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82" r:id="rId4"/>
    <p:sldMasterId id="2147484198" r:id="rId5"/>
    <p:sldMasterId id="2147484244" r:id="rId6"/>
  </p:sldMasterIdLst>
  <p:notesMasterIdLst>
    <p:notesMasterId r:id="rId75"/>
  </p:notesMasterIdLst>
  <p:handoutMasterIdLst>
    <p:handoutMasterId r:id="rId76"/>
  </p:handoutMasterIdLst>
  <p:sldIdLst>
    <p:sldId id="1135" r:id="rId7"/>
    <p:sldId id="1054" r:id="rId8"/>
    <p:sldId id="1152" r:id="rId9"/>
    <p:sldId id="1153" r:id="rId10"/>
    <p:sldId id="1154" r:id="rId11"/>
    <p:sldId id="1155" r:id="rId12"/>
    <p:sldId id="1167" r:id="rId13"/>
    <p:sldId id="1165" r:id="rId14"/>
    <p:sldId id="1169" r:id="rId15"/>
    <p:sldId id="1156" r:id="rId16"/>
    <p:sldId id="1162" r:id="rId17"/>
    <p:sldId id="1166" r:id="rId18"/>
    <p:sldId id="1196" r:id="rId19"/>
    <p:sldId id="1197" r:id="rId20"/>
    <p:sldId id="1185" r:id="rId21"/>
    <p:sldId id="1161" r:id="rId22"/>
    <p:sldId id="1198" r:id="rId23"/>
    <p:sldId id="1138" r:id="rId24"/>
    <p:sldId id="1160" r:id="rId25"/>
    <p:sldId id="1189" r:id="rId26"/>
    <p:sldId id="1168" r:id="rId27"/>
    <p:sldId id="1158" r:id="rId28"/>
    <p:sldId id="1172" r:id="rId29"/>
    <p:sldId id="1228" r:id="rId30"/>
    <p:sldId id="1176" r:id="rId31"/>
    <p:sldId id="1232" r:id="rId32"/>
    <p:sldId id="1192" r:id="rId33"/>
    <p:sldId id="1193" r:id="rId34"/>
    <p:sldId id="1194" r:id="rId35"/>
    <p:sldId id="1195" r:id="rId36"/>
    <p:sldId id="1230" r:id="rId37"/>
    <p:sldId id="1229" r:id="rId38"/>
    <p:sldId id="1177" r:id="rId39"/>
    <p:sldId id="1187" r:id="rId40"/>
    <p:sldId id="1235" r:id="rId41"/>
    <p:sldId id="1173" r:id="rId42"/>
    <p:sldId id="1201" r:id="rId43"/>
    <p:sldId id="1202" r:id="rId44"/>
    <p:sldId id="1203" r:id="rId45"/>
    <p:sldId id="1184" r:id="rId46"/>
    <p:sldId id="1205" r:id="rId47"/>
    <p:sldId id="1206" r:id="rId48"/>
    <p:sldId id="1181" r:id="rId49"/>
    <p:sldId id="1182" r:id="rId50"/>
    <p:sldId id="1183" r:id="rId51"/>
    <p:sldId id="1215" r:id="rId52"/>
    <p:sldId id="1217" r:id="rId53"/>
    <p:sldId id="1218" r:id="rId54"/>
    <p:sldId id="1219" r:id="rId55"/>
    <p:sldId id="1220" r:id="rId56"/>
    <p:sldId id="1223" r:id="rId57"/>
    <p:sldId id="1199" r:id="rId58"/>
    <p:sldId id="1178" r:id="rId59"/>
    <p:sldId id="1224" r:id="rId60"/>
    <p:sldId id="1225" r:id="rId61"/>
    <p:sldId id="1226" r:id="rId62"/>
    <p:sldId id="1227" r:id="rId63"/>
    <p:sldId id="1233" r:id="rId64"/>
    <p:sldId id="1234" r:id="rId65"/>
    <p:sldId id="1236" r:id="rId66"/>
    <p:sldId id="1237" r:id="rId67"/>
    <p:sldId id="1231" r:id="rId68"/>
    <p:sldId id="1164" r:id="rId69"/>
    <p:sldId id="1238" r:id="rId70"/>
    <p:sldId id="1150" r:id="rId71"/>
    <p:sldId id="1147" r:id="rId72"/>
    <p:sldId id="1239" r:id="rId73"/>
    <p:sldId id="1076" r:id="rId74"/>
  </p:sldIdLst>
  <p:sldSz cx="12436475" cy="6994525"/>
  <p:notesSz cx="6858000" cy="9144000"/>
  <p:embeddedFontLst>
    <p:embeddedFont>
      <p:font typeface="Webdings" panose="05030102010509060703" pitchFamily="18" charset="2"/>
      <p:regular r:id="rId77"/>
    </p:embeddedFont>
    <p:embeddedFont>
      <p:font typeface="Calibri" panose="020F0502020204030204" pitchFamily="34" charset="0"/>
      <p:regular r:id="rId78"/>
      <p:bold r:id="rId79"/>
      <p:italic r:id="rId80"/>
      <p:boldItalic r:id="rId81"/>
    </p:embeddedFont>
    <p:embeddedFont>
      <p:font typeface="Segoe UI Light" panose="020B0502040204020203" pitchFamily="34" charset="0"/>
      <p:regular r:id="rId82"/>
      <p:italic r:id="rId83"/>
    </p:embeddedFont>
    <p:embeddedFont>
      <p:font typeface="Segoe" panose="020B0502040504020203" pitchFamily="34" charset="0"/>
      <p:regular r:id="rId84"/>
      <p:bold r:id="rId85"/>
      <p:italic r:id="rId86"/>
      <p:boldItalic r:id="rId87"/>
    </p:embeddedFont>
    <p:embeddedFont>
      <p:font typeface="Segoe UI" panose="020B0502040204020203" pitchFamily="34" charset="0"/>
      <p:regular r:id="rId88"/>
      <p:bold r:id="rId89"/>
      <p:italic r:id="rId90"/>
      <p:boldItalic r:id="rId91"/>
    </p:embeddedFont>
    <p:embeddedFont>
      <p:font typeface="Consolas" panose="020B0609020204030204" pitchFamily="49" charset="0"/>
      <p:regular r:id="rId92"/>
      <p:bold r:id="rId93"/>
      <p:italic r:id="rId94"/>
      <p:boldItalic r:id="rId95"/>
    </p:embeddedFont>
  </p:embeddedFont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054"/>
            <p14:sldId id="1152"/>
            <p14:sldId id="1153"/>
            <p14:sldId id="1154"/>
            <p14:sldId id="1155"/>
            <p14:sldId id="1167"/>
            <p14:sldId id="1165"/>
            <p14:sldId id="1169"/>
            <p14:sldId id="1156"/>
            <p14:sldId id="1162"/>
            <p14:sldId id="1166"/>
            <p14:sldId id="1196"/>
            <p14:sldId id="1197"/>
            <p14:sldId id="1185"/>
            <p14:sldId id="1161"/>
            <p14:sldId id="1198"/>
            <p14:sldId id="1138"/>
            <p14:sldId id="1160"/>
            <p14:sldId id="1189"/>
            <p14:sldId id="1168"/>
            <p14:sldId id="1158"/>
            <p14:sldId id="1172"/>
            <p14:sldId id="1228"/>
            <p14:sldId id="1176"/>
            <p14:sldId id="1232"/>
            <p14:sldId id="1192"/>
            <p14:sldId id="1193"/>
            <p14:sldId id="1194"/>
            <p14:sldId id="1195"/>
            <p14:sldId id="1230"/>
            <p14:sldId id="1229"/>
            <p14:sldId id="1177"/>
            <p14:sldId id="1187"/>
            <p14:sldId id="1235"/>
            <p14:sldId id="1173"/>
            <p14:sldId id="1201"/>
            <p14:sldId id="1202"/>
            <p14:sldId id="1203"/>
            <p14:sldId id="1184"/>
            <p14:sldId id="1205"/>
            <p14:sldId id="1206"/>
            <p14:sldId id="1181"/>
            <p14:sldId id="1182"/>
            <p14:sldId id="1183"/>
            <p14:sldId id="1215"/>
            <p14:sldId id="1217"/>
            <p14:sldId id="1218"/>
            <p14:sldId id="1219"/>
            <p14:sldId id="1220"/>
            <p14:sldId id="1223"/>
            <p14:sldId id="1199"/>
            <p14:sldId id="1178"/>
            <p14:sldId id="1224"/>
            <p14:sldId id="1225"/>
            <p14:sldId id="1226"/>
            <p14:sldId id="1227"/>
          </p14:sldIdLst>
        </p14:section>
        <p14:section name="Special content" id="{6925D2A1-AD53-4951-AB34-79DFA02CD676}">
          <p14:sldIdLst>
            <p14:sldId id="1233"/>
            <p14:sldId id="1234"/>
            <p14:sldId id="1236"/>
            <p14:sldId id="1237"/>
            <p14:sldId id="1231"/>
            <p14:sldId id="1164"/>
            <p14:sldId id="1238"/>
            <p14:sldId id="1150"/>
            <p14:sldId id="1147"/>
            <p14:sldId id="1239"/>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3D01"/>
    <a:srgbClr val="FFFFFF"/>
    <a:srgbClr val="7FBA00"/>
    <a:srgbClr val="007233"/>
    <a:srgbClr val="0072C6"/>
    <a:srgbClr val="B4009E"/>
    <a:srgbClr val="B0B186"/>
    <a:srgbClr val="FF66FF"/>
    <a:srgbClr val="000000"/>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5071" autoAdjust="0"/>
  </p:normalViewPr>
  <p:slideViewPr>
    <p:cSldViewPr snapToGrid="0">
      <p:cViewPr varScale="1">
        <p:scale>
          <a:sx n="102" d="100"/>
          <a:sy n="102" d="100"/>
        </p:scale>
        <p:origin x="72" y="114"/>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 d="100"/>
        <a:sy n="20" d="100"/>
      </p:scale>
      <p:origin x="0" y="0"/>
    </p:cViewPr>
  </p:sorterViewPr>
  <p:notesViewPr>
    <p:cSldViewPr snapToGrid="0" showGuides="1">
      <p:cViewPr>
        <p:scale>
          <a:sx n="41" d="100"/>
          <a:sy n="41" d="100"/>
        </p:scale>
        <p:origin x="2064" y="6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handoutMaster" Target="handoutMasters/handoutMaster1.xml"/><Relationship Id="rId84" Type="http://schemas.openxmlformats.org/officeDocument/2006/relationships/font" Target="fonts/font8.fntdata"/><Relationship Id="rId89" Type="http://schemas.openxmlformats.org/officeDocument/2006/relationships/font" Target="fonts/font13.fntdata"/><Relationship Id="rId97"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font" Target="fonts/font3.fntdata"/><Relationship Id="rId87" Type="http://schemas.openxmlformats.org/officeDocument/2006/relationships/font" Target="fonts/font11.fntdata"/><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font" Target="fonts/font6.fntdata"/><Relationship Id="rId90" Type="http://schemas.openxmlformats.org/officeDocument/2006/relationships/font" Target="fonts/font14.fntdata"/><Relationship Id="rId95" Type="http://schemas.openxmlformats.org/officeDocument/2006/relationships/font" Target="fonts/font19.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font" Target="fonts/font1.fntdata"/><Relationship Id="rId100"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font" Target="fonts/font4.fntdata"/><Relationship Id="rId85" Type="http://schemas.openxmlformats.org/officeDocument/2006/relationships/font" Target="fonts/font9.fntdata"/><Relationship Id="rId93" Type="http://schemas.openxmlformats.org/officeDocument/2006/relationships/font" Target="fonts/font17.fntdata"/><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notesMaster" Target="notesMasters/notesMaster1.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_rels/data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image" Target="../media/image29.jpg"/><Relationship Id="rId4" Type="http://schemas.openxmlformats.org/officeDocument/2006/relationships/image" Target="../media/image32.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8DC9A0-2956-46C7-9326-5003E5BD363C}"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GB"/>
        </a:p>
      </dgm:t>
    </dgm:pt>
    <dgm:pt modelId="{AEFA800F-EB12-4224-AE51-50B821A60AFB}">
      <dgm:prSet phldrT="[Text]"/>
      <dgm:spPr/>
      <dgm:t>
        <a:bodyPr/>
        <a:lstStyle/>
        <a:p>
          <a:r>
            <a:rPr lang="en-GB" dirty="0" smtClean="0">
              <a:latin typeface="+mj-lt"/>
            </a:rPr>
            <a:t>The One Man Band</a:t>
          </a:r>
          <a:endParaRPr lang="en-GB" dirty="0">
            <a:latin typeface="+mj-lt"/>
          </a:endParaRPr>
        </a:p>
      </dgm:t>
    </dgm:pt>
    <dgm:pt modelId="{F404D767-1685-4E30-BA37-C14BF00A02FE}" type="parTrans" cxnId="{9B0D9569-1C71-4907-BAE8-5C2C86D30DAB}">
      <dgm:prSet/>
      <dgm:spPr/>
      <dgm:t>
        <a:bodyPr/>
        <a:lstStyle/>
        <a:p>
          <a:endParaRPr lang="en-GB"/>
        </a:p>
      </dgm:t>
    </dgm:pt>
    <dgm:pt modelId="{90AD2917-0AC3-45E0-AE57-229001CC8313}" type="sibTrans" cxnId="{9B0D9569-1C71-4907-BAE8-5C2C86D30DAB}">
      <dgm:prSet/>
      <dgm:spPr/>
      <dgm:t>
        <a:bodyPr/>
        <a:lstStyle/>
        <a:p>
          <a:endParaRPr lang="en-GB"/>
        </a:p>
      </dgm:t>
    </dgm:pt>
    <dgm:pt modelId="{308575C0-CDCD-49AE-A307-F00871FFBA71}">
      <dgm:prSet phldrT="[Text]"/>
      <dgm:spPr/>
      <dgm:t>
        <a:bodyPr/>
        <a:lstStyle/>
        <a:p>
          <a:r>
            <a:rPr lang="en-GB" dirty="0" smtClean="0">
              <a:latin typeface="+mj-lt"/>
            </a:rPr>
            <a:t>Small Business</a:t>
          </a:r>
          <a:endParaRPr lang="en-GB" dirty="0">
            <a:latin typeface="+mj-lt"/>
          </a:endParaRPr>
        </a:p>
      </dgm:t>
    </dgm:pt>
    <dgm:pt modelId="{560480C3-A1B3-4D59-BEA1-0EC3C32A84A2}" type="parTrans" cxnId="{34F00464-B9EC-414A-AFA8-63E34E94CE74}">
      <dgm:prSet/>
      <dgm:spPr/>
      <dgm:t>
        <a:bodyPr/>
        <a:lstStyle/>
        <a:p>
          <a:endParaRPr lang="en-GB"/>
        </a:p>
      </dgm:t>
    </dgm:pt>
    <dgm:pt modelId="{3C30DCDA-3484-43B3-B554-4737ACF448F9}" type="sibTrans" cxnId="{34F00464-B9EC-414A-AFA8-63E34E94CE74}">
      <dgm:prSet/>
      <dgm:spPr/>
      <dgm:t>
        <a:bodyPr/>
        <a:lstStyle/>
        <a:p>
          <a:endParaRPr lang="en-GB"/>
        </a:p>
      </dgm:t>
    </dgm:pt>
    <dgm:pt modelId="{1F0EDEAF-CC95-4A16-B5F4-0BA41C9360D7}">
      <dgm:prSet phldrT="[Text]"/>
      <dgm:spPr/>
      <dgm:t>
        <a:bodyPr/>
        <a:lstStyle/>
        <a:p>
          <a:r>
            <a:rPr lang="en-GB" dirty="0" smtClean="0">
              <a:latin typeface="+mj-lt"/>
            </a:rPr>
            <a:t>Medium Size Business</a:t>
          </a:r>
          <a:endParaRPr lang="en-GB" dirty="0">
            <a:latin typeface="+mj-lt"/>
          </a:endParaRPr>
        </a:p>
      </dgm:t>
    </dgm:pt>
    <dgm:pt modelId="{A99036BD-2784-477B-AA8D-FED35F7E132D}" type="parTrans" cxnId="{E2C4B110-9E13-4157-A856-A8F43DE34B01}">
      <dgm:prSet/>
      <dgm:spPr/>
      <dgm:t>
        <a:bodyPr/>
        <a:lstStyle/>
        <a:p>
          <a:endParaRPr lang="en-GB"/>
        </a:p>
      </dgm:t>
    </dgm:pt>
    <dgm:pt modelId="{992DC1A5-492C-40E4-8BCF-2FDBF4E9657E}" type="sibTrans" cxnId="{E2C4B110-9E13-4157-A856-A8F43DE34B01}">
      <dgm:prSet/>
      <dgm:spPr/>
      <dgm:t>
        <a:bodyPr/>
        <a:lstStyle/>
        <a:p>
          <a:endParaRPr lang="en-GB"/>
        </a:p>
      </dgm:t>
    </dgm:pt>
    <dgm:pt modelId="{1138BDE1-2E0C-44FD-A5F0-001180CB1AB1}">
      <dgm:prSet phldrT="[Text]"/>
      <dgm:spPr/>
      <dgm:t>
        <a:bodyPr/>
        <a:lstStyle/>
        <a:p>
          <a:r>
            <a:rPr lang="en-GB" dirty="0" smtClean="0">
              <a:latin typeface="+mj-lt"/>
            </a:rPr>
            <a:t>Enterprise</a:t>
          </a:r>
          <a:endParaRPr lang="en-GB" dirty="0">
            <a:latin typeface="+mj-lt"/>
          </a:endParaRPr>
        </a:p>
      </dgm:t>
    </dgm:pt>
    <dgm:pt modelId="{53D61E86-9E8C-4CDE-B945-63A4F8DE30C5}" type="parTrans" cxnId="{BDEF9E8E-66EA-47AA-BBD1-39C1B825B96E}">
      <dgm:prSet/>
      <dgm:spPr/>
      <dgm:t>
        <a:bodyPr/>
        <a:lstStyle/>
        <a:p>
          <a:endParaRPr lang="en-GB"/>
        </a:p>
      </dgm:t>
    </dgm:pt>
    <dgm:pt modelId="{F1A3190E-F71C-43DC-A61E-F87B1DD3101E}" type="sibTrans" cxnId="{BDEF9E8E-66EA-47AA-BBD1-39C1B825B96E}">
      <dgm:prSet/>
      <dgm:spPr/>
      <dgm:t>
        <a:bodyPr/>
        <a:lstStyle/>
        <a:p>
          <a:endParaRPr lang="en-GB"/>
        </a:p>
      </dgm:t>
    </dgm:pt>
    <dgm:pt modelId="{47D58268-DC05-490C-89C4-402E3A183030}" type="pres">
      <dgm:prSet presAssocID="{128DC9A0-2956-46C7-9326-5003E5BD363C}" presName="linearFlow" presStyleCnt="0">
        <dgm:presLayoutVars>
          <dgm:dir/>
          <dgm:resizeHandles val="exact"/>
        </dgm:presLayoutVars>
      </dgm:prSet>
      <dgm:spPr/>
      <dgm:t>
        <a:bodyPr/>
        <a:lstStyle/>
        <a:p>
          <a:endParaRPr lang="en-GB"/>
        </a:p>
      </dgm:t>
    </dgm:pt>
    <dgm:pt modelId="{13526DEA-E832-48D6-AAB2-5AF40C8969E4}" type="pres">
      <dgm:prSet presAssocID="{AEFA800F-EB12-4224-AE51-50B821A60AFB}" presName="composite" presStyleCnt="0"/>
      <dgm:spPr/>
    </dgm:pt>
    <dgm:pt modelId="{34A35912-A0FB-4EF7-801A-3B170B4F28DB}" type="pres">
      <dgm:prSet presAssocID="{AEFA800F-EB12-4224-AE51-50B821A60AFB}"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pt>
    <dgm:pt modelId="{C42D0A5D-78E8-4189-90F3-AE4ABB3E4C0B}" type="pres">
      <dgm:prSet presAssocID="{AEFA800F-EB12-4224-AE51-50B821A60AFB}" presName="txShp" presStyleLbl="node1" presStyleIdx="0" presStyleCnt="4">
        <dgm:presLayoutVars>
          <dgm:bulletEnabled val="1"/>
        </dgm:presLayoutVars>
      </dgm:prSet>
      <dgm:spPr/>
      <dgm:t>
        <a:bodyPr/>
        <a:lstStyle/>
        <a:p>
          <a:endParaRPr lang="en-GB"/>
        </a:p>
      </dgm:t>
    </dgm:pt>
    <dgm:pt modelId="{8B6335AF-426E-4AE8-8758-64347A6F3934}" type="pres">
      <dgm:prSet presAssocID="{90AD2917-0AC3-45E0-AE57-229001CC8313}" presName="spacing" presStyleCnt="0"/>
      <dgm:spPr/>
    </dgm:pt>
    <dgm:pt modelId="{48DD3FFA-6A81-47B2-9D7F-A60F7C6E16C2}" type="pres">
      <dgm:prSet presAssocID="{308575C0-CDCD-49AE-A307-F00871FFBA71}" presName="composite" presStyleCnt="0"/>
      <dgm:spPr/>
    </dgm:pt>
    <dgm:pt modelId="{57D66D78-E403-405B-8D36-3FD2B2567E45}" type="pres">
      <dgm:prSet presAssocID="{308575C0-CDCD-49AE-A307-F00871FFBA71}"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980486A6-68B5-4C17-BDD2-EFD37261C7D4}" type="pres">
      <dgm:prSet presAssocID="{308575C0-CDCD-49AE-A307-F00871FFBA71}" presName="txShp" presStyleLbl="node1" presStyleIdx="1" presStyleCnt="4">
        <dgm:presLayoutVars>
          <dgm:bulletEnabled val="1"/>
        </dgm:presLayoutVars>
      </dgm:prSet>
      <dgm:spPr/>
      <dgm:t>
        <a:bodyPr/>
        <a:lstStyle/>
        <a:p>
          <a:endParaRPr lang="en-GB"/>
        </a:p>
      </dgm:t>
    </dgm:pt>
    <dgm:pt modelId="{9EBB43F0-ADBD-4EEA-9367-4BE8B2014F78}" type="pres">
      <dgm:prSet presAssocID="{3C30DCDA-3484-43B3-B554-4737ACF448F9}" presName="spacing" presStyleCnt="0"/>
      <dgm:spPr/>
    </dgm:pt>
    <dgm:pt modelId="{94725245-7496-49B4-989D-67D130F8E845}" type="pres">
      <dgm:prSet presAssocID="{1F0EDEAF-CC95-4A16-B5F4-0BA41C9360D7}" presName="composite" presStyleCnt="0"/>
      <dgm:spPr/>
    </dgm:pt>
    <dgm:pt modelId="{CF0808F6-4076-45FE-AD4F-4CB8905EFB38}" type="pres">
      <dgm:prSet presAssocID="{1F0EDEAF-CC95-4A16-B5F4-0BA41C9360D7}"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37000" r="-37000"/>
          </a:stretch>
        </a:blipFill>
      </dgm:spPr>
    </dgm:pt>
    <dgm:pt modelId="{2B359DB6-3326-4AEA-8E95-DE799A6445EF}" type="pres">
      <dgm:prSet presAssocID="{1F0EDEAF-CC95-4A16-B5F4-0BA41C9360D7}" presName="txShp" presStyleLbl="node1" presStyleIdx="2" presStyleCnt="4">
        <dgm:presLayoutVars>
          <dgm:bulletEnabled val="1"/>
        </dgm:presLayoutVars>
      </dgm:prSet>
      <dgm:spPr/>
      <dgm:t>
        <a:bodyPr/>
        <a:lstStyle/>
        <a:p>
          <a:endParaRPr lang="en-GB"/>
        </a:p>
      </dgm:t>
    </dgm:pt>
    <dgm:pt modelId="{884124FB-17ED-4C51-9599-1B122D274D9C}" type="pres">
      <dgm:prSet presAssocID="{992DC1A5-492C-40E4-8BCF-2FDBF4E9657E}" presName="spacing" presStyleCnt="0"/>
      <dgm:spPr/>
    </dgm:pt>
    <dgm:pt modelId="{0D337669-01C8-4150-8EAD-0D9A95B4C98F}" type="pres">
      <dgm:prSet presAssocID="{1138BDE1-2E0C-44FD-A5F0-001180CB1AB1}" presName="composite" presStyleCnt="0"/>
      <dgm:spPr/>
    </dgm:pt>
    <dgm:pt modelId="{136733AC-F02E-4288-8E23-D4A05E5E5127}" type="pres">
      <dgm:prSet presAssocID="{1138BDE1-2E0C-44FD-A5F0-001180CB1AB1}"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25000" b="-25000"/>
          </a:stretch>
        </a:blipFill>
      </dgm:spPr>
    </dgm:pt>
    <dgm:pt modelId="{AB8CA980-D1C3-478F-BA13-A410D650D7B0}" type="pres">
      <dgm:prSet presAssocID="{1138BDE1-2E0C-44FD-A5F0-001180CB1AB1}" presName="txShp" presStyleLbl="node1" presStyleIdx="3" presStyleCnt="4">
        <dgm:presLayoutVars>
          <dgm:bulletEnabled val="1"/>
        </dgm:presLayoutVars>
      </dgm:prSet>
      <dgm:spPr/>
      <dgm:t>
        <a:bodyPr/>
        <a:lstStyle/>
        <a:p>
          <a:endParaRPr lang="en-GB"/>
        </a:p>
      </dgm:t>
    </dgm:pt>
  </dgm:ptLst>
  <dgm:cxnLst>
    <dgm:cxn modelId="{AE64D0D3-34AD-4B0A-8362-3F66FAFA84EB}" type="presOf" srcId="{1138BDE1-2E0C-44FD-A5F0-001180CB1AB1}" destId="{AB8CA980-D1C3-478F-BA13-A410D650D7B0}" srcOrd="0" destOrd="0" presId="urn:microsoft.com/office/officeart/2005/8/layout/vList3"/>
    <dgm:cxn modelId="{E2C4B110-9E13-4157-A856-A8F43DE34B01}" srcId="{128DC9A0-2956-46C7-9326-5003E5BD363C}" destId="{1F0EDEAF-CC95-4A16-B5F4-0BA41C9360D7}" srcOrd="2" destOrd="0" parTransId="{A99036BD-2784-477B-AA8D-FED35F7E132D}" sibTransId="{992DC1A5-492C-40E4-8BCF-2FDBF4E9657E}"/>
    <dgm:cxn modelId="{ABA43F4A-D6E9-4478-B364-EA866746F187}" type="presOf" srcId="{AEFA800F-EB12-4224-AE51-50B821A60AFB}" destId="{C42D0A5D-78E8-4189-90F3-AE4ABB3E4C0B}" srcOrd="0" destOrd="0" presId="urn:microsoft.com/office/officeart/2005/8/layout/vList3"/>
    <dgm:cxn modelId="{39806A2D-70DD-40F0-B49C-6B46B6997A03}" type="presOf" srcId="{1F0EDEAF-CC95-4A16-B5F4-0BA41C9360D7}" destId="{2B359DB6-3326-4AEA-8E95-DE799A6445EF}" srcOrd="0" destOrd="0" presId="urn:microsoft.com/office/officeart/2005/8/layout/vList3"/>
    <dgm:cxn modelId="{BDEF9E8E-66EA-47AA-BBD1-39C1B825B96E}" srcId="{128DC9A0-2956-46C7-9326-5003E5BD363C}" destId="{1138BDE1-2E0C-44FD-A5F0-001180CB1AB1}" srcOrd="3" destOrd="0" parTransId="{53D61E86-9E8C-4CDE-B945-63A4F8DE30C5}" sibTransId="{F1A3190E-F71C-43DC-A61E-F87B1DD3101E}"/>
    <dgm:cxn modelId="{4B81C89D-D58F-45F8-96CE-B884EDAF67B8}" type="presOf" srcId="{308575C0-CDCD-49AE-A307-F00871FFBA71}" destId="{980486A6-68B5-4C17-BDD2-EFD37261C7D4}" srcOrd="0" destOrd="0" presId="urn:microsoft.com/office/officeart/2005/8/layout/vList3"/>
    <dgm:cxn modelId="{9B0D9569-1C71-4907-BAE8-5C2C86D30DAB}" srcId="{128DC9A0-2956-46C7-9326-5003E5BD363C}" destId="{AEFA800F-EB12-4224-AE51-50B821A60AFB}" srcOrd="0" destOrd="0" parTransId="{F404D767-1685-4E30-BA37-C14BF00A02FE}" sibTransId="{90AD2917-0AC3-45E0-AE57-229001CC8313}"/>
    <dgm:cxn modelId="{34F00464-B9EC-414A-AFA8-63E34E94CE74}" srcId="{128DC9A0-2956-46C7-9326-5003E5BD363C}" destId="{308575C0-CDCD-49AE-A307-F00871FFBA71}" srcOrd="1" destOrd="0" parTransId="{560480C3-A1B3-4D59-BEA1-0EC3C32A84A2}" sibTransId="{3C30DCDA-3484-43B3-B554-4737ACF448F9}"/>
    <dgm:cxn modelId="{3C95C219-3C0C-43CF-95D8-50C5805D9D64}" type="presOf" srcId="{128DC9A0-2956-46C7-9326-5003E5BD363C}" destId="{47D58268-DC05-490C-89C4-402E3A183030}" srcOrd="0" destOrd="0" presId="urn:microsoft.com/office/officeart/2005/8/layout/vList3"/>
    <dgm:cxn modelId="{AE1287FF-D133-468F-A1A2-4D8D8DDBE1E3}" type="presParOf" srcId="{47D58268-DC05-490C-89C4-402E3A183030}" destId="{13526DEA-E832-48D6-AAB2-5AF40C8969E4}" srcOrd="0" destOrd="0" presId="urn:microsoft.com/office/officeart/2005/8/layout/vList3"/>
    <dgm:cxn modelId="{D215F86B-9777-4D28-82A1-CE595CCC2618}" type="presParOf" srcId="{13526DEA-E832-48D6-AAB2-5AF40C8969E4}" destId="{34A35912-A0FB-4EF7-801A-3B170B4F28DB}" srcOrd="0" destOrd="0" presId="urn:microsoft.com/office/officeart/2005/8/layout/vList3"/>
    <dgm:cxn modelId="{AA513ADE-6667-4CCB-B198-77AA8E233D18}" type="presParOf" srcId="{13526DEA-E832-48D6-AAB2-5AF40C8969E4}" destId="{C42D0A5D-78E8-4189-90F3-AE4ABB3E4C0B}" srcOrd="1" destOrd="0" presId="urn:microsoft.com/office/officeart/2005/8/layout/vList3"/>
    <dgm:cxn modelId="{2768F679-FFB0-4A13-B94B-E8B991DD5040}" type="presParOf" srcId="{47D58268-DC05-490C-89C4-402E3A183030}" destId="{8B6335AF-426E-4AE8-8758-64347A6F3934}" srcOrd="1" destOrd="0" presId="urn:microsoft.com/office/officeart/2005/8/layout/vList3"/>
    <dgm:cxn modelId="{345B8979-9300-4C98-9529-EFA502A46519}" type="presParOf" srcId="{47D58268-DC05-490C-89C4-402E3A183030}" destId="{48DD3FFA-6A81-47B2-9D7F-A60F7C6E16C2}" srcOrd="2" destOrd="0" presId="urn:microsoft.com/office/officeart/2005/8/layout/vList3"/>
    <dgm:cxn modelId="{700C2983-BB7B-4CEE-9A78-4D14C90EC079}" type="presParOf" srcId="{48DD3FFA-6A81-47B2-9D7F-A60F7C6E16C2}" destId="{57D66D78-E403-405B-8D36-3FD2B2567E45}" srcOrd="0" destOrd="0" presId="urn:microsoft.com/office/officeart/2005/8/layout/vList3"/>
    <dgm:cxn modelId="{12CA8E44-284D-4243-A1B7-D1840A3BAA03}" type="presParOf" srcId="{48DD3FFA-6A81-47B2-9D7F-A60F7C6E16C2}" destId="{980486A6-68B5-4C17-BDD2-EFD37261C7D4}" srcOrd="1" destOrd="0" presId="urn:microsoft.com/office/officeart/2005/8/layout/vList3"/>
    <dgm:cxn modelId="{775709D3-0753-4B84-8882-748718FF7EBA}" type="presParOf" srcId="{47D58268-DC05-490C-89C4-402E3A183030}" destId="{9EBB43F0-ADBD-4EEA-9367-4BE8B2014F78}" srcOrd="3" destOrd="0" presId="urn:microsoft.com/office/officeart/2005/8/layout/vList3"/>
    <dgm:cxn modelId="{E5000FAE-C19E-4B6C-8255-1558E487C2B3}" type="presParOf" srcId="{47D58268-DC05-490C-89C4-402E3A183030}" destId="{94725245-7496-49B4-989D-67D130F8E845}" srcOrd="4" destOrd="0" presId="urn:microsoft.com/office/officeart/2005/8/layout/vList3"/>
    <dgm:cxn modelId="{E258823E-FDC3-44EF-ADB8-80A7F2811D39}" type="presParOf" srcId="{94725245-7496-49B4-989D-67D130F8E845}" destId="{CF0808F6-4076-45FE-AD4F-4CB8905EFB38}" srcOrd="0" destOrd="0" presId="urn:microsoft.com/office/officeart/2005/8/layout/vList3"/>
    <dgm:cxn modelId="{43CFB751-CA7B-4727-98A2-5EADF9D590B7}" type="presParOf" srcId="{94725245-7496-49B4-989D-67D130F8E845}" destId="{2B359DB6-3326-4AEA-8E95-DE799A6445EF}" srcOrd="1" destOrd="0" presId="urn:microsoft.com/office/officeart/2005/8/layout/vList3"/>
    <dgm:cxn modelId="{B53153B1-4946-4E69-92FD-D93E7D070547}" type="presParOf" srcId="{47D58268-DC05-490C-89C4-402E3A183030}" destId="{884124FB-17ED-4C51-9599-1B122D274D9C}" srcOrd="5" destOrd="0" presId="urn:microsoft.com/office/officeart/2005/8/layout/vList3"/>
    <dgm:cxn modelId="{DB7DFEAC-ACF9-47FB-AD54-3E5796249DD5}" type="presParOf" srcId="{47D58268-DC05-490C-89C4-402E3A183030}" destId="{0D337669-01C8-4150-8EAD-0D9A95B4C98F}" srcOrd="6" destOrd="0" presId="urn:microsoft.com/office/officeart/2005/8/layout/vList3"/>
    <dgm:cxn modelId="{FA73FAC5-4198-4346-AE2D-44D52B64A694}" type="presParOf" srcId="{0D337669-01C8-4150-8EAD-0D9A95B4C98F}" destId="{136733AC-F02E-4288-8E23-D4A05E5E5127}" srcOrd="0" destOrd="0" presId="urn:microsoft.com/office/officeart/2005/8/layout/vList3"/>
    <dgm:cxn modelId="{C110FA67-D9F1-42EF-89E6-8E93AAE266B1}" type="presParOf" srcId="{0D337669-01C8-4150-8EAD-0D9A95B4C98F}" destId="{AB8CA980-D1C3-478F-BA13-A410D650D7B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20E858-51F1-43CA-9467-4140BE511F3B}" type="doc">
      <dgm:prSet loTypeId="urn:microsoft.com/office/officeart/2005/8/layout/vList5" loCatId="list" qsTypeId="urn:microsoft.com/office/officeart/2005/8/quickstyle/3d1" qsCatId="3D" csTypeId="urn:microsoft.com/office/officeart/2005/8/colors/accent1_5" csCatId="accent1" phldr="1"/>
      <dgm:spPr/>
      <dgm:t>
        <a:bodyPr/>
        <a:lstStyle/>
        <a:p>
          <a:endParaRPr lang="en-US"/>
        </a:p>
      </dgm:t>
    </dgm:pt>
    <dgm:pt modelId="{ECB8A754-8D3C-4CCB-8618-D47651AEBA50}">
      <dgm:prSet/>
      <dgm:spPr/>
      <dgm:t>
        <a:bodyPr/>
        <a:lstStyle/>
        <a:p>
          <a:pPr rtl="0"/>
          <a:r>
            <a:rPr lang="en-GB" baseline="0" dirty="0" smtClean="0">
              <a:latin typeface="+mj-lt"/>
            </a:rPr>
            <a:t>Federation Trust</a:t>
          </a:r>
          <a:endParaRPr lang="en-US" dirty="0">
            <a:latin typeface="+mj-lt"/>
          </a:endParaRPr>
        </a:p>
      </dgm:t>
    </dgm:pt>
    <dgm:pt modelId="{238C8D12-899D-435E-80C1-DD45711593FD}" type="parTrans" cxnId="{A3F1340D-2083-4EA0-8A96-2C2AAC326859}">
      <dgm:prSet/>
      <dgm:spPr/>
      <dgm:t>
        <a:bodyPr/>
        <a:lstStyle/>
        <a:p>
          <a:endParaRPr lang="en-US">
            <a:latin typeface="+mj-lt"/>
          </a:endParaRPr>
        </a:p>
      </dgm:t>
    </dgm:pt>
    <dgm:pt modelId="{C5F245A1-9EA0-4C99-B239-C5CAA56CBA52}" type="sibTrans" cxnId="{A3F1340D-2083-4EA0-8A96-2C2AAC326859}">
      <dgm:prSet/>
      <dgm:spPr/>
      <dgm:t>
        <a:bodyPr/>
        <a:lstStyle/>
        <a:p>
          <a:endParaRPr lang="en-US">
            <a:latin typeface="+mj-lt"/>
          </a:endParaRPr>
        </a:p>
      </dgm:t>
    </dgm:pt>
    <dgm:pt modelId="{C9C78FA2-5C6B-4A8D-A133-EE94E1BF2086}">
      <dgm:prSet custT="1"/>
      <dgm:spPr/>
      <dgm:t>
        <a:bodyPr/>
        <a:lstStyle/>
        <a:p>
          <a:pPr rtl="0"/>
          <a:r>
            <a:rPr lang="en-GB" sz="1600" baseline="0" dirty="0" smtClean="0">
              <a:latin typeface="+mj-lt"/>
            </a:rPr>
            <a:t>Delegated authentication for on-premises/cloud web services</a:t>
          </a:r>
          <a:endParaRPr lang="en-US" sz="1600" dirty="0">
            <a:latin typeface="+mj-lt"/>
          </a:endParaRPr>
        </a:p>
      </dgm:t>
    </dgm:pt>
    <dgm:pt modelId="{5808A093-D260-4560-B10C-5FED65596426}" type="parTrans" cxnId="{E5DAC70A-432C-4880-AC77-A7231F44A56A}">
      <dgm:prSet/>
      <dgm:spPr/>
      <dgm:t>
        <a:bodyPr/>
        <a:lstStyle/>
        <a:p>
          <a:endParaRPr lang="en-US">
            <a:latin typeface="+mj-lt"/>
          </a:endParaRPr>
        </a:p>
      </dgm:t>
    </dgm:pt>
    <dgm:pt modelId="{CADAADAD-5844-427A-BCCF-9C27A8B9938F}" type="sibTrans" cxnId="{E5DAC70A-432C-4880-AC77-A7231F44A56A}">
      <dgm:prSet/>
      <dgm:spPr/>
      <dgm:t>
        <a:bodyPr/>
        <a:lstStyle/>
        <a:p>
          <a:endParaRPr lang="en-US">
            <a:latin typeface="+mj-lt"/>
          </a:endParaRPr>
        </a:p>
      </dgm:t>
    </dgm:pt>
    <dgm:pt modelId="{408E24E8-A62C-4654-95A8-B54B124B7756}">
      <dgm:prSet/>
      <dgm:spPr/>
      <dgm:t>
        <a:bodyPr/>
        <a:lstStyle/>
        <a:p>
          <a:pPr rtl="0"/>
          <a:r>
            <a:rPr lang="en-GB" baseline="0" dirty="0" smtClean="0">
              <a:latin typeface="+mj-lt"/>
            </a:rPr>
            <a:t>Integrated Admin Experience</a:t>
          </a:r>
          <a:endParaRPr lang="en-US" dirty="0">
            <a:latin typeface="+mj-lt"/>
          </a:endParaRPr>
        </a:p>
      </dgm:t>
    </dgm:pt>
    <dgm:pt modelId="{03EDCA53-1319-4E9B-BED4-1D1F969780AC}" type="parTrans" cxnId="{AD680ADE-F867-482E-8D84-E7B8455690C0}">
      <dgm:prSet/>
      <dgm:spPr/>
      <dgm:t>
        <a:bodyPr/>
        <a:lstStyle/>
        <a:p>
          <a:endParaRPr lang="en-US">
            <a:latin typeface="+mj-lt"/>
          </a:endParaRPr>
        </a:p>
      </dgm:t>
    </dgm:pt>
    <dgm:pt modelId="{665BA4D5-16F1-4BE2-8EB1-024111BE8CC6}" type="sibTrans" cxnId="{AD680ADE-F867-482E-8D84-E7B8455690C0}">
      <dgm:prSet/>
      <dgm:spPr/>
      <dgm:t>
        <a:bodyPr/>
        <a:lstStyle/>
        <a:p>
          <a:endParaRPr lang="en-US">
            <a:latin typeface="+mj-lt"/>
          </a:endParaRPr>
        </a:p>
      </dgm:t>
    </dgm:pt>
    <dgm:pt modelId="{A7B11C55-EB34-40F3-8CBC-BA8626E137ED}">
      <dgm:prSet custT="1"/>
      <dgm:spPr/>
      <dgm:t>
        <a:bodyPr/>
        <a:lstStyle/>
        <a:p>
          <a:pPr rtl="0"/>
          <a:r>
            <a:rPr lang="en-GB" sz="1600" baseline="0" dirty="0" smtClean="0">
              <a:latin typeface="+mj-lt"/>
            </a:rPr>
            <a:t>Manage all of your Exchange functions, whether cloud or on-premises from the same place - Exchange Administration </a:t>
          </a:r>
          <a:r>
            <a:rPr lang="en-US" sz="1600" baseline="0" noProof="0" dirty="0" smtClean="0">
              <a:latin typeface="+mj-lt"/>
            </a:rPr>
            <a:t>Center (EAC)</a:t>
          </a:r>
          <a:endParaRPr lang="en-US" sz="1600" noProof="0" dirty="0">
            <a:latin typeface="+mj-lt"/>
          </a:endParaRPr>
        </a:p>
      </dgm:t>
    </dgm:pt>
    <dgm:pt modelId="{263A8F21-C699-4A9D-BC6A-B7236542AE59}" type="parTrans" cxnId="{7B79421A-7DAD-4C7D-B195-C82E6F2D9A70}">
      <dgm:prSet/>
      <dgm:spPr/>
      <dgm:t>
        <a:bodyPr/>
        <a:lstStyle/>
        <a:p>
          <a:endParaRPr lang="en-US">
            <a:latin typeface="+mj-lt"/>
          </a:endParaRPr>
        </a:p>
      </dgm:t>
    </dgm:pt>
    <dgm:pt modelId="{C55E49BB-5530-4C06-B4A0-3E83B1A89734}" type="sibTrans" cxnId="{7B79421A-7DAD-4C7D-B195-C82E6F2D9A70}">
      <dgm:prSet/>
      <dgm:spPr/>
      <dgm:t>
        <a:bodyPr/>
        <a:lstStyle/>
        <a:p>
          <a:endParaRPr lang="en-US">
            <a:latin typeface="+mj-lt"/>
          </a:endParaRPr>
        </a:p>
      </dgm:t>
    </dgm:pt>
    <dgm:pt modelId="{563946DE-E1A5-4D9D-B30E-38F3C96513B3}">
      <dgm:prSet/>
      <dgm:spPr/>
      <dgm:t>
        <a:bodyPr/>
        <a:lstStyle/>
        <a:p>
          <a:pPr rtl="0"/>
          <a:r>
            <a:rPr lang="en-GB" baseline="0" smtClean="0">
              <a:latin typeface="+mj-lt"/>
            </a:rPr>
            <a:t>Native Mailbox Move</a:t>
          </a:r>
          <a:endParaRPr lang="en-US">
            <a:latin typeface="+mj-lt"/>
          </a:endParaRPr>
        </a:p>
      </dgm:t>
    </dgm:pt>
    <dgm:pt modelId="{174C08D3-AB99-4FFF-91BE-1A69B686C8BA}" type="parTrans" cxnId="{D192C52C-0CDC-43EE-8701-2311A17C43E6}">
      <dgm:prSet/>
      <dgm:spPr/>
      <dgm:t>
        <a:bodyPr/>
        <a:lstStyle/>
        <a:p>
          <a:endParaRPr lang="en-US">
            <a:latin typeface="+mj-lt"/>
          </a:endParaRPr>
        </a:p>
      </dgm:t>
    </dgm:pt>
    <dgm:pt modelId="{4C9B5675-46E1-4E8B-9B3D-900D198CF924}" type="sibTrans" cxnId="{D192C52C-0CDC-43EE-8701-2311A17C43E6}">
      <dgm:prSet/>
      <dgm:spPr/>
      <dgm:t>
        <a:bodyPr/>
        <a:lstStyle/>
        <a:p>
          <a:endParaRPr lang="en-US">
            <a:latin typeface="+mj-lt"/>
          </a:endParaRPr>
        </a:p>
      </dgm:t>
    </dgm:pt>
    <dgm:pt modelId="{0E4E2538-5642-44C8-8597-8A0566ECD25E}">
      <dgm:prSet custT="1"/>
      <dgm:spPr/>
      <dgm:t>
        <a:bodyPr/>
        <a:lstStyle/>
        <a:p>
          <a:pPr rtl="0"/>
          <a:r>
            <a:rPr lang="en-GB" sz="1600" baseline="0" dirty="0" smtClean="0">
              <a:latin typeface="+mj-lt"/>
            </a:rPr>
            <a:t>Online mailbox moves</a:t>
          </a:r>
          <a:endParaRPr lang="en-US" sz="1600" dirty="0">
            <a:latin typeface="+mj-lt"/>
          </a:endParaRPr>
        </a:p>
      </dgm:t>
    </dgm:pt>
    <dgm:pt modelId="{9C883A35-3203-4833-BFBC-7893C0D0CA35}" type="parTrans" cxnId="{5B9D6CDD-3755-4F42-95DD-505FD4FFD4E2}">
      <dgm:prSet/>
      <dgm:spPr/>
      <dgm:t>
        <a:bodyPr/>
        <a:lstStyle/>
        <a:p>
          <a:endParaRPr lang="en-US">
            <a:latin typeface="+mj-lt"/>
          </a:endParaRPr>
        </a:p>
      </dgm:t>
    </dgm:pt>
    <dgm:pt modelId="{A24FB987-8467-4A6C-A987-71F23AD4714D}" type="sibTrans" cxnId="{5B9D6CDD-3755-4F42-95DD-505FD4FFD4E2}">
      <dgm:prSet/>
      <dgm:spPr/>
      <dgm:t>
        <a:bodyPr/>
        <a:lstStyle/>
        <a:p>
          <a:endParaRPr lang="en-US">
            <a:latin typeface="+mj-lt"/>
          </a:endParaRPr>
        </a:p>
      </dgm:t>
    </dgm:pt>
    <dgm:pt modelId="{451A7330-9EE9-4D80-AC17-CC6BB99E95AE}">
      <dgm:prSet custT="1"/>
      <dgm:spPr/>
      <dgm:t>
        <a:bodyPr/>
        <a:lstStyle/>
        <a:p>
          <a:pPr rtl="0"/>
          <a:r>
            <a:rPr lang="en-GB" sz="1600" baseline="0" dirty="0" smtClean="0">
              <a:latin typeface="+mj-lt"/>
            </a:rPr>
            <a:t>Preserve the Outlook profile and offline file (OST)</a:t>
          </a:r>
          <a:endParaRPr lang="en-US" sz="1600" dirty="0">
            <a:latin typeface="+mj-lt"/>
          </a:endParaRPr>
        </a:p>
      </dgm:t>
    </dgm:pt>
    <dgm:pt modelId="{0B06B3C3-EEE2-4F60-A6F6-4D650C39F57B}" type="parTrans" cxnId="{98BE9312-13C3-47E4-8C9E-8518FF1A3379}">
      <dgm:prSet/>
      <dgm:spPr/>
      <dgm:t>
        <a:bodyPr/>
        <a:lstStyle/>
        <a:p>
          <a:endParaRPr lang="en-US">
            <a:latin typeface="+mj-lt"/>
          </a:endParaRPr>
        </a:p>
      </dgm:t>
    </dgm:pt>
    <dgm:pt modelId="{CBFCC2EC-BEF0-4444-83D3-11856AF13328}" type="sibTrans" cxnId="{98BE9312-13C3-47E4-8C9E-8518FF1A3379}">
      <dgm:prSet/>
      <dgm:spPr/>
      <dgm:t>
        <a:bodyPr/>
        <a:lstStyle/>
        <a:p>
          <a:endParaRPr lang="en-US">
            <a:latin typeface="+mj-lt"/>
          </a:endParaRPr>
        </a:p>
      </dgm:t>
    </dgm:pt>
    <dgm:pt modelId="{06E4365E-F9DB-43A0-A9D9-39C583D4C2F0}">
      <dgm:prSet/>
      <dgm:spPr/>
      <dgm:t>
        <a:bodyPr/>
        <a:lstStyle/>
        <a:p>
          <a:pPr rtl="0"/>
          <a:r>
            <a:rPr lang="en-GB" baseline="0" smtClean="0">
              <a:latin typeface="+mj-lt"/>
            </a:rPr>
            <a:t>Secure Mail Flow</a:t>
          </a:r>
          <a:endParaRPr lang="en-US">
            <a:latin typeface="+mj-lt"/>
          </a:endParaRPr>
        </a:p>
      </dgm:t>
    </dgm:pt>
    <dgm:pt modelId="{FB11252D-FACD-445E-B37B-64B29F8C4206}" type="parTrans" cxnId="{7BCEC9D3-E3D1-4FEB-937D-A591718757ED}">
      <dgm:prSet/>
      <dgm:spPr/>
      <dgm:t>
        <a:bodyPr/>
        <a:lstStyle/>
        <a:p>
          <a:endParaRPr lang="en-US">
            <a:latin typeface="+mj-lt"/>
          </a:endParaRPr>
        </a:p>
      </dgm:t>
    </dgm:pt>
    <dgm:pt modelId="{9F05D7F0-6D76-4CC1-9176-849CAF591592}" type="sibTrans" cxnId="{7BCEC9D3-E3D1-4FEB-937D-A591718757ED}">
      <dgm:prSet/>
      <dgm:spPr/>
      <dgm:t>
        <a:bodyPr/>
        <a:lstStyle/>
        <a:p>
          <a:endParaRPr lang="en-US">
            <a:latin typeface="+mj-lt"/>
          </a:endParaRPr>
        </a:p>
      </dgm:t>
    </dgm:pt>
    <dgm:pt modelId="{3FB71596-3694-466B-96D3-DFE22E2A8217}">
      <dgm:prSet custT="1"/>
      <dgm:spPr/>
      <dgm:t>
        <a:bodyPr/>
        <a:lstStyle/>
        <a:p>
          <a:pPr rtl="0"/>
          <a:r>
            <a:rPr lang="en-GB" sz="1600" baseline="0" dirty="0" smtClean="0">
              <a:latin typeface="+mj-lt"/>
            </a:rPr>
            <a:t>Authenticated and encrypted mail flow</a:t>
          </a:r>
          <a:endParaRPr lang="en-US" sz="1600" dirty="0">
            <a:latin typeface="+mj-lt"/>
          </a:endParaRPr>
        </a:p>
      </dgm:t>
    </dgm:pt>
    <dgm:pt modelId="{FC8639DA-513A-430B-AD4B-120417F5A02A}" type="parTrans" cxnId="{99E420E3-8D88-455D-8FFA-FEB4F04E21B2}">
      <dgm:prSet/>
      <dgm:spPr/>
      <dgm:t>
        <a:bodyPr/>
        <a:lstStyle/>
        <a:p>
          <a:endParaRPr lang="en-US">
            <a:latin typeface="+mj-lt"/>
          </a:endParaRPr>
        </a:p>
      </dgm:t>
    </dgm:pt>
    <dgm:pt modelId="{7F70A963-5CE3-41A3-8ABC-C79ABCB0DCFC}" type="sibTrans" cxnId="{99E420E3-8D88-455D-8FFA-FEB4F04E21B2}">
      <dgm:prSet/>
      <dgm:spPr/>
      <dgm:t>
        <a:bodyPr/>
        <a:lstStyle/>
        <a:p>
          <a:endParaRPr lang="en-US">
            <a:latin typeface="+mj-lt"/>
          </a:endParaRPr>
        </a:p>
      </dgm:t>
    </dgm:pt>
    <dgm:pt modelId="{0DF400A6-8C87-458D-A623-CDD87641E491}">
      <dgm:prSet custT="1"/>
      <dgm:spPr/>
      <dgm:t>
        <a:bodyPr/>
        <a:lstStyle/>
        <a:p>
          <a:pPr rtl="0"/>
          <a:r>
            <a:rPr lang="en-GB" sz="1600" baseline="0" dirty="0" smtClean="0">
              <a:latin typeface="+mj-lt"/>
            </a:rPr>
            <a:t>Preserves the internal Exchange messages headers</a:t>
          </a:r>
          <a:endParaRPr lang="en-US" sz="1600" dirty="0">
            <a:latin typeface="+mj-lt"/>
          </a:endParaRPr>
        </a:p>
      </dgm:t>
    </dgm:pt>
    <dgm:pt modelId="{E69BAD9D-4E67-470F-A07F-FCD3F31A587C}" type="parTrans" cxnId="{E424362C-F1AE-4E21-A682-9ECBCA02E9CC}">
      <dgm:prSet/>
      <dgm:spPr/>
      <dgm:t>
        <a:bodyPr/>
        <a:lstStyle/>
        <a:p>
          <a:endParaRPr lang="en-US">
            <a:latin typeface="+mj-lt"/>
          </a:endParaRPr>
        </a:p>
      </dgm:t>
    </dgm:pt>
    <dgm:pt modelId="{23C8C295-DDA8-4327-9D3C-B69FF419389D}" type="sibTrans" cxnId="{E424362C-F1AE-4E21-A682-9ECBCA02E9CC}">
      <dgm:prSet/>
      <dgm:spPr/>
      <dgm:t>
        <a:bodyPr/>
        <a:lstStyle/>
        <a:p>
          <a:endParaRPr lang="en-US">
            <a:latin typeface="+mj-lt"/>
          </a:endParaRPr>
        </a:p>
      </dgm:t>
    </dgm:pt>
    <dgm:pt modelId="{4DB41B76-770C-46F0-9E2F-EA839A4411A6}">
      <dgm:prSet custT="1"/>
      <dgm:spPr/>
      <dgm:t>
        <a:bodyPr/>
        <a:lstStyle/>
        <a:p>
          <a:pPr rtl="0"/>
          <a:r>
            <a:rPr lang="en-GB" sz="1600" baseline="0" dirty="0" smtClean="0">
              <a:latin typeface="+mj-lt"/>
            </a:rPr>
            <a:t>Support for compliance mail flow scenarios (central transport)</a:t>
          </a:r>
          <a:endParaRPr lang="en-US" sz="1600" dirty="0">
            <a:latin typeface="+mj-lt"/>
          </a:endParaRPr>
        </a:p>
      </dgm:t>
    </dgm:pt>
    <dgm:pt modelId="{D731070F-C9D0-465D-8642-101846389B94}" type="parTrans" cxnId="{07371041-C93F-42B8-B170-CC19A1A18363}">
      <dgm:prSet/>
      <dgm:spPr/>
      <dgm:t>
        <a:bodyPr/>
        <a:lstStyle/>
        <a:p>
          <a:endParaRPr lang="en-US">
            <a:latin typeface="+mj-lt"/>
          </a:endParaRPr>
        </a:p>
      </dgm:t>
    </dgm:pt>
    <dgm:pt modelId="{9419D46E-3447-4A10-8083-6A21563EB116}" type="sibTrans" cxnId="{07371041-C93F-42B8-B170-CC19A1A18363}">
      <dgm:prSet/>
      <dgm:spPr/>
      <dgm:t>
        <a:bodyPr/>
        <a:lstStyle/>
        <a:p>
          <a:endParaRPr lang="en-US">
            <a:latin typeface="+mj-lt"/>
          </a:endParaRPr>
        </a:p>
      </dgm:t>
    </dgm:pt>
    <dgm:pt modelId="{1689434C-83EA-4FF6-9DBC-05A353C5896E}">
      <dgm:prSet custT="1"/>
      <dgm:spPr/>
      <dgm:t>
        <a:bodyPr/>
        <a:lstStyle/>
        <a:p>
          <a:pPr rtl="0"/>
          <a:r>
            <a:rPr lang="en-US" sz="1600" dirty="0" smtClean="0">
              <a:latin typeface="+mj-lt"/>
            </a:rPr>
            <a:t>Enables Free/Busy, calendar sharing, message tracking, online archive, and more</a:t>
          </a:r>
          <a:endParaRPr lang="en-US" sz="1600" dirty="0">
            <a:latin typeface="+mj-lt"/>
          </a:endParaRPr>
        </a:p>
      </dgm:t>
    </dgm:pt>
    <dgm:pt modelId="{6D10317C-772F-4628-8794-9D1D736B1597}" type="parTrans" cxnId="{EBB4D982-E0E4-4F66-8DD3-578DCAE94506}">
      <dgm:prSet/>
      <dgm:spPr/>
      <dgm:t>
        <a:bodyPr/>
        <a:lstStyle/>
        <a:p>
          <a:endParaRPr lang="en-US">
            <a:latin typeface="+mj-lt"/>
          </a:endParaRPr>
        </a:p>
      </dgm:t>
    </dgm:pt>
    <dgm:pt modelId="{3AF5E962-5B8C-40CD-BE45-CACD6A5B656F}" type="sibTrans" cxnId="{EBB4D982-E0E4-4F66-8DD3-578DCAE94506}">
      <dgm:prSet/>
      <dgm:spPr/>
      <dgm:t>
        <a:bodyPr/>
        <a:lstStyle/>
        <a:p>
          <a:endParaRPr lang="en-US">
            <a:latin typeface="+mj-lt"/>
          </a:endParaRPr>
        </a:p>
      </dgm:t>
    </dgm:pt>
    <dgm:pt modelId="{C5B2B1F9-A34A-4D08-9F4D-35B1AF66F8B7}">
      <dgm:prSet custT="1"/>
      <dgm:spPr/>
      <dgm:t>
        <a:bodyPr/>
        <a:lstStyle/>
        <a:p>
          <a:pPr rtl="0"/>
          <a:r>
            <a:rPr lang="en-US" sz="1600" dirty="0" smtClean="0">
              <a:latin typeface="+mj-lt"/>
            </a:rPr>
            <a:t>Leverages the Mailbox Replication Service (MRS)</a:t>
          </a:r>
          <a:endParaRPr lang="en-US" sz="1600" dirty="0">
            <a:latin typeface="+mj-lt"/>
          </a:endParaRPr>
        </a:p>
      </dgm:t>
    </dgm:pt>
    <dgm:pt modelId="{8E01B2BA-01BF-4A1E-BC69-35F6B58B6AFB}" type="parTrans" cxnId="{03D1915D-DE83-45CE-97AC-884685DF30D5}">
      <dgm:prSet/>
      <dgm:spPr/>
      <dgm:t>
        <a:bodyPr/>
        <a:lstStyle/>
        <a:p>
          <a:endParaRPr lang="en-US">
            <a:latin typeface="+mj-lt"/>
          </a:endParaRPr>
        </a:p>
      </dgm:t>
    </dgm:pt>
    <dgm:pt modelId="{A5EB6E3B-5584-4C90-85E6-723E4779DB22}" type="sibTrans" cxnId="{03D1915D-DE83-45CE-97AC-884685DF30D5}">
      <dgm:prSet/>
      <dgm:spPr/>
      <dgm:t>
        <a:bodyPr/>
        <a:lstStyle/>
        <a:p>
          <a:endParaRPr lang="en-US">
            <a:latin typeface="+mj-lt"/>
          </a:endParaRPr>
        </a:p>
      </dgm:t>
    </dgm:pt>
    <dgm:pt modelId="{9C2B3693-61E9-47EA-9F83-FDEDA84006D9}" type="pres">
      <dgm:prSet presAssocID="{D020E858-51F1-43CA-9467-4140BE511F3B}" presName="Name0" presStyleCnt="0">
        <dgm:presLayoutVars>
          <dgm:dir/>
          <dgm:animLvl val="lvl"/>
          <dgm:resizeHandles val="exact"/>
        </dgm:presLayoutVars>
      </dgm:prSet>
      <dgm:spPr/>
      <dgm:t>
        <a:bodyPr/>
        <a:lstStyle/>
        <a:p>
          <a:endParaRPr lang="en-US"/>
        </a:p>
      </dgm:t>
    </dgm:pt>
    <dgm:pt modelId="{66EF1198-8271-4F49-A96A-391641973350}" type="pres">
      <dgm:prSet presAssocID="{ECB8A754-8D3C-4CCB-8618-D47651AEBA50}" presName="linNode" presStyleCnt="0"/>
      <dgm:spPr/>
      <dgm:t>
        <a:bodyPr/>
        <a:lstStyle/>
        <a:p>
          <a:endParaRPr lang="en-GB"/>
        </a:p>
      </dgm:t>
    </dgm:pt>
    <dgm:pt modelId="{D29A75B0-9423-4986-AF3F-4FFFF707BDA7}" type="pres">
      <dgm:prSet presAssocID="{ECB8A754-8D3C-4CCB-8618-D47651AEBA50}" presName="parentText" presStyleLbl="node1" presStyleIdx="0" presStyleCnt="4">
        <dgm:presLayoutVars>
          <dgm:chMax val="1"/>
          <dgm:bulletEnabled val="1"/>
        </dgm:presLayoutVars>
      </dgm:prSet>
      <dgm:spPr/>
      <dgm:t>
        <a:bodyPr/>
        <a:lstStyle/>
        <a:p>
          <a:endParaRPr lang="en-US"/>
        </a:p>
      </dgm:t>
    </dgm:pt>
    <dgm:pt modelId="{6ECF937E-436A-4DFF-B9F0-8F9F30529DA3}" type="pres">
      <dgm:prSet presAssocID="{ECB8A754-8D3C-4CCB-8618-D47651AEBA50}" presName="descendantText" presStyleLbl="alignAccFollowNode1" presStyleIdx="0" presStyleCnt="4">
        <dgm:presLayoutVars>
          <dgm:bulletEnabled val="1"/>
        </dgm:presLayoutVars>
      </dgm:prSet>
      <dgm:spPr/>
      <dgm:t>
        <a:bodyPr/>
        <a:lstStyle/>
        <a:p>
          <a:endParaRPr lang="en-US"/>
        </a:p>
      </dgm:t>
    </dgm:pt>
    <dgm:pt modelId="{9360D611-6166-44CB-AD73-7E4E3AEF07EC}" type="pres">
      <dgm:prSet presAssocID="{C5F245A1-9EA0-4C99-B239-C5CAA56CBA52}" presName="sp" presStyleCnt="0"/>
      <dgm:spPr/>
      <dgm:t>
        <a:bodyPr/>
        <a:lstStyle/>
        <a:p>
          <a:endParaRPr lang="en-GB"/>
        </a:p>
      </dgm:t>
    </dgm:pt>
    <dgm:pt modelId="{5D3A19D4-2BB4-41D8-94CB-70BB7C13E545}" type="pres">
      <dgm:prSet presAssocID="{408E24E8-A62C-4654-95A8-B54B124B7756}" presName="linNode" presStyleCnt="0"/>
      <dgm:spPr/>
      <dgm:t>
        <a:bodyPr/>
        <a:lstStyle/>
        <a:p>
          <a:endParaRPr lang="en-GB"/>
        </a:p>
      </dgm:t>
    </dgm:pt>
    <dgm:pt modelId="{01D8A8CC-86E3-4802-A0E6-7574797CF265}" type="pres">
      <dgm:prSet presAssocID="{408E24E8-A62C-4654-95A8-B54B124B7756}" presName="parentText" presStyleLbl="node1" presStyleIdx="1" presStyleCnt="4">
        <dgm:presLayoutVars>
          <dgm:chMax val="1"/>
          <dgm:bulletEnabled val="1"/>
        </dgm:presLayoutVars>
      </dgm:prSet>
      <dgm:spPr/>
      <dgm:t>
        <a:bodyPr/>
        <a:lstStyle/>
        <a:p>
          <a:endParaRPr lang="en-US"/>
        </a:p>
      </dgm:t>
    </dgm:pt>
    <dgm:pt modelId="{FB1430A9-A363-4E29-BE39-33E4018C33A9}" type="pres">
      <dgm:prSet presAssocID="{408E24E8-A62C-4654-95A8-B54B124B7756}" presName="descendantText" presStyleLbl="alignAccFollowNode1" presStyleIdx="1" presStyleCnt="4">
        <dgm:presLayoutVars>
          <dgm:bulletEnabled val="1"/>
        </dgm:presLayoutVars>
      </dgm:prSet>
      <dgm:spPr/>
      <dgm:t>
        <a:bodyPr/>
        <a:lstStyle/>
        <a:p>
          <a:endParaRPr lang="en-US"/>
        </a:p>
      </dgm:t>
    </dgm:pt>
    <dgm:pt modelId="{D77525F1-F754-4E97-85DA-DE7117723EF8}" type="pres">
      <dgm:prSet presAssocID="{665BA4D5-16F1-4BE2-8EB1-024111BE8CC6}" presName="sp" presStyleCnt="0"/>
      <dgm:spPr/>
      <dgm:t>
        <a:bodyPr/>
        <a:lstStyle/>
        <a:p>
          <a:endParaRPr lang="en-GB"/>
        </a:p>
      </dgm:t>
    </dgm:pt>
    <dgm:pt modelId="{17BD12EA-0051-4915-B854-6BADE7E5BE0A}" type="pres">
      <dgm:prSet presAssocID="{563946DE-E1A5-4D9D-B30E-38F3C96513B3}" presName="linNode" presStyleCnt="0"/>
      <dgm:spPr/>
      <dgm:t>
        <a:bodyPr/>
        <a:lstStyle/>
        <a:p>
          <a:endParaRPr lang="en-GB"/>
        </a:p>
      </dgm:t>
    </dgm:pt>
    <dgm:pt modelId="{885DDB5D-7809-4189-8D8B-9990444719D9}" type="pres">
      <dgm:prSet presAssocID="{563946DE-E1A5-4D9D-B30E-38F3C96513B3}" presName="parentText" presStyleLbl="node1" presStyleIdx="2" presStyleCnt="4">
        <dgm:presLayoutVars>
          <dgm:chMax val="1"/>
          <dgm:bulletEnabled val="1"/>
        </dgm:presLayoutVars>
      </dgm:prSet>
      <dgm:spPr/>
      <dgm:t>
        <a:bodyPr/>
        <a:lstStyle/>
        <a:p>
          <a:endParaRPr lang="en-US"/>
        </a:p>
      </dgm:t>
    </dgm:pt>
    <dgm:pt modelId="{4455B960-A74C-4A4D-BBCD-8842CF363CDE}" type="pres">
      <dgm:prSet presAssocID="{563946DE-E1A5-4D9D-B30E-38F3C96513B3}" presName="descendantText" presStyleLbl="alignAccFollowNode1" presStyleIdx="2" presStyleCnt="4">
        <dgm:presLayoutVars>
          <dgm:bulletEnabled val="1"/>
        </dgm:presLayoutVars>
      </dgm:prSet>
      <dgm:spPr/>
      <dgm:t>
        <a:bodyPr/>
        <a:lstStyle/>
        <a:p>
          <a:endParaRPr lang="en-US"/>
        </a:p>
      </dgm:t>
    </dgm:pt>
    <dgm:pt modelId="{9B042F4E-CBB6-48A0-AC19-573C525C6609}" type="pres">
      <dgm:prSet presAssocID="{4C9B5675-46E1-4E8B-9B3D-900D198CF924}" presName="sp" presStyleCnt="0"/>
      <dgm:spPr/>
      <dgm:t>
        <a:bodyPr/>
        <a:lstStyle/>
        <a:p>
          <a:endParaRPr lang="en-GB"/>
        </a:p>
      </dgm:t>
    </dgm:pt>
    <dgm:pt modelId="{C604F5F2-1D90-4B93-A852-390588561257}" type="pres">
      <dgm:prSet presAssocID="{06E4365E-F9DB-43A0-A9D9-39C583D4C2F0}" presName="linNode" presStyleCnt="0"/>
      <dgm:spPr/>
      <dgm:t>
        <a:bodyPr/>
        <a:lstStyle/>
        <a:p>
          <a:endParaRPr lang="en-GB"/>
        </a:p>
      </dgm:t>
    </dgm:pt>
    <dgm:pt modelId="{9BD37CF8-7A99-4ACE-9B8A-AA4E2C017E7B}" type="pres">
      <dgm:prSet presAssocID="{06E4365E-F9DB-43A0-A9D9-39C583D4C2F0}" presName="parentText" presStyleLbl="node1" presStyleIdx="3" presStyleCnt="4">
        <dgm:presLayoutVars>
          <dgm:chMax val="1"/>
          <dgm:bulletEnabled val="1"/>
        </dgm:presLayoutVars>
      </dgm:prSet>
      <dgm:spPr/>
      <dgm:t>
        <a:bodyPr/>
        <a:lstStyle/>
        <a:p>
          <a:endParaRPr lang="en-US"/>
        </a:p>
      </dgm:t>
    </dgm:pt>
    <dgm:pt modelId="{EE2B3796-7C7C-440B-B558-62B786625CED}" type="pres">
      <dgm:prSet presAssocID="{06E4365E-F9DB-43A0-A9D9-39C583D4C2F0}" presName="descendantText" presStyleLbl="alignAccFollowNode1" presStyleIdx="3" presStyleCnt="4">
        <dgm:presLayoutVars>
          <dgm:bulletEnabled val="1"/>
        </dgm:presLayoutVars>
      </dgm:prSet>
      <dgm:spPr/>
      <dgm:t>
        <a:bodyPr/>
        <a:lstStyle/>
        <a:p>
          <a:endParaRPr lang="en-US"/>
        </a:p>
      </dgm:t>
    </dgm:pt>
  </dgm:ptLst>
  <dgm:cxnLst>
    <dgm:cxn modelId="{5E3639DD-B77E-4688-8745-97802F4CC8A9}" type="presOf" srcId="{ECB8A754-8D3C-4CCB-8618-D47651AEBA50}" destId="{D29A75B0-9423-4986-AF3F-4FFFF707BDA7}" srcOrd="0" destOrd="0" presId="urn:microsoft.com/office/officeart/2005/8/layout/vList5"/>
    <dgm:cxn modelId="{69B64FBC-C7CD-4CFF-9DF3-AA4887A61F5E}" type="presOf" srcId="{C5B2B1F9-A34A-4D08-9F4D-35B1AF66F8B7}" destId="{4455B960-A74C-4A4D-BBCD-8842CF363CDE}" srcOrd="0" destOrd="2" presId="urn:microsoft.com/office/officeart/2005/8/layout/vList5"/>
    <dgm:cxn modelId="{DED285AF-1A41-4E98-A358-191096B11D50}" type="presOf" srcId="{408E24E8-A62C-4654-95A8-B54B124B7756}" destId="{01D8A8CC-86E3-4802-A0E6-7574797CF265}" srcOrd="0" destOrd="0" presId="urn:microsoft.com/office/officeart/2005/8/layout/vList5"/>
    <dgm:cxn modelId="{AD680ADE-F867-482E-8D84-E7B8455690C0}" srcId="{D020E858-51F1-43CA-9467-4140BE511F3B}" destId="{408E24E8-A62C-4654-95A8-B54B124B7756}" srcOrd="1" destOrd="0" parTransId="{03EDCA53-1319-4E9B-BED4-1D1F969780AC}" sibTransId="{665BA4D5-16F1-4BE2-8EB1-024111BE8CC6}"/>
    <dgm:cxn modelId="{F816B6A5-4DD1-4513-9F2C-F9C3050963FA}" type="presOf" srcId="{D020E858-51F1-43CA-9467-4140BE511F3B}" destId="{9C2B3693-61E9-47EA-9F83-FDEDA84006D9}" srcOrd="0" destOrd="0" presId="urn:microsoft.com/office/officeart/2005/8/layout/vList5"/>
    <dgm:cxn modelId="{03D1915D-DE83-45CE-97AC-884685DF30D5}" srcId="{563946DE-E1A5-4D9D-B30E-38F3C96513B3}" destId="{C5B2B1F9-A34A-4D08-9F4D-35B1AF66F8B7}" srcOrd="2" destOrd="0" parTransId="{8E01B2BA-01BF-4A1E-BC69-35F6B58B6AFB}" sibTransId="{A5EB6E3B-5584-4C90-85E6-723E4779DB22}"/>
    <dgm:cxn modelId="{3DB9F4FF-A183-42F7-9B39-D006C4505887}" type="presOf" srcId="{06E4365E-F9DB-43A0-A9D9-39C583D4C2F0}" destId="{9BD37CF8-7A99-4ACE-9B8A-AA4E2C017E7B}" srcOrd="0" destOrd="0" presId="urn:microsoft.com/office/officeart/2005/8/layout/vList5"/>
    <dgm:cxn modelId="{E424362C-F1AE-4E21-A682-9ECBCA02E9CC}" srcId="{06E4365E-F9DB-43A0-A9D9-39C583D4C2F0}" destId="{0DF400A6-8C87-458D-A623-CDD87641E491}" srcOrd="1" destOrd="0" parTransId="{E69BAD9D-4E67-470F-A07F-FCD3F31A587C}" sibTransId="{23C8C295-DDA8-4327-9D3C-B69FF419389D}"/>
    <dgm:cxn modelId="{D882AA6B-874D-42A1-A995-3B82891FE288}" type="presOf" srcId="{451A7330-9EE9-4D80-AC17-CC6BB99E95AE}" destId="{4455B960-A74C-4A4D-BBCD-8842CF363CDE}" srcOrd="0" destOrd="1" presId="urn:microsoft.com/office/officeart/2005/8/layout/vList5"/>
    <dgm:cxn modelId="{7B2C09A0-7BB0-4FD8-964E-829EACC7AE18}" type="presOf" srcId="{1689434C-83EA-4FF6-9DBC-05A353C5896E}" destId="{6ECF937E-436A-4DFF-B9F0-8F9F30529DA3}" srcOrd="0" destOrd="1" presId="urn:microsoft.com/office/officeart/2005/8/layout/vList5"/>
    <dgm:cxn modelId="{99E420E3-8D88-455D-8FFA-FEB4F04E21B2}" srcId="{06E4365E-F9DB-43A0-A9D9-39C583D4C2F0}" destId="{3FB71596-3694-466B-96D3-DFE22E2A8217}" srcOrd="0" destOrd="0" parTransId="{FC8639DA-513A-430B-AD4B-120417F5A02A}" sibTransId="{7F70A963-5CE3-41A3-8ABC-C79ABCB0DCFC}"/>
    <dgm:cxn modelId="{D192C52C-0CDC-43EE-8701-2311A17C43E6}" srcId="{D020E858-51F1-43CA-9467-4140BE511F3B}" destId="{563946DE-E1A5-4D9D-B30E-38F3C96513B3}" srcOrd="2" destOrd="0" parTransId="{174C08D3-AB99-4FFF-91BE-1A69B686C8BA}" sibTransId="{4C9B5675-46E1-4E8B-9B3D-900D198CF924}"/>
    <dgm:cxn modelId="{9ADEC4F5-3ABE-4608-8596-C287BE4764C3}" type="presOf" srcId="{4DB41B76-770C-46F0-9E2F-EA839A4411A6}" destId="{EE2B3796-7C7C-440B-B558-62B786625CED}" srcOrd="0" destOrd="2" presId="urn:microsoft.com/office/officeart/2005/8/layout/vList5"/>
    <dgm:cxn modelId="{07371041-C93F-42B8-B170-CC19A1A18363}" srcId="{06E4365E-F9DB-43A0-A9D9-39C583D4C2F0}" destId="{4DB41B76-770C-46F0-9E2F-EA839A4411A6}" srcOrd="2" destOrd="0" parTransId="{D731070F-C9D0-465D-8642-101846389B94}" sibTransId="{9419D46E-3447-4A10-8083-6A21563EB116}"/>
    <dgm:cxn modelId="{C804A4D9-30DE-46D0-B5F9-BCD0AB984B32}" type="presOf" srcId="{3FB71596-3694-466B-96D3-DFE22E2A8217}" destId="{EE2B3796-7C7C-440B-B558-62B786625CED}" srcOrd="0" destOrd="0" presId="urn:microsoft.com/office/officeart/2005/8/layout/vList5"/>
    <dgm:cxn modelId="{E5DAC70A-432C-4880-AC77-A7231F44A56A}" srcId="{ECB8A754-8D3C-4CCB-8618-D47651AEBA50}" destId="{C9C78FA2-5C6B-4A8D-A133-EE94E1BF2086}" srcOrd="0" destOrd="0" parTransId="{5808A093-D260-4560-B10C-5FED65596426}" sibTransId="{CADAADAD-5844-427A-BCCF-9C27A8B9938F}"/>
    <dgm:cxn modelId="{15B4929E-F151-4A46-B493-575FA74125FF}" type="presOf" srcId="{C9C78FA2-5C6B-4A8D-A133-EE94E1BF2086}" destId="{6ECF937E-436A-4DFF-B9F0-8F9F30529DA3}" srcOrd="0" destOrd="0" presId="urn:microsoft.com/office/officeart/2005/8/layout/vList5"/>
    <dgm:cxn modelId="{5B9D6CDD-3755-4F42-95DD-505FD4FFD4E2}" srcId="{563946DE-E1A5-4D9D-B30E-38F3C96513B3}" destId="{0E4E2538-5642-44C8-8597-8A0566ECD25E}" srcOrd="0" destOrd="0" parTransId="{9C883A35-3203-4833-BFBC-7893C0D0CA35}" sibTransId="{A24FB987-8467-4A6C-A987-71F23AD4714D}"/>
    <dgm:cxn modelId="{813B5D72-B1D9-4380-8898-604EEAB3BA0A}" type="presOf" srcId="{563946DE-E1A5-4D9D-B30E-38F3C96513B3}" destId="{885DDB5D-7809-4189-8D8B-9990444719D9}" srcOrd="0" destOrd="0" presId="urn:microsoft.com/office/officeart/2005/8/layout/vList5"/>
    <dgm:cxn modelId="{7BCEC9D3-E3D1-4FEB-937D-A591718757ED}" srcId="{D020E858-51F1-43CA-9467-4140BE511F3B}" destId="{06E4365E-F9DB-43A0-A9D9-39C583D4C2F0}" srcOrd="3" destOrd="0" parTransId="{FB11252D-FACD-445E-B37B-64B29F8C4206}" sibTransId="{9F05D7F0-6D76-4CC1-9176-849CAF591592}"/>
    <dgm:cxn modelId="{6886CC0A-AC1A-45FD-9953-D86D49953EDF}" type="presOf" srcId="{0E4E2538-5642-44C8-8597-8A0566ECD25E}" destId="{4455B960-A74C-4A4D-BBCD-8842CF363CDE}" srcOrd="0" destOrd="0" presId="urn:microsoft.com/office/officeart/2005/8/layout/vList5"/>
    <dgm:cxn modelId="{7B79421A-7DAD-4C7D-B195-C82E6F2D9A70}" srcId="{408E24E8-A62C-4654-95A8-B54B124B7756}" destId="{A7B11C55-EB34-40F3-8CBC-BA8626E137ED}" srcOrd="0" destOrd="0" parTransId="{263A8F21-C699-4A9D-BC6A-B7236542AE59}" sibTransId="{C55E49BB-5530-4C06-B4A0-3E83B1A89734}"/>
    <dgm:cxn modelId="{170CDAE0-155F-427E-8AF3-47B2757DB5ED}" type="presOf" srcId="{0DF400A6-8C87-458D-A623-CDD87641E491}" destId="{EE2B3796-7C7C-440B-B558-62B786625CED}" srcOrd="0" destOrd="1" presId="urn:microsoft.com/office/officeart/2005/8/layout/vList5"/>
    <dgm:cxn modelId="{812EE792-274C-408F-BCFF-1857E1D0B677}" type="presOf" srcId="{A7B11C55-EB34-40F3-8CBC-BA8626E137ED}" destId="{FB1430A9-A363-4E29-BE39-33E4018C33A9}" srcOrd="0" destOrd="0" presId="urn:microsoft.com/office/officeart/2005/8/layout/vList5"/>
    <dgm:cxn modelId="{EBB4D982-E0E4-4F66-8DD3-578DCAE94506}" srcId="{ECB8A754-8D3C-4CCB-8618-D47651AEBA50}" destId="{1689434C-83EA-4FF6-9DBC-05A353C5896E}" srcOrd="1" destOrd="0" parTransId="{6D10317C-772F-4628-8794-9D1D736B1597}" sibTransId="{3AF5E962-5B8C-40CD-BE45-CACD6A5B656F}"/>
    <dgm:cxn modelId="{A3F1340D-2083-4EA0-8A96-2C2AAC326859}" srcId="{D020E858-51F1-43CA-9467-4140BE511F3B}" destId="{ECB8A754-8D3C-4CCB-8618-D47651AEBA50}" srcOrd="0" destOrd="0" parTransId="{238C8D12-899D-435E-80C1-DD45711593FD}" sibTransId="{C5F245A1-9EA0-4C99-B239-C5CAA56CBA52}"/>
    <dgm:cxn modelId="{98BE9312-13C3-47E4-8C9E-8518FF1A3379}" srcId="{563946DE-E1A5-4D9D-B30E-38F3C96513B3}" destId="{451A7330-9EE9-4D80-AC17-CC6BB99E95AE}" srcOrd="1" destOrd="0" parTransId="{0B06B3C3-EEE2-4F60-A6F6-4D650C39F57B}" sibTransId="{CBFCC2EC-BEF0-4444-83D3-11856AF13328}"/>
    <dgm:cxn modelId="{0906F4B1-73E0-49D3-B23D-B4F2958004E0}" type="presParOf" srcId="{9C2B3693-61E9-47EA-9F83-FDEDA84006D9}" destId="{66EF1198-8271-4F49-A96A-391641973350}" srcOrd="0" destOrd="0" presId="urn:microsoft.com/office/officeart/2005/8/layout/vList5"/>
    <dgm:cxn modelId="{3F22478E-149B-46AF-93AB-135DAF105E10}" type="presParOf" srcId="{66EF1198-8271-4F49-A96A-391641973350}" destId="{D29A75B0-9423-4986-AF3F-4FFFF707BDA7}" srcOrd="0" destOrd="0" presId="urn:microsoft.com/office/officeart/2005/8/layout/vList5"/>
    <dgm:cxn modelId="{3767CD8D-267A-4BE6-8367-862AB4C24D58}" type="presParOf" srcId="{66EF1198-8271-4F49-A96A-391641973350}" destId="{6ECF937E-436A-4DFF-B9F0-8F9F30529DA3}" srcOrd="1" destOrd="0" presId="urn:microsoft.com/office/officeart/2005/8/layout/vList5"/>
    <dgm:cxn modelId="{64C4E0AA-9D34-4B65-8A76-A883AB303CF3}" type="presParOf" srcId="{9C2B3693-61E9-47EA-9F83-FDEDA84006D9}" destId="{9360D611-6166-44CB-AD73-7E4E3AEF07EC}" srcOrd="1" destOrd="0" presId="urn:microsoft.com/office/officeart/2005/8/layout/vList5"/>
    <dgm:cxn modelId="{39E5590F-699D-4610-95E4-C162CE1D18EF}" type="presParOf" srcId="{9C2B3693-61E9-47EA-9F83-FDEDA84006D9}" destId="{5D3A19D4-2BB4-41D8-94CB-70BB7C13E545}" srcOrd="2" destOrd="0" presId="urn:microsoft.com/office/officeart/2005/8/layout/vList5"/>
    <dgm:cxn modelId="{3B5ACA12-B1E2-4F7F-96A0-EEFDF5BA91C9}" type="presParOf" srcId="{5D3A19D4-2BB4-41D8-94CB-70BB7C13E545}" destId="{01D8A8CC-86E3-4802-A0E6-7574797CF265}" srcOrd="0" destOrd="0" presId="urn:microsoft.com/office/officeart/2005/8/layout/vList5"/>
    <dgm:cxn modelId="{C8CE0B40-F456-4DC1-8135-6CD18582A86E}" type="presParOf" srcId="{5D3A19D4-2BB4-41D8-94CB-70BB7C13E545}" destId="{FB1430A9-A363-4E29-BE39-33E4018C33A9}" srcOrd="1" destOrd="0" presId="urn:microsoft.com/office/officeart/2005/8/layout/vList5"/>
    <dgm:cxn modelId="{F4AAB5AE-520A-4ECD-B3D3-C255B2B54691}" type="presParOf" srcId="{9C2B3693-61E9-47EA-9F83-FDEDA84006D9}" destId="{D77525F1-F754-4E97-85DA-DE7117723EF8}" srcOrd="3" destOrd="0" presId="urn:microsoft.com/office/officeart/2005/8/layout/vList5"/>
    <dgm:cxn modelId="{9D6B39A6-22AE-4F21-9D23-A0AE800E4F06}" type="presParOf" srcId="{9C2B3693-61E9-47EA-9F83-FDEDA84006D9}" destId="{17BD12EA-0051-4915-B854-6BADE7E5BE0A}" srcOrd="4" destOrd="0" presId="urn:microsoft.com/office/officeart/2005/8/layout/vList5"/>
    <dgm:cxn modelId="{04F17BC2-118C-4E44-BD57-E6C67983AD08}" type="presParOf" srcId="{17BD12EA-0051-4915-B854-6BADE7E5BE0A}" destId="{885DDB5D-7809-4189-8D8B-9990444719D9}" srcOrd="0" destOrd="0" presId="urn:microsoft.com/office/officeart/2005/8/layout/vList5"/>
    <dgm:cxn modelId="{D77433E2-1629-45BE-B6AB-D4A4956A90D3}" type="presParOf" srcId="{17BD12EA-0051-4915-B854-6BADE7E5BE0A}" destId="{4455B960-A74C-4A4D-BBCD-8842CF363CDE}" srcOrd="1" destOrd="0" presId="urn:microsoft.com/office/officeart/2005/8/layout/vList5"/>
    <dgm:cxn modelId="{FBE87FF3-3243-4B24-8612-D4D7E0E146A4}" type="presParOf" srcId="{9C2B3693-61E9-47EA-9F83-FDEDA84006D9}" destId="{9B042F4E-CBB6-48A0-AC19-573C525C6609}" srcOrd="5" destOrd="0" presId="urn:microsoft.com/office/officeart/2005/8/layout/vList5"/>
    <dgm:cxn modelId="{8790CBDB-EABD-41DB-A73B-B984C6B04CEE}" type="presParOf" srcId="{9C2B3693-61E9-47EA-9F83-FDEDA84006D9}" destId="{C604F5F2-1D90-4B93-A852-390588561257}" srcOrd="6" destOrd="0" presId="urn:microsoft.com/office/officeart/2005/8/layout/vList5"/>
    <dgm:cxn modelId="{31E42889-3BAD-484D-9038-D1C1EEEEDBBA}" type="presParOf" srcId="{C604F5F2-1D90-4B93-A852-390588561257}" destId="{9BD37CF8-7A99-4ACE-9B8A-AA4E2C017E7B}" srcOrd="0" destOrd="0" presId="urn:microsoft.com/office/officeart/2005/8/layout/vList5"/>
    <dgm:cxn modelId="{C7F00379-2B5F-4A49-AE6B-E534196A0D87}" type="presParOf" srcId="{C604F5F2-1D90-4B93-A852-390588561257}" destId="{EE2B3796-7C7C-440B-B558-62B786625CE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B9E81E-9ABD-498C-B0F8-EF249A9C0D01}" type="doc">
      <dgm:prSet loTypeId="urn:microsoft.com/office/officeart/2005/8/layout/process1" loCatId="process" qsTypeId="urn:microsoft.com/office/officeart/2005/8/quickstyle/simple1" qsCatId="simple" csTypeId="urn:microsoft.com/office/officeart/2005/8/colors/accent4_4" csCatId="accent4" phldr="1"/>
      <dgm:spPr/>
      <dgm:t>
        <a:bodyPr/>
        <a:lstStyle/>
        <a:p>
          <a:endParaRPr lang="en-US"/>
        </a:p>
      </dgm:t>
    </dgm:pt>
    <dgm:pt modelId="{4CC72A1A-1E93-478B-9439-FE5476B49CF9}">
      <dgm:prSet/>
      <dgm:spPr>
        <a:xfrm>
          <a:off x="0" y="648849"/>
          <a:ext cx="1045219" cy="1472290"/>
        </a:xfrm>
        <a:solidFill>
          <a:srgbClr val="0072C6"/>
        </a:solidFill>
        <a:ln w="25400" cap="flat" cmpd="sng" algn="ctr">
          <a:solidFill>
            <a:sysClr val="window" lastClr="FFFFFF">
              <a:hueOff val="0"/>
              <a:satOff val="0"/>
              <a:lumOff val="0"/>
              <a:alphaOff val="0"/>
            </a:sysClr>
          </a:solidFill>
          <a:prstDash val="solid"/>
        </a:ln>
        <a:effectLst/>
      </dgm:spPr>
      <dgm:t>
        <a:bodyPr/>
        <a:lstStyle/>
        <a:p>
          <a:pPr rtl="0"/>
          <a:r>
            <a:rPr lang="en-US" dirty="0" smtClean="0">
              <a:solidFill>
                <a:sysClr val="window" lastClr="FFFFFF"/>
              </a:solidFill>
              <a:latin typeface="Segoe UI Light"/>
              <a:ea typeface="+mn-ea"/>
              <a:cs typeface="+mn-cs"/>
            </a:rPr>
            <a:t>Sign up for Office 365</a:t>
          </a:r>
          <a:endParaRPr lang="en-US" dirty="0">
            <a:solidFill>
              <a:sysClr val="window" lastClr="FFFFFF"/>
            </a:solidFill>
            <a:latin typeface="Segoe UI Light"/>
            <a:ea typeface="+mn-ea"/>
            <a:cs typeface="+mn-cs"/>
          </a:endParaRPr>
        </a:p>
      </dgm:t>
    </dgm:pt>
    <dgm:pt modelId="{66BA9425-9F78-4BF9-A639-068F7D0180BB}" type="parTrans" cxnId="{ED228237-8A29-4BD1-8903-164EA34260EF}">
      <dgm:prSet/>
      <dgm:spPr/>
      <dgm:t>
        <a:bodyPr/>
        <a:lstStyle/>
        <a:p>
          <a:endParaRPr lang="en-US"/>
        </a:p>
      </dgm:t>
    </dgm:pt>
    <dgm:pt modelId="{1C9D1B80-3536-4D65-B019-FB15B320168F}" type="sibTrans" cxnId="{ED228237-8A29-4BD1-8903-164EA34260EF}">
      <dgm:prSet/>
      <dgm:spPr>
        <a:xfrm>
          <a:off x="1149742" y="1255387"/>
          <a:ext cx="221586" cy="259214"/>
        </a:xfrm>
        <a:solidFill>
          <a:srgbClr val="505050">
            <a:shade val="90000"/>
            <a:hueOff val="0"/>
            <a:satOff val="0"/>
            <a:lumOff val="0"/>
            <a:alphaOff val="0"/>
          </a:srgbClr>
        </a:solidFill>
        <a:ln>
          <a:noFill/>
        </a:ln>
        <a:effectLst/>
      </dgm:spPr>
      <dgm:t>
        <a:bodyPr/>
        <a:lstStyle/>
        <a:p>
          <a:endParaRPr lang="en-US" dirty="0">
            <a:solidFill>
              <a:sysClr val="window" lastClr="FFFFFF"/>
            </a:solidFill>
            <a:latin typeface="Segoe UI Light"/>
            <a:ea typeface="+mn-ea"/>
            <a:cs typeface="+mn-cs"/>
          </a:endParaRPr>
        </a:p>
      </dgm:t>
    </dgm:pt>
    <dgm:pt modelId="{DE53A2DE-207F-4FB1-ADAA-3BF9F40D6672}">
      <dgm:prSet/>
      <dgm:spPr>
        <a:xfrm>
          <a:off x="1463308" y="648849"/>
          <a:ext cx="1045219" cy="1472290"/>
        </a:xfrm>
        <a:solidFill>
          <a:srgbClr val="ED8000"/>
        </a:solidFill>
        <a:ln w="25400" cap="flat" cmpd="sng" algn="ctr">
          <a:solidFill>
            <a:sysClr val="window" lastClr="FFFFFF">
              <a:hueOff val="0"/>
              <a:satOff val="0"/>
              <a:lumOff val="0"/>
              <a:alphaOff val="0"/>
            </a:sysClr>
          </a:solidFill>
          <a:prstDash val="solid"/>
        </a:ln>
        <a:effectLst/>
      </dgm:spPr>
      <dgm:t>
        <a:bodyPr/>
        <a:lstStyle/>
        <a:p>
          <a:pPr rtl="0"/>
          <a:r>
            <a:rPr lang="en-US" dirty="0" smtClean="0">
              <a:solidFill>
                <a:sysClr val="window" lastClr="FFFFFF"/>
              </a:solidFill>
              <a:latin typeface="Segoe UI Light"/>
              <a:ea typeface="+mn-ea"/>
              <a:cs typeface="+mn-cs"/>
            </a:rPr>
            <a:t>Register your domains with Office 365</a:t>
          </a:r>
          <a:endParaRPr lang="en-US" dirty="0">
            <a:solidFill>
              <a:sysClr val="window" lastClr="FFFFFF"/>
            </a:solidFill>
            <a:latin typeface="Segoe UI Light"/>
            <a:ea typeface="+mn-ea"/>
            <a:cs typeface="+mn-cs"/>
          </a:endParaRPr>
        </a:p>
      </dgm:t>
    </dgm:pt>
    <dgm:pt modelId="{FDA16374-AB4A-4D4B-A94F-72F5AFE9CA9D}" type="parTrans" cxnId="{FB2B5AE7-2C39-4113-B5DC-B0207CDA499E}">
      <dgm:prSet/>
      <dgm:spPr/>
      <dgm:t>
        <a:bodyPr/>
        <a:lstStyle/>
        <a:p>
          <a:endParaRPr lang="en-US"/>
        </a:p>
      </dgm:t>
    </dgm:pt>
    <dgm:pt modelId="{96F0A09C-E17F-44D1-9B1A-D3A4F511DD06}" type="sibTrans" cxnId="{FB2B5AE7-2C39-4113-B5DC-B0207CDA499E}">
      <dgm:prSet/>
      <dgm:spPr>
        <a:xfrm>
          <a:off x="2613050" y="1255387"/>
          <a:ext cx="221586" cy="259214"/>
        </a:xfrm>
        <a:solidFill>
          <a:srgbClr val="505050">
            <a:shade val="90000"/>
            <a:hueOff val="0"/>
            <a:satOff val="0"/>
            <a:lumOff val="18532"/>
            <a:alphaOff val="0"/>
          </a:srgbClr>
        </a:solidFill>
        <a:ln>
          <a:noFill/>
        </a:ln>
        <a:effectLst/>
      </dgm:spPr>
      <dgm:t>
        <a:bodyPr/>
        <a:lstStyle/>
        <a:p>
          <a:endParaRPr lang="en-US" dirty="0">
            <a:solidFill>
              <a:sysClr val="window" lastClr="FFFFFF"/>
            </a:solidFill>
            <a:latin typeface="Segoe UI Light"/>
            <a:ea typeface="+mn-ea"/>
            <a:cs typeface="+mn-cs"/>
          </a:endParaRPr>
        </a:p>
      </dgm:t>
    </dgm:pt>
    <dgm:pt modelId="{48FCE96F-5FEE-405F-8E9D-DA8643B3F961}">
      <dgm:prSet/>
      <dgm:spPr>
        <a:xfrm>
          <a:off x="2926616" y="648849"/>
          <a:ext cx="1045219" cy="1472290"/>
        </a:xfrm>
        <a:solidFill>
          <a:srgbClr val="505050">
            <a:shade val="50000"/>
            <a:hueOff val="0"/>
            <a:satOff val="0"/>
            <a:lumOff val="34016"/>
            <a:alphaOff val="0"/>
          </a:srgbClr>
        </a:solidFill>
        <a:ln w="25400" cap="flat" cmpd="sng" algn="ctr">
          <a:solidFill>
            <a:sysClr val="window" lastClr="FFFFFF">
              <a:hueOff val="0"/>
              <a:satOff val="0"/>
              <a:lumOff val="0"/>
              <a:alphaOff val="0"/>
            </a:sysClr>
          </a:solidFill>
          <a:prstDash val="solid"/>
        </a:ln>
        <a:effectLst/>
      </dgm:spPr>
      <dgm:t>
        <a:bodyPr/>
        <a:lstStyle/>
        <a:p>
          <a:pPr rtl="0"/>
          <a:r>
            <a:rPr lang="en-US" dirty="0" smtClean="0">
              <a:solidFill>
                <a:sysClr val="window" lastClr="FFFFFF"/>
              </a:solidFill>
              <a:latin typeface="Segoe UI Light"/>
              <a:ea typeface="+mn-ea"/>
              <a:cs typeface="+mn-cs"/>
            </a:rPr>
            <a:t>Deploy Office 365 Directory Sync</a:t>
          </a:r>
          <a:endParaRPr lang="en-US" dirty="0">
            <a:solidFill>
              <a:sysClr val="window" lastClr="FFFFFF"/>
            </a:solidFill>
            <a:latin typeface="Segoe UI Light"/>
            <a:ea typeface="+mn-ea"/>
            <a:cs typeface="+mn-cs"/>
          </a:endParaRPr>
        </a:p>
      </dgm:t>
    </dgm:pt>
    <dgm:pt modelId="{F56FD46E-317D-46EB-B774-5B77A85E3534}" type="parTrans" cxnId="{30CD6553-133B-48E5-8E56-ED3AC2EB09F0}">
      <dgm:prSet/>
      <dgm:spPr/>
      <dgm:t>
        <a:bodyPr/>
        <a:lstStyle/>
        <a:p>
          <a:endParaRPr lang="en-US"/>
        </a:p>
      </dgm:t>
    </dgm:pt>
    <dgm:pt modelId="{78BE3D06-15A1-4750-8519-107E79554C6D}" type="sibTrans" cxnId="{30CD6553-133B-48E5-8E56-ED3AC2EB09F0}">
      <dgm:prSet/>
      <dgm:spPr>
        <a:xfrm>
          <a:off x="4076358" y="1255387"/>
          <a:ext cx="221586" cy="259214"/>
        </a:xfrm>
        <a:solidFill>
          <a:srgbClr val="505050">
            <a:shade val="90000"/>
            <a:hueOff val="0"/>
            <a:satOff val="0"/>
            <a:lumOff val="37063"/>
            <a:alphaOff val="0"/>
          </a:srgbClr>
        </a:solidFill>
        <a:ln>
          <a:noFill/>
        </a:ln>
        <a:effectLst/>
      </dgm:spPr>
      <dgm:t>
        <a:bodyPr/>
        <a:lstStyle/>
        <a:p>
          <a:endParaRPr lang="en-US" dirty="0">
            <a:solidFill>
              <a:sysClr val="window" lastClr="FFFFFF"/>
            </a:solidFill>
            <a:latin typeface="Segoe UI Light"/>
            <a:ea typeface="+mn-ea"/>
            <a:cs typeface="+mn-cs"/>
          </a:endParaRPr>
        </a:p>
      </dgm:t>
    </dgm:pt>
    <dgm:pt modelId="{6D1A3581-4B22-47BE-95C4-A77F5603A20D}">
      <dgm:prSet/>
      <dgm:spPr>
        <a:xfrm>
          <a:off x="4389924" y="648849"/>
          <a:ext cx="1045219" cy="1472290"/>
        </a:xfrm>
        <a:solidFill>
          <a:srgbClr val="505050">
            <a:shade val="50000"/>
            <a:hueOff val="0"/>
            <a:satOff val="0"/>
            <a:lumOff val="51024"/>
            <a:alphaOff val="0"/>
          </a:srgbClr>
        </a:solidFill>
        <a:ln w="25400" cap="flat" cmpd="sng" algn="ctr">
          <a:solidFill>
            <a:sysClr val="window" lastClr="FFFFFF">
              <a:hueOff val="0"/>
              <a:satOff val="0"/>
              <a:lumOff val="0"/>
              <a:alphaOff val="0"/>
            </a:sysClr>
          </a:solidFill>
          <a:prstDash val="solid"/>
        </a:ln>
        <a:effectLst/>
      </dgm:spPr>
      <dgm:t>
        <a:bodyPr/>
        <a:lstStyle/>
        <a:p>
          <a:pPr rtl="0"/>
          <a:r>
            <a:rPr lang="en-US" dirty="0" smtClean="0">
              <a:solidFill>
                <a:sysClr val="window" lastClr="FFFFFF"/>
              </a:solidFill>
              <a:latin typeface="Segoe UI Light"/>
              <a:ea typeface="+mn-ea"/>
              <a:cs typeface="+mn-cs"/>
            </a:rPr>
            <a:t>Install Exchange 2013 CAS &amp; MBX Servers </a:t>
          </a:r>
        </a:p>
        <a:p>
          <a:pPr rtl="0"/>
          <a:r>
            <a:rPr lang="en-US" dirty="0" smtClean="0">
              <a:solidFill>
                <a:sysClr val="window" lastClr="FFFFFF"/>
              </a:solidFill>
              <a:latin typeface="Segoe UI Light"/>
              <a:ea typeface="+mn-ea"/>
              <a:cs typeface="+mn-cs"/>
            </a:rPr>
            <a:t>(Edge opt)</a:t>
          </a:r>
          <a:endParaRPr lang="en-US" dirty="0">
            <a:solidFill>
              <a:sysClr val="window" lastClr="FFFFFF"/>
            </a:solidFill>
            <a:latin typeface="Segoe UI Light"/>
            <a:ea typeface="+mn-ea"/>
            <a:cs typeface="+mn-cs"/>
          </a:endParaRPr>
        </a:p>
      </dgm:t>
    </dgm:pt>
    <dgm:pt modelId="{DC19D7B8-396C-4359-88AC-4E00F2E103E8}" type="parTrans" cxnId="{3B8E4878-8C77-4059-BF7C-15E1AA70EFF2}">
      <dgm:prSet/>
      <dgm:spPr/>
      <dgm:t>
        <a:bodyPr/>
        <a:lstStyle/>
        <a:p>
          <a:endParaRPr lang="en-US"/>
        </a:p>
      </dgm:t>
    </dgm:pt>
    <dgm:pt modelId="{F29A3EE5-9662-47EB-BF09-57B8EC9D4E6E}" type="sibTrans" cxnId="{3B8E4878-8C77-4059-BF7C-15E1AA70EFF2}">
      <dgm:prSet/>
      <dgm:spPr>
        <a:xfrm>
          <a:off x="5539666" y="1255387"/>
          <a:ext cx="221586" cy="259214"/>
        </a:xfrm>
        <a:solidFill>
          <a:srgbClr val="505050">
            <a:shade val="90000"/>
            <a:hueOff val="0"/>
            <a:satOff val="0"/>
            <a:lumOff val="37063"/>
            <a:alphaOff val="0"/>
          </a:srgbClr>
        </a:solidFill>
        <a:ln>
          <a:noFill/>
        </a:ln>
        <a:effectLst/>
      </dgm:spPr>
      <dgm:t>
        <a:bodyPr/>
        <a:lstStyle/>
        <a:p>
          <a:endParaRPr lang="en-US" dirty="0">
            <a:solidFill>
              <a:sysClr val="window" lastClr="FFFFFF"/>
            </a:solidFill>
            <a:latin typeface="Segoe UI Light"/>
            <a:ea typeface="+mn-ea"/>
            <a:cs typeface="+mn-cs"/>
          </a:endParaRPr>
        </a:p>
      </dgm:t>
    </dgm:pt>
    <dgm:pt modelId="{53715129-7FFA-4C3E-8D7F-C609629F0EBF}">
      <dgm:prSet/>
      <dgm:spPr>
        <a:xfrm>
          <a:off x="5853232" y="648849"/>
          <a:ext cx="1045219" cy="1472290"/>
        </a:xfrm>
        <a:solidFill>
          <a:srgbClr val="FFB900"/>
        </a:solidFill>
        <a:ln w="25400" cap="flat" cmpd="sng" algn="ctr">
          <a:solidFill>
            <a:sysClr val="window" lastClr="FFFFFF">
              <a:hueOff val="0"/>
              <a:satOff val="0"/>
              <a:lumOff val="0"/>
              <a:alphaOff val="0"/>
            </a:sysClr>
          </a:solidFill>
          <a:prstDash val="solid"/>
        </a:ln>
        <a:effectLst/>
      </dgm:spPr>
      <dgm:t>
        <a:bodyPr/>
        <a:lstStyle/>
        <a:p>
          <a:pPr rtl="0"/>
          <a:r>
            <a:rPr lang="en-US" dirty="0" smtClean="0">
              <a:solidFill>
                <a:sysClr val="window" lastClr="FFFFFF"/>
              </a:solidFill>
              <a:latin typeface="Segoe UI Light"/>
              <a:ea typeface="+mn-ea"/>
              <a:cs typeface="+mn-cs"/>
            </a:rPr>
            <a:t>Publish the CAS Server</a:t>
          </a:r>
        </a:p>
        <a:p>
          <a:pPr rtl="0"/>
          <a:r>
            <a:rPr lang="en-US" dirty="0" smtClean="0">
              <a:solidFill>
                <a:sysClr val="window" lastClr="FFFFFF"/>
              </a:solidFill>
              <a:latin typeface="Segoe UI Light"/>
              <a:ea typeface="+mn-ea"/>
              <a:cs typeface="+mn-cs"/>
            </a:rPr>
            <a:t>(Assign SSL certificate, firewall rules)</a:t>
          </a:r>
          <a:endParaRPr lang="en-US" dirty="0">
            <a:solidFill>
              <a:sysClr val="window" lastClr="FFFFFF"/>
            </a:solidFill>
            <a:latin typeface="Segoe UI Light"/>
            <a:ea typeface="+mn-ea"/>
            <a:cs typeface="+mn-cs"/>
          </a:endParaRPr>
        </a:p>
      </dgm:t>
    </dgm:pt>
    <dgm:pt modelId="{BD2BF8C8-C50C-49DE-A568-27AA32A05A76}" type="parTrans" cxnId="{EE472591-E455-4830-AAEE-F4322BFA3FAA}">
      <dgm:prSet/>
      <dgm:spPr/>
      <dgm:t>
        <a:bodyPr/>
        <a:lstStyle/>
        <a:p>
          <a:endParaRPr lang="en-US"/>
        </a:p>
      </dgm:t>
    </dgm:pt>
    <dgm:pt modelId="{953BA180-D520-4093-8EC7-1CA511ADAA1A}" type="sibTrans" cxnId="{EE472591-E455-4830-AAEE-F4322BFA3FAA}">
      <dgm:prSet/>
      <dgm:spPr>
        <a:xfrm>
          <a:off x="7002974" y="1255387"/>
          <a:ext cx="221586" cy="259214"/>
        </a:xfrm>
        <a:solidFill>
          <a:srgbClr val="505050">
            <a:shade val="90000"/>
            <a:hueOff val="0"/>
            <a:satOff val="0"/>
            <a:lumOff val="18532"/>
            <a:alphaOff val="0"/>
          </a:srgbClr>
        </a:solidFill>
        <a:ln>
          <a:noFill/>
        </a:ln>
        <a:effectLst/>
      </dgm:spPr>
      <dgm:t>
        <a:bodyPr/>
        <a:lstStyle/>
        <a:p>
          <a:endParaRPr lang="en-US" dirty="0">
            <a:solidFill>
              <a:sysClr val="window" lastClr="FFFFFF"/>
            </a:solidFill>
            <a:latin typeface="Segoe UI Light"/>
            <a:ea typeface="+mn-ea"/>
            <a:cs typeface="+mn-cs"/>
          </a:endParaRPr>
        </a:p>
      </dgm:t>
    </dgm:pt>
    <dgm:pt modelId="{EF2EE992-1CFE-4292-B1EE-0FC1F955019F}">
      <dgm:prSet/>
      <dgm:spPr>
        <a:xfrm>
          <a:off x="7316540" y="648849"/>
          <a:ext cx="1045219" cy="1472290"/>
        </a:xfrm>
        <a:solidFill>
          <a:srgbClr val="505050">
            <a:shade val="50000"/>
            <a:hueOff val="0"/>
            <a:satOff val="0"/>
            <a:lumOff val="17008"/>
            <a:alphaOff val="0"/>
          </a:srgbClr>
        </a:solidFill>
        <a:ln w="25400" cap="flat" cmpd="sng" algn="ctr">
          <a:solidFill>
            <a:sysClr val="window" lastClr="FFFFFF">
              <a:hueOff val="0"/>
              <a:satOff val="0"/>
              <a:lumOff val="0"/>
              <a:alphaOff val="0"/>
            </a:sysClr>
          </a:solidFill>
          <a:prstDash val="solid"/>
        </a:ln>
        <a:effectLst/>
      </dgm:spPr>
      <dgm:t>
        <a:bodyPr/>
        <a:lstStyle/>
        <a:p>
          <a:pPr rtl="0"/>
          <a:r>
            <a:rPr lang="en-US" dirty="0" smtClean="0">
              <a:solidFill>
                <a:sysClr val="window" lastClr="FFFFFF"/>
              </a:solidFill>
              <a:latin typeface="Segoe UI Light"/>
              <a:ea typeface="+mn-ea"/>
              <a:cs typeface="+mn-cs"/>
            </a:rPr>
            <a:t>Run the Hybrid Wizard</a:t>
          </a:r>
          <a:endParaRPr lang="en-US" dirty="0">
            <a:solidFill>
              <a:sysClr val="window" lastClr="FFFFFF"/>
            </a:solidFill>
            <a:latin typeface="Segoe UI Light"/>
            <a:ea typeface="+mn-ea"/>
            <a:cs typeface="+mn-cs"/>
          </a:endParaRPr>
        </a:p>
      </dgm:t>
    </dgm:pt>
    <dgm:pt modelId="{7262F92F-0580-4DBC-96D6-C5B0D80DD484}" type="parTrans" cxnId="{D358275C-9B1D-4962-A834-D873F6B86278}">
      <dgm:prSet/>
      <dgm:spPr/>
      <dgm:t>
        <a:bodyPr/>
        <a:lstStyle/>
        <a:p>
          <a:endParaRPr lang="en-US"/>
        </a:p>
      </dgm:t>
    </dgm:pt>
    <dgm:pt modelId="{B2DAD56F-7250-48EA-B82A-7122058EA077}" type="sibTrans" cxnId="{D358275C-9B1D-4962-A834-D873F6B86278}">
      <dgm:prSet/>
      <dgm:spPr/>
      <dgm:t>
        <a:bodyPr/>
        <a:lstStyle/>
        <a:p>
          <a:endParaRPr lang="en-US"/>
        </a:p>
      </dgm:t>
    </dgm:pt>
    <dgm:pt modelId="{F193C7BF-5E0E-4E01-B481-96ED803CBFD0}" type="pres">
      <dgm:prSet presAssocID="{3CB9E81E-9ABD-498C-B0F8-EF249A9C0D01}" presName="Name0" presStyleCnt="0">
        <dgm:presLayoutVars>
          <dgm:dir/>
          <dgm:resizeHandles val="exact"/>
        </dgm:presLayoutVars>
      </dgm:prSet>
      <dgm:spPr/>
      <dgm:t>
        <a:bodyPr/>
        <a:lstStyle/>
        <a:p>
          <a:endParaRPr lang="en-US"/>
        </a:p>
      </dgm:t>
    </dgm:pt>
    <dgm:pt modelId="{3C9D9DBB-8F44-4BB8-9F50-94F4634380FF}" type="pres">
      <dgm:prSet presAssocID="{4CC72A1A-1E93-478B-9439-FE5476B49CF9}" presName="node" presStyleLbl="node1" presStyleIdx="0" presStyleCnt="6">
        <dgm:presLayoutVars>
          <dgm:bulletEnabled val="1"/>
        </dgm:presLayoutVars>
      </dgm:prSet>
      <dgm:spPr>
        <a:prstGeom prst="rect">
          <a:avLst/>
        </a:prstGeom>
      </dgm:spPr>
      <dgm:t>
        <a:bodyPr/>
        <a:lstStyle/>
        <a:p>
          <a:endParaRPr lang="en-US"/>
        </a:p>
      </dgm:t>
    </dgm:pt>
    <dgm:pt modelId="{B474DC75-0CEA-404B-A0D5-0399D9907456}" type="pres">
      <dgm:prSet presAssocID="{1C9D1B80-3536-4D65-B019-FB15B320168F}" presName="sibTrans" presStyleLbl="sibTrans2D1" presStyleIdx="0" presStyleCnt="5"/>
      <dgm:spPr>
        <a:prstGeom prst="rightArrow">
          <a:avLst>
            <a:gd name="adj1" fmla="val 60000"/>
            <a:gd name="adj2" fmla="val 50000"/>
          </a:avLst>
        </a:prstGeom>
      </dgm:spPr>
      <dgm:t>
        <a:bodyPr/>
        <a:lstStyle/>
        <a:p>
          <a:endParaRPr lang="en-US"/>
        </a:p>
      </dgm:t>
    </dgm:pt>
    <dgm:pt modelId="{1CDEF0D7-F4EF-414E-8144-8C3C49BB1A7B}" type="pres">
      <dgm:prSet presAssocID="{1C9D1B80-3536-4D65-B019-FB15B320168F}" presName="connectorText" presStyleLbl="sibTrans2D1" presStyleIdx="0" presStyleCnt="5"/>
      <dgm:spPr/>
      <dgm:t>
        <a:bodyPr/>
        <a:lstStyle/>
        <a:p>
          <a:endParaRPr lang="en-US"/>
        </a:p>
      </dgm:t>
    </dgm:pt>
    <dgm:pt modelId="{69FEDEC8-4551-4785-93E0-EF478F2EAFB3}" type="pres">
      <dgm:prSet presAssocID="{DE53A2DE-207F-4FB1-ADAA-3BF9F40D6672}" presName="node" presStyleLbl="node1" presStyleIdx="1" presStyleCnt="6">
        <dgm:presLayoutVars>
          <dgm:bulletEnabled val="1"/>
        </dgm:presLayoutVars>
      </dgm:prSet>
      <dgm:spPr>
        <a:prstGeom prst="rect">
          <a:avLst/>
        </a:prstGeom>
      </dgm:spPr>
      <dgm:t>
        <a:bodyPr/>
        <a:lstStyle/>
        <a:p>
          <a:endParaRPr lang="en-US"/>
        </a:p>
      </dgm:t>
    </dgm:pt>
    <dgm:pt modelId="{020A5F72-2C7A-4E5A-A14F-879D62A33E0D}" type="pres">
      <dgm:prSet presAssocID="{96F0A09C-E17F-44D1-9B1A-D3A4F511DD06}" presName="sibTrans" presStyleLbl="sibTrans2D1" presStyleIdx="1" presStyleCnt="5"/>
      <dgm:spPr>
        <a:prstGeom prst="rightArrow">
          <a:avLst>
            <a:gd name="adj1" fmla="val 60000"/>
            <a:gd name="adj2" fmla="val 50000"/>
          </a:avLst>
        </a:prstGeom>
      </dgm:spPr>
      <dgm:t>
        <a:bodyPr/>
        <a:lstStyle/>
        <a:p>
          <a:endParaRPr lang="en-US"/>
        </a:p>
      </dgm:t>
    </dgm:pt>
    <dgm:pt modelId="{2AA5193B-3B49-4331-82EC-3356B23F8818}" type="pres">
      <dgm:prSet presAssocID="{96F0A09C-E17F-44D1-9B1A-D3A4F511DD06}" presName="connectorText" presStyleLbl="sibTrans2D1" presStyleIdx="1" presStyleCnt="5"/>
      <dgm:spPr/>
      <dgm:t>
        <a:bodyPr/>
        <a:lstStyle/>
        <a:p>
          <a:endParaRPr lang="en-US"/>
        </a:p>
      </dgm:t>
    </dgm:pt>
    <dgm:pt modelId="{E15B0FF5-F35B-4D4E-8308-4F55F3C475B7}" type="pres">
      <dgm:prSet presAssocID="{48FCE96F-5FEE-405F-8E9D-DA8643B3F961}" presName="node" presStyleLbl="node1" presStyleIdx="2" presStyleCnt="6">
        <dgm:presLayoutVars>
          <dgm:bulletEnabled val="1"/>
        </dgm:presLayoutVars>
      </dgm:prSet>
      <dgm:spPr>
        <a:prstGeom prst="rect">
          <a:avLst/>
        </a:prstGeom>
      </dgm:spPr>
      <dgm:t>
        <a:bodyPr/>
        <a:lstStyle/>
        <a:p>
          <a:endParaRPr lang="en-US"/>
        </a:p>
      </dgm:t>
    </dgm:pt>
    <dgm:pt modelId="{13DE4335-A588-43A1-A889-2AE14E869913}" type="pres">
      <dgm:prSet presAssocID="{78BE3D06-15A1-4750-8519-107E79554C6D}" presName="sibTrans" presStyleLbl="sibTrans2D1" presStyleIdx="2" presStyleCnt="5"/>
      <dgm:spPr>
        <a:prstGeom prst="rightArrow">
          <a:avLst>
            <a:gd name="adj1" fmla="val 60000"/>
            <a:gd name="adj2" fmla="val 50000"/>
          </a:avLst>
        </a:prstGeom>
      </dgm:spPr>
      <dgm:t>
        <a:bodyPr/>
        <a:lstStyle/>
        <a:p>
          <a:endParaRPr lang="en-US"/>
        </a:p>
      </dgm:t>
    </dgm:pt>
    <dgm:pt modelId="{845B7FA5-C54A-4314-9503-AFE21161B361}" type="pres">
      <dgm:prSet presAssocID="{78BE3D06-15A1-4750-8519-107E79554C6D}" presName="connectorText" presStyleLbl="sibTrans2D1" presStyleIdx="2" presStyleCnt="5"/>
      <dgm:spPr/>
      <dgm:t>
        <a:bodyPr/>
        <a:lstStyle/>
        <a:p>
          <a:endParaRPr lang="en-US"/>
        </a:p>
      </dgm:t>
    </dgm:pt>
    <dgm:pt modelId="{EC4B5447-5C23-4A63-8942-0ADEF0D9592F}" type="pres">
      <dgm:prSet presAssocID="{6D1A3581-4B22-47BE-95C4-A77F5603A20D}" presName="node" presStyleLbl="node1" presStyleIdx="3" presStyleCnt="6">
        <dgm:presLayoutVars>
          <dgm:bulletEnabled val="1"/>
        </dgm:presLayoutVars>
      </dgm:prSet>
      <dgm:spPr>
        <a:prstGeom prst="rect">
          <a:avLst/>
        </a:prstGeom>
      </dgm:spPr>
      <dgm:t>
        <a:bodyPr/>
        <a:lstStyle/>
        <a:p>
          <a:endParaRPr lang="en-US"/>
        </a:p>
      </dgm:t>
    </dgm:pt>
    <dgm:pt modelId="{B8D0B4F0-F54B-4618-A6FB-1C106E2F9AFD}" type="pres">
      <dgm:prSet presAssocID="{F29A3EE5-9662-47EB-BF09-57B8EC9D4E6E}" presName="sibTrans" presStyleLbl="sibTrans2D1" presStyleIdx="3" presStyleCnt="5"/>
      <dgm:spPr>
        <a:prstGeom prst="rightArrow">
          <a:avLst>
            <a:gd name="adj1" fmla="val 60000"/>
            <a:gd name="adj2" fmla="val 50000"/>
          </a:avLst>
        </a:prstGeom>
      </dgm:spPr>
      <dgm:t>
        <a:bodyPr/>
        <a:lstStyle/>
        <a:p>
          <a:endParaRPr lang="en-US"/>
        </a:p>
      </dgm:t>
    </dgm:pt>
    <dgm:pt modelId="{5DCE9F1A-C129-4D2E-92AA-E48DBBEB4A0C}" type="pres">
      <dgm:prSet presAssocID="{F29A3EE5-9662-47EB-BF09-57B8EC9D4E6E}" presName="connectorText" presStyleLbl="sibTrans2D1" presStyleIdx="3" presStyleCnt="5"/>
      <dgm:spPr/>
      <dgm:t>
        <a:bodyPr/>
        <a:lstStyle/>
        <a:p>
          <a:endParaRPr lang="en-US"/>
        </a:p>
      </dgm:t>
    </dgm:pt>
    <dgm:pt modelId="{36A57623-7BD0-42FE-B6EC-4065BB0AC5FF}" type="pres">
      <dgm:prSet presAssocID="{53715129-7FFA-4C3E-8D7F-C609629F0EBF}" presName="node" presStyleLbl="node1" presStyleIdx="4" presStyleCnt="6">
        <dgm:presLayoutVars>
          <dgm:bulletEnabled val="1"/>
        </dgm:presLayoutVars>
      </dgm:prSet>
      <dgm:spPr>
        <a:prstGeom prst="rect">
          <a:avLst/>
        </a:prstGeom>
      </dgm:spPr>
      <dgm:t>
        <a:bodyPr/>
        <a:lstStyle/>
        <a:p>
          <a:endParaRPr lang="en-US"/>
        </a:p>
      </dgm:t>
    </dgm:pt>
    <dgm:pt modelId="{866F2F05-EE0F-4BC7-A692-74CBC529CF80}" type="pres">
      <dgm:prSet presAssocID="{953BA180-D520-4093-8EC7-1CA511ADAA1A}" presName="sibTrans" presStyleLbl="sibTrans2D1" presStyleIdx="4" presStyleCnt="5"/>
      <dgm:spPr>
        <a:prstGeom prst="rightArrow">
          <a:avLst>
            <a:gd name="adj1" fmla="val 60000"/>
            <a:gd name="adj2" fmla="val 50000"/>
          </a:avLst>
        </a:prstGeom>
      </dgm:spPr>
      <dgm:t>
        <a:bodyPr/>
        <a:lstStyle/>
        <a:p>
          <a:endParaRPr lang="en-US"/>
        </a:p>
      </dgm:t>
    </dgm:pt>
    <dgm:pt modelId="{D167CD6E-7F71-4949-9A16-0C844D4E97FA}" type="pres">
      <dgm:prSet presAssocID="{953BA180-D520-4093-8EC7-1CA511ADAA1A}" presName="connectorText" presStyleLbl="sibTrans2D1" presStyleIdx="4" presStyleCnt="5"/>
      <dgm:spPr/>
      <dgm:t>
        <a:bodyPr/>
        <a:lstStyle/>
        <a:p>
          <a:endParaRPr lang="en-US"/>
        </a:p>
      </dgm:t>
    </dgm:pt>
    <dgm:pt modelId="{94F78E0A-2264-4829-AABE-7612C346B84C}" type="pres">
      <dgm:prSet presAssocID="{EF2EE992-1CFE-4292-B1EE-0FC1F955019F}" presName="node" presStyleLbl="node1" presStyleIdx="5" presStyleCnt="6">
        <dgm:presLayoutVars>
          <dgm:bulletEnabled val="1"/>
        </dgm:presLayoutVars>
      </dgm:prSet>
      <dgm:spPr>
        <a:prstGeom prst="rect">
          <a:avLst/>
        </a:prstGeom>
      </dgm:spPr>
      <dgm:t>
        <a:bodyPr/>
        <a:lstStyle/>
        <a:p>
          <a:endParaRPr lang="en-US"/>
        </a:p>
      </dgm:t>
    </dgm:pt>
  </dgm:ptLst>
  <dgm:cxnLst>
    <dgm:cxn modelId="{8D8F30E4-1219-4F05-B47F-47AEC47D7168}" type="presOf" srcId="{3CB9E81E-9ABD-498C-B0F8-EF249A9C0D01}" destId="{F193C7BF-5E0E-4E01-B481-96ED803CBFD0}" srcOrd="0" destOrd="0" presId="urn:microsoft.com/office/officeart/2005/8/layout/process1"/>
    <dgm:cxn modelId="{5EDA8EAD-8D4C-426C-944A-8A05DE1919C8}" type="presOf" srcId="{4CC72A1A-1E93-478B-9439-FE5476B49CF9}" destId="{3C9D9DBB-8F44-4BB8-9F50-94F4634380FF}" srcOrd="0" destOrd="0" presId="urn:microsoft.com/office/officeart/2005/8/layout/process1"/>
    <dgm:cxn modelId="{7436C1A2-3A08-4343-B5F1-980D0AF0EB5A}" type="presOf" srcId="{96F0A09C-E17F-44D1-9B1A-D3A4F511DD06}" destId="{020A5F72-2C7A-4E5A-A14F-879D62A33E0D}" srcOrd="0" destOrd="0" presId="urn:microsoft.com/office/officeart/2005/8/layout/process1"/>
    <dgm:cxn modelId="{D358275C-9B1D-4962-A834-D873F6B86278}" srcId="{3CB9E81E-9ABD-498C-B0F8-EF249A9C0D01}" destId="{EF2EE992-1CFE-4292-B1EE-0FC1F955019F}" srcOrd="5" destOrd="0" parTransId="{7262F92F-0580-4DBC-96D6-C5B0D80DD484}" sibTransId="{B2DAD56F-7250-48EA-B82A-7122058EA077}"/>
    <dgm:cxn modelId="{ED228237-8A29-4BD1-8903-164EA34260EF}" srcId="{3CB9E81E-9ABD-498C-B0F8-EF249A9C0D01}" destId="{4CC72A1A-1E93-478B-9439-FE5476B49CF9}" srcOrd="0" destOrd="0" parTransId="{66BA9425-9F78-4BF9-A639-068F7D0180BB}" sibTransId="{1C9D1B80-3536-4D65-B019-FB15B320168F}"/>
    <dgm:cxn modelId="{30CD6553-133B-48E5-8E56-ED3AC2EB09F0}" srcId="{3CB9E81E-9ABD-498C-B0F8-EF249A9C0D01}" destId="{48FCE96F-5FEE-405F-8E9D-DA8643B3F961}" srcOrd="2" destOrd="0" parTransId="{F56FD46E-317D-46EB-B774-5B77A85E3534}" sibTransId="{78BE3D06-15A1-4750-8519-107E79554C6D}"/>
    <dgm:cxn modelId="{FD869D63-FDE6-44EF-9B5F-3A141F627D1F}" type="presOf" srcId="{1C9D1B80-3536-4D65-B019-FB15B320168F}" destId="{B474DC75-0CEA-404B-A0D5-0399D9907456}" srcOrd="0" destOrd="0" presId="urn:microsoft.com/office/officeart/2005/8/layout/process1"/>
    <dgm:cxn modelId="{AD0D8442-066E-46F3-9E1B-11DB368C237D}" type="presOf" srcId="{6D1A3581-4B22-47BE-95C4-A77F5603A20D}" destId="{EC4B5447-5C23-4A63-8942-0ADEF0D9592F}" srcOrd="0" destOrd="0" presId="urn:microsoft.com/office/officeart/2005/8/layout/process1"/>
    <dgm:cxn modelId="{DEF998C7-52B2-419E-A107-74BE7B04797B}" type="presOf" srcId="{953BA180-D520-4093-8EC7-1CA511ADAA1A}" destId="{866F2F05-EE0F-4BC7-A692-74CBC529CF80}" srcOrd="0" destOrd="0" presId="urn:microsoft.com/office/officeart/2005/8/layout/process1"/>
    <dgm:cxn modelId="{FF3CD3B0-CCC7-4C4A-AC94-CE6D5201F69D}" type="presOf" srcId="{F29A3EE5-9662-47EB-BF09-57B8EC9D4E6E}" destId="{5DCE9F1A-C129-4D2E-92AA-E48DBBEB4A0C}" srcOrd="1" destOrd="0" presId="urn:microsoft.com/office/officeart/2005/8/layout/process1"/>
    <dgm:cxn modelId="{5F20FDFD-3EFF-466E-9836-53568F1DECD0}" type="presOf" srcId="{DE53A2DE-207F-4FB1-ADAA-3BF9F40D6672}" destId="{69FEDEC8-4551-4785-93E0-EF478F2EAFB3}" srcOrd="0" destOrd="0" presId="urn:microsoft.com/office/officeart/2005/8/layout/process1"/>
    <dgm:cxn modelId="{FB2B5AE7-2C39-4113-B5DC-B0207CDA499E}" srcId="{3CB9E81E-9ABD-498C-B0F8-EF249A9C0D01}" destId="{DE53A2DE-207F-4FB1-ADAA-3BF9F40D6672}" srcOrd="1" destOrd="0" parTransId="{FDA16374-AB4A-4D4B-A94F-72F5AFE9CA9D}" sibTransId="{96F0A09C-E17F-44D1-9B1A-D3A4F511DD06}"/>
    <dgm:cxn modelId="{B006E96E-0A8E-4ABB-9EA3-183B1701AC68}" type="presOf" srcId="{48FCE96F-5FEE-405F-8E9D-DA8643B3F961}" destId="{E15B0FF5-F35B-4D4E-8308-4F55F3C475B7}" srcOrd="0" destOrd="0" presId="urn:microsoft.com/office/officeart/2005/8/layout/process1"/>
    <dgm:cxn modelId="{61D88620-92CA-4FCB-9DB7-C29F2F0E9173}" type="presOf" srcId="{78BE3D06-15A1-4750-8519-107E79554C6D}" destId="{13DE4335-A588-43A1-A889-2AE14E869913}" srcOrd="0" destOrd="0" presId="urn:microsoft.com/office/officeart/2005/8/layout/process1"/>
    <dgm:cxn modelId="{3E893C09-5FFE-4045-B097-6EF7738574AA}" type="presOf" srcId="{EF2EE992-1CFE-4292-B1EE-0FC1F955019F}" destId="{94F78E0A-2264-4829-AABE-7612C346B84C}" srcOrd="0" destOrd="0" presId="urn:microsoft.com/office/officeart/2005/8/layout/process1"/>
    <dgm:cxn modelId="{3B8E4878-8C77-4059-BF7C-15E1AA70EFF2}" srcId="{3CB9E81E-9ABD-498C-B0F8-EF249A9C0D01}" destId="{6D1A3581-4B22-47BE-95C4-A77F5603A20D}" srcOrd="3" destOrd="0" parTransId="{DC19D7B8-396C-4359-88AC-4E00F2E103E8}" sibTransId="{F29A3EE5-9662-47EB-BF09-57B8EC9D4E6E}"/>
    <dgm:cxn modelId="{C4377036-1E23-41D9-B820-850D8255B8B2}" type="presOf" srcId="{96F0A09C-E17F-44D1-9B1A-D3A4F511DD06}" destId="{2AA5193B-3B49-4331-82EC-3356B23F8818}" srcOrd="1" destOrd="0" presId="urn:microsoft.com/office/officeart/2005/8/layout/process1"/>
    <dgm:cxn modelId="{1AF306E1-1BD4-4ADC-9248-94FEE96B961E}" type="presOf" srcId="{53715129-7FFA-4C3E-8D7F-C609629F0EBF}" destId="{36A57623-7BD0-42FE-B6EC-4065BB0AC5FF}" srcOrd="0" destOrd="0" presId="urn:microsoft.com/office/officeart/2005/8/layout/process1"/>
    <dgm:cxn modelId="{B69C8E49-690A-4239-BFD0-909CD1573E81}" type="presOf" srcId="{78BE3D06-15A1-4750-8519-107E79554C6D}" destId="{845B7FA5-C54A-4314-9503-AFE21161B361}" srcOrd="1" destOrd="0" presId="urn:microsoft.com/office/officeart/2005/8/layout/process1"/>
    <dgm:cxn modelId="{A5BD8BE5-862B-4DA8-A41A-44D281CA4D71}" type="presOf" srcId="{1C9D1B80-3536-4D65-B019-FB15B320168F}" destId="{1CDEF0D7-F4EF-414E-8144-8C3C49BB1A7B}" srcOrd="1" destOrd="0" presId="urn:microsoft.com/office/officeart/2005/8/layout/process1"/>
    <dgm:cxn modelId="{0A43451B-4DE2-481B-95F8-A72566C8BBB2}" type="presOf" srcId="{953BA180-D520-4093-8EC7-1CA511ADAA1A}" destId="{D167CD6E-7F71-4949-9A16-0C844D4E97FA}" srcOrd="1" destOrd="0" presId="urn:microsoft.com/office/officeart/2005/8/layout/process1"/>
    <dgm:cxn modelId="{DCC6E530-11A2-446E-860F-489461FB7EE6}" type="presOf" srcId="{F29A3EE5-9662-47EB-BF09-57B8EC9D4E6E}" destId="{B8D0B4F0-F54B-4618-A6FB-1C106E2F9AFD}" srcOrd="0" destOrd="0" presId="urn:microsoft.com/office/officeart/2005/8/layout/process1"/>
    <dgm:cxn modelId="{EE472591-E455-4830-AAEE-F4322BFA3FAA}" srcId="{3CB9E81E-9ABD-498C-B0F8-EF249A9C0D01}" destId="{53715129-7FFA-4C3E-8D7F-C609629F0EBF}" srcOrd="4" destOrd="0" parTransId="{BD2BF8C8-C50C-49DE-A568-27AA32A05A76}" sibTransId="{953BA180-D520-4093-8EC7-1CA511ADAA1A}"/>
    <dgm:cxn modelId="{808E1477-5368-4ED8-8228-3225B773EB2C}" type="presParOf" srcId="{F193C7BF-5E0E-4E01-B481-96ED803CBFD0}" destId="{3C9D9DBB-8F44-4BB8-9F50-94F4634380FF}" srcOrd="0" destOrd="0" presId="urn:microsoft.com/office/officeart/2005/8/layout/process1"/>
    <dgm:cxn modelId="{71E45DB0-882B-4ACD-9844-4210B31416B9}" type="presParOf" srcId="{F193C7BF-5E0E-4E01-B481-96ED803CBFD0}" destId="{B474DC75-0CEA-404B-A0D5-0399D9907456}" srcOrd="1" destOrd="0" presId="urn:microsoft.com/office/officeart/2005/8/layout/process1"/>
    <dgm:cxn modelId="{19CF19BB-767B-4ADD-A7DF-58E18259CF4D}" type="presParOf" srcId="{B474DC75-0CEA-404B-A0D5-0399D9907456}" destId="{1CDEF0D7-F4EF-414E-8144-8C3C49BB1A7B}" srcOrd="0" destOrd="0" presId="urn:microsoft.com/office/officeart/2005/8/layout/process1"/>
    <dgm:cxn modelId="{6C59095C-7180-4CD7-B8B2-ED1770A3F976}" type="presParOf" srcId="{F193C7BF-5E0E-4E01-B481-96ED803CBFD0}" destId="{69FEDEC8-4551-4785-93E0-EF478F2EAFB3}" srcOrd="2" destOrd="0" presId="urn:microsoft.com/office/officeart/2005/8/layout/process1"/>
    <dgm:cxn modelId="{0E963F1E-0FE6-4434-824F-F26B5F492E3A}" type="presParOf" srcId="{F193C7BF-5E0E-4E01-B481-96ED803CBFD0}" destId="{020A5F72-2C7A-4E5A-A14F-879D62A33E0D}" srcOrd="3" destOrd="0" presId="urn:microsoft.com/office/officeart/2005/8/layout/process1"/>
    <dgm:cxn modelId="{F35B5BCA-E6E6-4814-AC8E-3BA7511D4448}" type="presParOf" srcId="{020A5F72-2C7A-4E5A-A14F-879D62A33E0D}" destId="{2AA5193B-3B49-4331-82EC-3356B23F8818}" srcOrd="0" destOrd="0" presId="urn:microsoft.com/office/officeart/2005/8/layout/process1"/>
    <dgm:cxn modelId="{3915FEAA-C660-47DD-8F63-D275C3541997}" type="presParOf" srcId="{F193C7BF-5E0E-4E01-B481-96ED803CBFD0}" destId="{E15B0FF5-F35B-4D4E-8308-4F55F3C475B7}" srcOrd="4" destOrd="0" presId="urn:microsoft.com/office/officeart/2005/8/layout/process1"/>
    <dgm:cxn modelId="{30536844-12FF-49BB-82B4-6703B0476467}" type="presParOf" srcId="{F193C7BF-5E0E-4E01-B481-96ED803CBFD0}" destId="{13DE4335-A588-43A1-A889-2AE14E869913}" srcOrd="5" destOrd="0" presId="urn:microsoft.com/office/officeart/2005/8/layout/process1"/>
    <dgm:cxn modelId="{6A37E7F0-07DC-4DAE-B0DE-3F655254C9D4}" type="presParOf" srcId="{13DE4335-A588-43A1-A889-2AE14E869913}" destId="{845B7FA5-C54A-4314-9503-AFE21161B361}" srcOrd="0" destOrd="0" presId="urn:microsoft.com/office/officeart/2005/8/layout/process1"/>
    <dgm:cxn modelId="{B70B4374-C901-44EC-A9E3-25245A8B2ADA}" type="presParOf" srcId="{F193C7BF-5E0E-4E01-B481-96ED803CBFD0}" destId="{EC4B5447-5C23-4A63-8942-0ADEF0D9592F}" srcOrd="6" destOrd="0" presId="urn:microsoft.com/office/officeart/2005/8/layout/process1"/>
    <dgm:cxn modelId="{468E0878-1F33-4E03-9869-9AB523A27F2B}" type="presParOf" srcId="{F193C7BF-5E0E-4E01-B481-96ED803CBFD0}" destId="{B8D0B4F0-F54B-4618-A6FB-1C106E2F9AFD}" srcOrd="7" destOrd="0" presId="urn:microsoft.com/office/officeart/2005/8/layout/process1"/>
    <dgm:cxn modelId="{D39CDC56-9980-480D-B34F-142EED21E775}" type="presParOf" srcId="{B8D0B4F0-F54B-4618-A6FB-1C106E2F9AFD}" destId="{5DCE9F1A-C129-4D2E-92AA-E48DBBEB4A0C}" srcOrd="0" destOrd="0" presId="urn:microsoft.com/office/officeart/2005/8/layout/process1"/>
    <dgm:cxn modelId="{11D93CC5-577C-44D4-9EA2-E2357FF9CC2E}" type="presParOf" srcId="{F193C7BF-5E0E-4E01-B481-96ED803CBFD0}" destId="{36A57623-7BD0-42FE-B6EC-4065BB0AC5FF}" srcOrd="8" destOrd="0" presId="urn:microsoft.com/office/officeart/2005/8/layout/process1"/>
    <dgm:cxn modelId="{23706739-7163-49D8-8C6C-5E48346EDC5A}" type="presParOf" srcId="{F193C7BF-5E0E-4E01-B481-96ED803CBFD0}" destId="{866F2F05-EE0F-4BC7-A692-74CBC529CF80}" srcOrd="9" destOrd="0" presId="urn:microsoft.com/office/officeart/2005/8/layout/process1"/>
    <dgm:cxn modelId="{B4D332A7-FAD7-4C38-A89A-36DCF8462FC6}" type="presParOf" srcId="{866F2F05-EE0F-4BC7-A692-74CBC529CF80}" destId="{D167CD6E-7F71-4949-9A16-0C844D4E97FA}" srcOrd="0" destOrd="0" presId="urn:microsoft.com/office/officeart/2005/8/layout/process1"/>
    <dgm:cxn modelId="{992354E7-BF48-4776-B61B-227EE1C768DE}" type="presParOf" srcId="{F193C7BF-5E0E-4E01-B481-96ED803CBFD0}" destId="{94F78E0A-2264-4829-AABE-7612C346B84C}"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6/4/2013 2:31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6/4/2013 2:31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6/4/2013 2:31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extLst>
      <p:ext uri="{BB962C8B-B14F-4D97-AF65-F5344CB8AC3E}">
        <p14:creationId xmlns:p14="http://schemas.microsoft.com/office/powerpoint/2010/main" val="1925100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extLst>
      <p:ext uri="{BB962C8B-B14F-4D97-AF65-F5344CB8AC3E}">
        <p14:creationId xmlns:p14="http://schemas.microsoft.com/office/powerpoint/2010/main" val="3312173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25</a:t>
            </a:fld>
            <a:endParaRPr lang="en-US" dirty="0"/>
          </a:p>
        </p:txBody>
      </p:sp>
      <p:sp>
        <p:nvSpPr>
          <p:cNvPr id="10" name="Date Placeholder 9"/>
          <p:cNvSpPr>
            <a:spLocks noGrp="1"/>
          </p:cNvSpPr>
          <p:nvPr>
            <p:ph type="dt" idx="13"/>
          </p:nvPr>
        </p:nvSpPr>
        <p:spPr/>
        <p:txBody>
          <a:bodyPr/>
          <a:lstStyle/>
          <a:p>
            <a:fld id="{AFB65307-F325-4886-864A-056DC91B9BDE}" type="datetime8">
              <a:rPr lang="en-US" smtClean="0"/>
              <a:t>6/4/2013 2:47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572811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B714E9-828C-4615-84B9-0C64E71728ED}" type="slidenum">
              <a:rPr lang="en-US" smtClean="0"/>
              <a:t>27</a:t>
            </a:fld>
            <a:endParaRPr lang="en-US"/>
          </a:p>
        </p:txBody>
      </p:sp>
    </p:spTree>
    <p:extLst>
      <p:ext uri="{BB962C8B-B14F-4D97-AF65-F5344CB8AC3E}">
        <p14:creationId xmlns:p14="http://schemas.microsoft.com/office/powerpoint/2010/main" val="3802521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33</a:t>
            </a:fld>
            <a:endParaRPr lang="en-US" dirty="0"/>
          </a:p>
        </p:txBody>
      </p:sp>
      <p:sp>
        <p:nvSpPr>
          <p:cNvPr id="10" name="Date Placeholder 9"/>
          <p:cNvSpPr>
            <a:spLocks noGrp="1"/>
          </p:cNvSpPr>
          <p:nvPr>
            <p:ph type="dt" idx="13"/>
          </p:nvPr>
        </p:nvSpPr>
        <p:spPr/>
        <p:txBody>
          <a:bodyPr/>
          <a:lstStyle/>
          <a:p>
            <a:fld id="{AFB65307-F325-4886-864A-056DC91B9BDE}" type="datetime8">
              <a:rPr lang="en-US" smtClean="0"/>
              <a:t>6/4/2013 2:47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360955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34</a:t>
            </a:fld>
            <a:endParaRPr lang="en-US" dirty="0"/>
          </a:p>
        </p:txBody>
      </p:sp>
      <p:sp>
        <p:nvSpPr>
          <p:cNvPr id="10" name="Date Placeholder 9"/>
          <p:cNvSpPr>
            <a:spLocks noGrp="1"/>
          </p:cNvSpPr>
          <p:nvPr>
            <p:ph type="dt" idx="13"/>
          </p:nvPr>
        </p:nvSpPr>
        <p:spPr/>
        <p:txBody>
          <a:bodyPr/>
          <a:lstStyle/>
          <a:p>
            <a:fld id="{20C21322-687B-4FB5-9B87-4A26FB21CF38}" type="datetime8">
              <a:rPr lang="en-US" smtClean="0"/>
              <a:t>6/4/2013 2:47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923679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35</a:t>
            </a:fld>
            <a:endParaRPr lang="en-US" dirty="0"/>
          </a:p>
        </p:txBody>
      </p:sp>
      <p:sp>
        <p:nvSpPr>
          <p:cNvPr id="10" name="Date Placeholder 9"/>
          <p:cNvSpPr>
            <a:spLocks noGrp="1"/>
          </p:cNvSpPr>
          <p:nvPr>
            <p:ph type="dt" idx="13"/>
          </p:nvPr>
        </p:nvSpPr>
        <p:spPr/>
        <p:txBody>
          <a:bodyPr/>
          <a:lstStyle/>
          <a:p>
            <a:fld id="{20C21322-687B-4FB5-9B87-4A26FB21CF38}" type="datetime8">
              <a:rPr lang="en-US" smtClean="0"/>
              <a:t>6/4/2013 2:47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252531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533401" y="4343400"/>
            <a:ext cx="5791200" cy="4114800"/>
          </a:xfrm>
          <a:prstGeom prst="rect">
            <a:avLst/>
          </a:prstGeom>
        </p:spPr>
        <p:txBody>
          <a:bodyPr>
            <a:normAutofit/>
          </a:bodyPr>
          <a:lstStyle/>
          <a:p>
            <a:pPr marL="171450" indent="-171450">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36</a:t>
            </a:fld>
            <a:endParaRPr lang="en-US" dirty="0"/>
          </a:p>
        </p:txBody>
      </p:sp>
    </p:spTree>
    <p:extLst>
      <p:ext uri="{BB962C8B-B14F-4D97-AF65-F5344CB8AC3E}">
        <p14:creationId xmlns:p14="http://schemas.microsoft.com/office/powerpoint/2010/main" val="3685328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925" y="619125"/>
            <a:ext cx="5162550" cy="29051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 2012 Microsoft Corporation    	Microsoft Confidential</a:t>
            </a:r>
            <a:endParaRPr lang="en-US" dirty="0"/>
          </a:p>
        </p:txBody>
      </p:sp>
      <p:sp>
        <p:nvSpPr>
          <p:cNvPr id="5" name="Slide Number Placeholder 4"/>
          <p:cNvSpPr>
            <a:spLocks noGrp="1"/>
          </p:cNvSpPr>
          <p:nvPr>
            <p:ph type="sldNum" sz="quarter" idx="11"/>
          </p:nvPr>
        </p:nvSpPr>
        <p:spPr/>
        <p:txBody>
          <a:bodyPr/>
          <a:lstStyle/>
          <a:p>
            <a:fld id="{89920E16-7E2D-4061-8759-5F8497A7A433}" type="slidenum">
              <a:rPr lang="en-US" smtClean="0"/>
              <a:pPr/>
              <a:t>38</a:t>
            </a:fld>
            <a:endParaRPr lang="en-US" dirty="0"/>
          </a:p>
        </p:txBody>
      </p:sp>
    </p:spTree>
    <p:extLst>
      <p:ext uri="{BB962C8B-B14F-4D97-AF65-F5344CB8AC3E}">
        <p14:creationId xmlns:p14="http://schemas.microsoft.com/office/powerpoint/2010/main" val="268187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63" rtl="0" eaLnBrk="1" fontAlgn="auto" latinLnBrk="0" hangingPunct="1">
              <a:lnSpc>
                <a:spcPct val="90000"/>
              </a:lnSpc>
              <a:spcBef>
                <a:spcPts val="0"/>
              </a:spcBef>
              <a:spcAft>
                <a:spcPts val="333"/>
              </a:spcAft>
              <a:buClrTx/>
              <a:buSzTx/>
              <a:buFont typeface="Wingdings" pitchFamily="2" charset="2"/>
              <a:buNone/>
              <a:tabLst/>
              <a:defRPr/>
            </a:pPr>
            <a:endParaRPr lang="en-US" b="0" dirty="0" smtClean="0"/>
          </a:p>
        </p:txBody>
      </p:sp>
      <p:sp>
        <p:nvSpPr>
          <p:cNvPr id="4" name="Date Placeholder 3"/>
          <p:cNvSpPr>
            <a:spLocks noGrp="1"/>
          </p:cNvSpPr>
          <p:nvPr>
            <p:ph type="dt" idx="10"/>
          </p:nvPr>
        </p:nvSpPr>
        <p:spPr/>
        <p:txBody>
          <a:bodyPr/>
          <a:lstStyle/>
          <a:p>
            <a:fld id="{75423A95-8A81-40D9-9FD1-F1DCC7A6957A}" type="datetime1">
              <a:rPr lang="en-US" smtClean="0">
                <a:solidFill>
                  <a:prstClr val="black"/>
                </a:solidFill>
              </a:rPr>
              <a:pPr/>
              <a:t>6/4/2013</a:t>
            </a:fld>
            <a:endParaRPr lang="en-US">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40</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Microsoft Office365</a:t>
            </a:r>
            <a:endParaRPr lang="en-US" dirty="0">
              <a:solidFill>
                <a:prstClr val="black"/>
              </a:solidFill>
            </a:endParaRPr>
          </a:p>
        </p:txBody>
      </p:sp>
      <p:sp>
        <p:nvSpPr>
          <p:cNvPr id="7" name="Footer Placeholder 6"/>
          <p:cNvSpPr>
            <a:spLocks noGrp="1"/>
          </p:cNvSpPr>
          <p:nvPr>
            <p:ph type="ftr" sz="quarter" idx="13"/>
          </p:nvPr>
        </p:nvSpPr>
        <p:spPr/>
        <p:txBody>
          <a:bodyPr/>
          <a:lstStyle/>
          <a:p>
            <a:pPr marL="231775" defTabSz="914099" eaLnBrk="0" hangingPunct="0"/>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695337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6/4/2013 2:31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533401" y="4343400"/>
            <a:ext cx="5791200" cy="4114800"/>
          </a:xfrm>
          <a:prstGeom prst="rect">
            <a:avLst/>
          </a:prstGeom>
        </p:spPr>
        <p:txBody>
          <a:bodyPr>
            <a:normAutofit/>
          </a:bodyPr>
          <a:lstStyle/>
          <a:p>
            <a:pPr marL="171450" indent="-171450">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44</a:t>
            </a:fld>
            <a:endParaRPr lang="en-US" dirty="0"/>
          </a:p>
        </p:txBody>
      </p:sp>
    </p:spTree>
    <p:extLst>
      <p:ext uri="{BB962C8B-B14F-4D97-AF65-F5344CB8AC3E}">
        <p14:creationId xmlns:p14="http://schemas.microsoft.com/office/powerpoint/2010/main" val="3156908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533401" y="4343400"/>
            <a:ext cx="5791200" cy="4114800"/>
          </a:xfrm>
          <a:prstGeom prst="rect">
            <a:avLst/>
          </a:prstGeom>
        </p:spPr>
        <p:txBody>
          <a:bodyPr>
            <a:normAutofit/>
          </a:bodyPr>
          <a:lstStyle/>
          <a:p>
            <a:pPr marL="171450" indent="-171450">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45</a:t>
            </a:fld>
            <a:endParaRPr lang="en-US" dirty="0"/>
          </a:p>
        </p:txBody>
      </p:sp>
    </p:spTree>
    <p:extLst>
      <p:ext uri="{BB962C8B-B14F-4D97-AF65-F5344CB8AC3E}">
        <p14:creationId xmlns:p14="http://schemas.microsoft.com/office/powerpoint/2010/main" val="1879199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925" y="619125"/>
            <a:ext cx="5162550" cy="29051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 2012 Microsoft Corporation    	Microsoft Confidential</a:t>
            </a:r>
            <a:endParaRPr lang="en-US" dirty="0"/>
          </a:p>
        </p:txBody>
      </p:sp>
      <p:sp>
        <p:nvSpPr>
          <p:cNvPr id="5" name="Slide Number Placeholder 4"/>
          <p:cNvSpPr>
            <a:spLocks noGrp="1"/>
          </p:cNvSpPr>
          <p:nvPr>
            <p:ph type="sldNum" sz="quarter" idx="11"/>
          </p:nvPr>
        </p:nvSpPr>
        <p:spPr/>
        <p:txBody>
          <a:bodyPr/>
          <a:lstStyle/>
          <a:p>
            <a:fld id="{89920E16-7E2D-4061-8759-5F8497A7A433}" type="slidenum">
              <a:rPr lang="en-US" smtClean="0"/>
              <a:pPr/>
              <a:t>46</a:t>
            </a:fld>
            <a:endParaRPr lang="en-US" dirty="0"/>
          </a:p>
        </p:txBody>
      </p:sp>
    </p:spTree>
    <p:extLst>
      <p:ext uri="{BB962C8B-B14F-4D97-AF65-F5344CB8AC3E}">
        <p14:creationId xmlns:p14="http://schemas.microsoft.com/office/powerpoint/2010/main" val="3832779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effectLst/>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272222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53</a:t>
            </a:fld>
            <a:endParaRPr lang="en-US" dirty="0"/>
          </a:p>
        </p:txBody>
      </p:sp>
      <p:sp>
        <p:nvSpPr>
          <p:cNvPr id="10" name="Date Placeholder 9"/>
          <p:cNvSpPr>
            <a:spLocks noGrp="1"/>
          </p:cNvSpPr>
          <p:nvPr>
            <p:ph type="dt" idx="13"/>
          </p:nvPr>
        </p:nvSpPr>
        <p:spPr/>
        <p:txBody>
          <a:bodyPr/>
          <a:lstStyle/>
          <a:p>
            <a:fld id="{AFB65307-F325-4886-864A-056DC91B9BDE}" type="datetime8">
              <a:rPr lang="en-US" smtClean="0"/>
              <a:t>6/4/2013 2:47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238010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3925" y="619125"/>
            <a:ext cx="5162550" cy="29051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 2012 Microsoft Corporation    	Microsoft Confidential</a:t>
            </a:r>
            <a:endParaRPr lang="en-US" dirty="0"/>
          </a:p>
        </p:txBody>
      </p:sp>
      <p:sp>
        <p:nvSpPr>
          <p:cNvPr id="5" name="Slide Number Placeholder 4"/>
          <p:cNvSpPr>
            <a:spLocks noGrp="1"/>
          </p:cNvSpPr>
          <p:nvPr>
            <p:ph type="sldNum" sz="quarter" idx="11"/>
          </p:nvPr>
        </p:nvSpPr>
        <p:spPr/>
        <p:txBody>
          <a:bodyPr/>
          <a:lstStyle/>
          <a:p>
            <a:fld id="{89920E16-7E2D-4061-8759-5F8497A7A433}" type="slidenum">
              <a:rPr lang="en-US" smtClean="0"/>
              <a:pPr/>
              <a:t>54</a:t>
            </a:fld>
            <a:endParaRPr lang="en-US" dirty="0"/>
          </a:p>
        </p:txBody>
      </p:sp>
    </p:spTree>
    <p:extLst>
      <p:ext uri="{BB962C8B-B14F-4D97-AF65-F5344CB8AC3E}">
        <p14:creationId xmlns:p14="http://schemas.microsoft.com/office/powerpoint/2010/main" val="978478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58</a:t>
            </a:fld>
            <a:endParaRPr lang="en-US" dirty="0"/>
          </a:p>
        </p:txBody>
      </p:sp>
      <p:sp>
        <p:nvSpPr>
          <p:cNvPr id="10" name="Date Placeholder 9"/>
          <p:cNvSpPr>
            <a:spLocks noGrp="1"/>
          </p:cNvSpPr>
          <p:nvPr>
            <p:ph type="dt" idx="13"/>
          </p:nvPr>
        </p:nvSpPr>
        <p:spPr/>
        <p:txBody>
          <a:bodyPr/>
          <a:lstStyle/>
          <a:p>
            <a:fld id="{AFB65307-F325-4886-864A-056DC91B9BDE}" type="datetime8">
              <a:rPr lang="en-US" smtClean="0"/>
              <a:t>6/4/2013 2:47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912140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63</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6/4/2013 2:47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2376496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64</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6/4/2013 2:47 PM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17406002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6/4/2013 2:47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65</a:t>
            </a:fld>
            <a:endParaRPr lang="en-US" dirty="0"/>
          </a:p>
        </p:txBody>
      </p:sp>
    </p:spTree>
    <p:extLst>
      <p:ext uri="{BB962C8B-B14F-4D97-AF65-F5344CB8AC3E}">
        <p14:creationId xmlns:p14="http://schemas.microsoft.com/office/powerpoint/2010/main" val="686665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533401" y="4343400"/>
            <a:ext cx="5791200" cy="4114800"/>
          </a:xfrm>
          <a:prstGeom prst="rect">
            <a:avLst/>
          </a:prstGeom>
        </p:spPr>
        <p:txBody>
          <a:bodyPr>
            <a:normAutofit/>
          </a:bodyPr>
          <a:lstStyle/>
          <a:p>
            <a:pPr marL="171450" indent="-171450">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13</a:t>
            </a:fld>
            <a:endParaRPr lang="en-US" dirty="0"/>
          </a:p>
        </p:txBody>
      </p:sp>
    </p:spTree>
    <p:extLst>
      <p:ext uri="{BB962C8B-B14F-4D97-AF65-F5344CB8AC3E}">
        <p14:creationId xmlns:p14="http://schemas.microsoft.com/office/powerpoint/2010/main" val="17123413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6/4/2013 2:47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66</a:t>
            </a:fld>
            <a:endParaRPr lang="en-US" dirty="0"/>
          </a:p>
        </p:txBody>
      </p:sp>
    </p:spTree>
    <p:extLst>
      <p:ext uri="{BB962C8B-B14F-4D97-AF65-F5344CB8AC3E}">
        <p14:creationId xmlns:p14="http://schemas.microsoft.com/office/powerpoint/2010/main" val="1692367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6/4/2013 2:47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4287979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68</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6/4/2013 2:47 PM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533401" y="4343400"/>
            <a:ext cx="5791200" cy="4114800"/>
          </a:xfrm>
          <a:prstGeom prst="rect">
            <a:avLst/>
          </a:prstGeom>
        </p:spPr>
        <p:txBody>
          <a:bodyPr>
            <a:normAutofit/>
          </a:bodyPr>
          <a:lstStyle/>
          <a:p>
            <a:pPr marL="171450" indent="-171450">
              <a:buFont typeface="Wingdings" pitchFamily="2" charset="2"/>
              <a:buChar cha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777485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15</a:t>
            </a:fld>
            <a:endParaRPr lang="en-US" dirty="0"/>
          </a:p>
        </p:txBody>
      </p:sp>
      <p:sp>
        <p:nvSpPr>
          <p:cNvPr id="10" name="Date Placeholder 9"/>
          <p:cNvSpPr>
            <a:spLocks noGrp="1"/>
          </p:cNvSpPr>
          <p:nvPr>
            <p:ph type="dt" idx="13"/>
          </p:nvPr>
        </p:nvSpPr>
        <p:spPr/>
        <p:txBody>
          <a:bodyPr/>
          <a:lstStyle/>
          <a:p>
            <a:fld id="{20C21322-687B-4FB5-9B87-4A26FB21CF38}" type="datetime8">
              <a:rPr lang="en-US" smtClean="0"/>
              <a:t>6/4/2013 2:47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269975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spcAft>
                <a:spcPts val="1200"/>
              </a:spcAft>
              <a:buClr>
                <a:schemeClr val="tx2"/>
              </a:buClr>
              <a:buFont typeface="Wingdings" pitchFamily="2" charset="2"/>
              <a:buChar char="§"/>
            </a:pPr>
            <a:endParaRPr lang="en-US" sz="900" kern="1200" dirty="0">
              <a:solidFill>
                <a:schemeClr val="bg2"/>
              </a:solidFill>
              <a:latin typeface="Segoe UI Light" pitchFamily="34" charset="0"/>
              <a:ea typeface="+mn-ea"/>
              <a:cs typeface="+mn-cs"/>
            </a:endParaRPr>
          </a:p>
        </p:txBody>
      </p:sp>
      <p:sp>
        <p:nvSpPr>
          <p:cNvPr id="4" name="Date Placeholder 3"/>
          <p:cNvSpPr>
            <a:spLocks noGrp="1"/>
          </p:cNvSpPr>
          <p:nvPr>
            <p:ph type="dt" idx="10"/>
          </p:nvPr>
        </p:nvSpPr>
        <p:spPr/>
        <p:txBody>
          <a:bodyPr/>
          <a:lstStyle/>
          <a:p>
            <a:fld id="{75423A95-8A81-40D9-9FD1-F1DCC7A6957A}" type="datetime1">
              <a:rPr lang="en-US" smtClean="0"/>
              <a:t>6/4/2013</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17</a:t>
            </a:fld>
            <a:endParaRPr lang="en-US" dirty="0"/>
          </a:p>
        </p:txBody>
      </p:sp>
      <p:sp>
        <p:nvSpPr>
          <p:cNvPr id="6" name="Header Placeholder 5"/>
          <p:cNvSpPr>
            <a:spLocks noGrp="1"/>
          </p:cNvSpPr>
          <p:nvPr>
            <p:ph type="hdr" sz="quarter" idx="12"/>
          </p:nvPr>
        </p:nvSpPr>
        <p:spPr/>
        <p:txBody>
          <a:bodyPr/>
          <a:lstStyle/>
          <a:p>
            <a:r>
              <a:rPr lang="en-US" smtClean="0"/>
              <a:t>Microsoft Office365</a:t>
            </a:r>
            <a:endParaRPr lang="en-US" dirty="0"/>
          </a:p>
        </p:txBody>
      </p:sp>
      <p:sp>
        <p:nvSpPr>
          <p:cNvPr id="7" name="Footer Placeholder 6"/>
          <p:cNvSpPr>
            <a:spLocks noGrp="1"/>
          </p:cNvSpPr>
          <p:nvPr>
            <p:ph type="ftr" sz="quarter" idx="13"/>
          </p:nvPr>
        </p:nvSpPr>
        <p:spPr/>
        <p:txBody>
          <a:bodyPr/>
          <a:lstStyle/>
          <a:p>
            <a:pPr marL="231775" defTabSz="914099"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895590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18</a:t>
            </a:fld>
            <a:endParaRPr lang="en-US" dirty="0"/>
          </a:p>
        </p:txBody>
      </p:sp>
      <p:sp>
        <p:nvSpPr>
          <p:cNvPr id="10" name="Date Placeholder 9"/>
          <p:cNvSpPr>
            <a:spLocks noGrp="1"/>
          </p:cNvSpPr>
          <p:nvPr>
            <p:ph type="dt" idx="13"/>
          </p:nvPr>
        </p:nvSpPr>
        <p:spPr/>
        <p:txBody>
          <a:bodyPr/>
          <a:lstStyle/>
          <a:p>
            <a:fld id="{AFB65307-F325-4886-864A-056DC91B9BDE}" type="datetime8">
              <a:rPr lang="en-US" smtClean="0"/>
              <a:t>6/4/2013 2:47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839611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4193261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14855426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531280" y="1476624"/>
            <a:ext cx="5504574" cy="1761188"/>
          </a:xfrm>
        </p:spPr>
        <p:txBody>
          <a:bodyPr>
            <a:spAutoFit/>
          </a:bodyPr>
          <a:lstStyle>
            <a:lvl1pPr marL="223435" indent="-223435">
              <a:spcBef>
                <a:spcPts val="918"/>
              </a:spcBef>
              <a:buClr>
                <a:schemeClr val="bg2"/>
              </a:buClr>
              <a:buSzPct val="100000"/>
              <a:buFont typeface="Wingdings" pitchFamily="2" charset="2"/>
              <a:buChar char=""/>
              <a:defRPr lang="en-US" sz="2754" kern="1200" spc="-54" baseline="0" dirty="0" smtClean="0">
                <a:gradFill>
                  <a:gsLst>
                    <a:gs pos="1250">
                      <a:schemeClr val="bg2"/>
                    </a:gs>
                    <a:gs pos="100000">
                      <a:schemeClr val="bg2"/>
                    </a:gs>
                  </a:gsLst>
                  <a:lin ang="5400000" scaled="0"/>
                </a:gradFill>
                <a:latin typeface="+mj-lt"/>
                <a:ea typeface="+mn-ea"/>
                <a:cs typeface="+mn-cs"/>
              </a:defRPr>
            </a:lvl1pPr>
            <a:lvl2pPr marL="398296" indent="-174862">
              <a:defRPr sz="1530"/>
            </a:lvl2pPr>
            <a:lvl3pPr marL="524586" indent="-126289">
              <a:tabLst/>
              <a:defRPr sz="1530"/>
            </a:lvl3pPr>
            <a:lvl4pPr marL="660589" indent="-136004">
              <a:defRPr/>
            </a:lvl4pPr>
            <a:lvl5pPr marL="786878" indent="-12628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6405482" y="1476624"/>
            <a:ext cx="5504574" cy="1875450"/>
          </a:xfrm>
        </p:spPr>
        <p:txBody>
          <a:bodyPr>
            <a:spAutoFit/>
          </a:bodyPr>
          <a:lstStyle>
            <a:lvl1pPr marL="259864" indent="-259864">
              <a:spcBef>
                <a:spcPts val="918"/>
              </a:spcBef>
              <a:buClr>
                <a:schemeClr val="bg2"/>
              </a:buClr>
              <a:buFont typeface="Arial" pitchFamily="34" charset="0"/>
              <a:buChar char="•"/>
              <a:defRPr lang="en-US" sz="2754" kern="1200" spc="-54" baseline="0" dirty="0" smtClean="0">
                <a:gradFill>
                  <a:gsLst>
                    <a:gs pos="1250">
                      <a:schemeClr val="bg2"/>
                    </a:gs>
                    <a:gs pos="100000">
                      <a:schemeClr val="bg2"/>
                    </a:gs>
                  </a:gsLst>
                  <a:lin ang="5400000" scaled="0"/>
                </a:gradFill>
                <a:latin typeface="+mj-lt"/>
                <a:ea typeface="+mn-ea"/>
                <a:cs typeface="+mn-cs"/>
              </a:defRPr>
            </a:lvl1pPr>
            <a:lvl2pPr marL="485727" indent="-262293">
              <a:defRPr lang="en-US" sz="1530" kern="1200" spc="0" baseline="0" dirty="0" smtClean="0">
                <a:gradFill>
                  <a:gsLst>
                    <a:gs pos="1250">
                      <a:schemeClr val="bg2"/>
                    </a:gs>
                    <a:gs pos="100000">
                      <a:schemeClr val="bg2"/>
                    </a:gs>
                  </a:gsLst>
                  <a:lin ang="5400000" scaled="0"/>
                </a:gradFill>
                <a:latin typeface="+mn-lt"/>
                <a:ea typeface="+mn-ea"/>
                <a:cs typeface="+mn-cs"/>
              </a:defRPr>
            </a:lvl2pPr>
            <a:lvl3pPr marL="660589" indent="-262293">
              <a:defRPr lang="en-US" sz="1530" kern="1200" spc="0" baseline="0" dirty="0" smtClean="0">
                <a:gradFill>
                  <a:gsLst>
                    <a:gs pos="1250">
                      <a:schemeClr val="bg2"/>
                    </a:gs>
                    <a:gs pos="100000">
                      <a:schemeClr val="bg2"/>
                    </a:gs>
                  </a:gsLst>
                  <a:lin ang="5400000" scaled="0"/>
                </a:gradFill>
                <a:latin typeface="+mn-lt"/>
                <a:ea typeface="+mn-ea"/>
                <a:cs typeface="+mn-cs"/>
              </a:defRPr>
            </a:lvl3pPr>
            <a:lvl4pPr marL="786878" indent="-262293">
              <a:defRPr lang="en-US" sz="1530" kern="1200" spc="0" baseline="0" dirty="0" smtClean="0">
                <a:gradFill>
                  <a:gsLst>
                    <a:gs pos="1250">
                      <a:schemeClr val="bg2"/>
                    </a:gs>
                    <a:gs pos="100000">
                      <a:schemeClr val="bg2"/>
                    </a:gs>
                  </a:gsLst>
                  <a:lin ang="5400000" scaled="0"/>
                </a:gradFill>
                <a:latin typeface="+mn-lt"/>
                <a:ea typeface="+mn-ea"/>
                <a:cs typeface="+mn-cs"/>
              </a:defRPr>
            </a:lvl4pPr>
            <a:lvl5pPr marL="922882" indent="-262293">
              <a:defRPr lang="en-US" sz="1530" kern="1200" spc="0" baseline="0" dirty="0">
                <a:gradFill>
                  <a:gsLst>
                    <a:gs pos="1250">
                      <a:schemeClr val="bg2"/>
                    </a:gs>
                    <a:gs pos="100000">
                      <a:schemeClr val="bg2"/>
                    </a:gs>
                  </a:gsLst>
                  <a:lin ang="5400000" scaled="0"/>
                </a:gradFill>
                <a:latin typeface="+mn-lt"/>
                <a:ea typeface="+mn-ea"/>
                <a:cs typeface="+mn-cs"/>
              </a:defRPr>
            </a:lvl5pPr>
          </a:lstStyle>
          <a:p>
            <a:pPr marL="223435" marR="0" lvl="0" indent="-223435" algn="l" defTabSz="699419" rtl="0" eaLnBrk="1" fontAlgn="auto" latinLnBrk="0" hangingPunct="1">
              <a:lnSpc>
                <a:spcPct val="90000"/>
              </a:lnSpc>
              <a:spcBef>
                <a:spcPts val="918"/>
              </a:spcBef>
              <a:spcAft>
                <a:spcPts val="0"/>
              </a:spcAft>
              <a:buClr>
                <a:schemeClr val="bg2"/>
              </a:buClr>
              <a:buSzPct val="100000"/>
              <a:buFont typeface="Wingdings" pitchFamily="2" charset="2"/>
              <a:buChar char=""/>
              <a:tabLst/>
            </a:pPr>
            <a:r>
              <a:rPr lang="en-US" smtClean="0"/>
              <a:t>Click to edit Master text styles</a:t>
            </a:r>
          </a:p>
          <a:p>
            <a:pPr marL="223435" marR="0" lvl="1" indent="-223435" algn="l" defTabSz="699419" rtl="0" eaLnBrk="1" fontAlgn="auto" latinLnBrk="0" hangingPunct="1">
              <a:lnSpc>
                <a:spcPct val="90000"/>
              </a:lnSpc>
              <a:spcBef>
                <a:spcPts val="918"/>
              </a:spcBef>
              <a:spcAft>
                <a:spcPts val="0"/>
              </a:spcAft>
              <a:buClr>
                <a:schemeClr val="bg2"/>
              </a:buClr>
              <a:buSzPct val="100000"/>
              <a:buFont typeface="Wingdings" pitchFamily="2" charset="2"/>
              <a:buChar char=""/>
              <a:tabLst/>
            </a:pPr>
            <a:r>
              <a:rPr lang="en-US" smtClean="0"/>
              <a:t>Second level</a:t>
            </a:r>
          </a:p>
          <a:p>
            <a:pPr marL="223435" marR="0" lvl="2" indent="-223435" algn="l" defTabSz="699419" rtl="0" eaLnBrk="1" fontAlgn="auto" latinLnBrk="0" hangingPunct="1">
              <a:lnSpc>
                <a:spcPct val="90000"/>
              </a:lnSpc>
              <a:spcBef>
                <a:spcPts val="918"/>
              </a:spcBef>
              <a:spcAft>
                <a:spcPts val="0"/>
              </a:spcAft>
              <a:buClr>
                <a:schemeClr val="bg2"/>
              </a:buClr>
              <a:buSzPct val="100000"/>
              <a:buFont typeface="Wingdings" pitchFamily="2" charset="2"/>
              <a:buChar char=""/>
              <a:tabLst/>
            </a:pPr>
            <a:r>
              <a:rPr lang="en-US" smtClean="0"/>
              <a:t>Third level</a:t>
            </a:r>
          </a:p>
          <a:p>
            <a:pPr marL="223435" marR="0" lvl="3" indent="-223435" algn="l" defTabSz="699419" rtl="0" eaLnBrk="1" fontAlgn="auto" latinLnBrk="0" hangingPunct="1">
              <a:lnSpc>
                <a:spcPct val="90000"/>
              </a:lnSpc>
              <a:spcBef>
                <a:spcPts val="918"/>
              </a:spcBef>
              <a:spcAft>
                <a:spcPts val="0"/>
              </a:spcAft>
              <a:buClr>
                <a:schemeClr val="bg2"/>
              </a:buClr>
              <a:buSzPct val="100000"/>
              <a:buFont typeface="Wingdings" pitchFamily="2" charset="2"/>
              <a:buChar char=""/>
              <a:tabLst/>
            </a:pPr>
            <a:r>
              <a:rPr lang="en-US" smtClean="0"/>
              <a:t>Fourth level</a:t>
            </a:r>
          </a:p>
          <a:p>
            <a:pPr marL="223435" marR="0" lvl="4" indent="-223435" algn="l" defTabSz="699419" rtl="0" eaLnBrk="1" fontAlgn="auto" latinLnBrk="0" hangingPunct="1">
              <a:lnSpc>
                <a:spcPct val="90000"/>
              </a:lnSpc>
              <a:spcBef>
                <a:spcPts val="918"/>
              </a:spcBef>
              <a:spcAft>
                <a:spcPts val="0"/>
              </a:spcAft>
              <a:buClr>
                <a:schemeClr val="bg2"/>
              </a:buClr>
              <a:buSzPct val="100000"/>
              <a:buFont typeface="Wingdings" pitchFamily="2" charset="2"/>
              <a:buChar char=""/>
              <a:tabLst/>
            </a:pPr>
            <a:r>
              <a:rPr lang="en-US" smtClean="0"/>
              <a:t>Fifth level</a:t>
            </a:r>
            <a:endParaRPr lang="en-US" dirty="0"/>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224">
                <a:gradFill>
                  <a:gsLst>
                    <a:gs pos="100000">
                      <a:schemeClr val="bg2"/>
                    </a:gs>
                    <a:gs pos="0">
                      <a:schemeClr val="bg2"/>
                    </a:gs>
                  </a:gsLst>
                  <a:lin ang="5400000" scaled="0"/>
                </a:gradFill>
              </a:defRPr>
            </a:lvl1pPr>
          </a:lstStyle>
          <a:p>
            <a:pPr defTabSz="699419"/>
            <a:fld id="{727B4C2D-45E2-4621-8491-2995EB46A674}" type="slidenum">
              <a:rPr lang="en-US" smtClean="0">
                <a:gradFill>
                  <a:gsLst>
                    <a:gs pos="100000">
                      <a:srgbClr val="797A7D"/>
                    </a:gs>
                    <a:gs pos="0">
                      <a:srgbClr val="797A7D"/>
                    </a:gs>
                  </a:gsLst>
                  <a:lin ang="5400000" scaled="0"/>
                </a:gradFill>
              </a:rPr>
              <a:pPr defTabSz="699419"/>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9160" y="6221788"/>
            <a:ext cx="2208564" cy="764735"/>
          </a:xfrm>
          <a:prstGeom prst="rect">
            <a:avLst/>
          </a:prstGeom>
        </p:spPr>
      </p:pic>
    </p:spTree>
    <p:extLst>
      <p:ext uri="{BB962C8B-B14F-4D97-AF65-F5344CB8AC3E}">
        <p14:creationId xmlns:p14="http://schemas.microsoft.com/office/powerpoint/2010/main" val="117780910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2"/>
            <a:ext cx="11375537" cy="762786"/>
          </a:xfrm>
          <a:prstGeom prst="rect">
            <a:avLst/>
          </a:prstGeom>
        </p:spPr>
        <p:txBody>
          <a:bodyPr lIns="68589" tIns="34295" rIns="68589" bIns="34295"/>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29660" y="1476622"/>
            <a:ext cx="5597872" cy="1869176"/>
          </a:xfrm>
          <a:prstGeom prst="rect">
            <a:avLst/>
          </a:prstGeom>
        </p:spPr>
        <p:txBody>
          <a:bodyPr lIns="68589" tIns="34295" rIns="68589" bIns="34295"/>
          <a:lstStyle>
            <a:lvl1pPr marL="346796" indent="-346796">
              <a:lnSpc>
                <a:spcPct val="90000"/>
              </a:lnSpc>
              <a:defRPr sz="2856"/>
            </a:lvl1pPr>
            <a:lvl2pPr marL="686846" indent="-331953">
              <a:lnSpc>
                <a:spcPct val="90000"/>
              </a:lnSpc>
              <a:defRPr sz="2448"/>
            </a:lvl2pPr>
            <a:lvl3pPr marL="972919" indent="-294169">
              <a:lnSpc>
                <a:spcPct val="90000"/>
              </a:lnSpc>
              <a:defRPr sz="2040"/>
            </a:lvl3pPr>
            <a:lvl4pPr marL="1252245" indent="-279326">
              <a:lnSpc>
                <a:spcPct val="90000"/>
              </a:lnSpc>
              <a:defRPr sz="1904"/>
            </a:lvl4pPr>
            <a:lvl5pPr marL="1546414" indent="-286073">
              <a:lnSpc>
                <a:spcPct val="90000"/>
              </a:lnSpc>
              <a:defRPr sz="1904"/>
            </a:lvl5pPr>
            <a:lvl6pPr>
              <a:defRPr sz="1904"/>
            </a:lvl6pPr>
            <a:lvl7pPr>
              <a:defRPr sz="1904"/>
            </a:lvl7pPr>
            <a:lvl8pPr>
              <a:defRPr sz="1904"/>
            </a:lvl8pPr>
            <a:lvl9pPr>
              <a:defRPr sz="190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07323" y="1476622"/>
            <a:ext cx="5597872" cy="1869176"/>
          </a:xfrm>
          <a:prstGeom prst="rect">
            <a:avLst/>
          </a:prstGeom>
        </p:spPr>
        <p:txBody>
          <a:bodyPr lIns="68589" tIns="34295" rIns="68589" bIns="34295"/>
          <a:lstStyle>
            <a:lvl1pPr marL="354893" indent="-354893">
              <a:lnSpc>
                <a:spcPct val="90000"/>
              </a:lnSpc>
              <a:defRPr sz="2856"/>
            </a:lvl1pPr>
            <a:lvl2pPr marL="686846" indent="-346796">
              <a:lnSpc>
                <a:spcPct val="90000"/>
              </a:lnSpc>
              <a:defRPr sz="2448"/>
            </a:lvl2pPr>
            <a:lvl3pPr marL="981016" indent="-309013">
              <a:lnSpc>
                <a:spcPct val="90000"/>
              </a:lnSpc>
              <a:defRPr sz="2040"/>
            </a:lvl3pPr>
            <a:lvl4pPr marL="1252245" indent="-271231">
              <a:lnSpc>
                <a:spcPct val="90000"/>
              </a:lnSpc>
              <a:defRPr sz="1904"/>
            </a:lvl4pPr>
            <a:lvl5pPr marL="1546414" indent="-279326">
              <a:lnSpc>
                <a:spcPct val="90000"/>
              </a:lnSpc>
              <a:defRPr sz="1904"/>
            </a:lvl5pPr>
            <a:lvl6pPr>
              <a:defRPr sz="1904"/>
            </a:lvl6pPr>
            <a:lvl7pPr>
              <a:defRPr sz="1904"/>
            </a:lvl7pPr>
            <a:lvl8pPr>
              <a:defRPr sz="1904"/>
            </a:lvl8pPr>
            <a:lvl9pPr>
              <a:defRPr sz="190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0232948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w/Photo on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dirty="0" smtClean="0"/>
              <a:t>Click to edit Master text styles</a:t>
            </a:r>
          </a:p>
        </p:txBody>
      </p:sp>
      <p:sp>
        <p:nvSpPr>
          <p:cNvPr id="4" name="Picture Placeholder 3"/>
          <p:cNvSpPr>
            <a:spLocks noGrp="1"/>
          </p:cNvSpPr>
          <p:nvPr>
            <p:ph type="pic" sz="quarter" idx="14" hasCustomPrompt="1"/>
          </p:nvPr>
        </p:nvSpPr>
        <p:spPr>
          <a:xfrm>
            <a:off x="6334860" y="3127930"/>
            <a:ext cx="6101615" cy="738664"/>
          </a:xfrm>
        </p:spPr>
        <p:txBody>
          <a:bodyPr lIns="182880" anchor="ctr"/>
          <a:lstStyle>
            <a:lvl1pPr marL="0" indent="0" algn="l">
              <a:buNone/>
              <a:defRPr/>
            </a:lvl1pPr>
          </a:lstStyle>
          <a:p>
            <a:r>
              <a:rPr lang="en-US" dirty="0" smtClean="0"/>
              <a:t>Click to insert photo.</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9159" y="6221788"/>
            <a:ext cx="2208564" cy="764735"/>
          </a:xfrm>
          <a:prstGeom prst="rect">
            <a:avLst/>
          </a:prstGeom>
        </p:spPr>
      </p:pic>
    </p:spTree>
    <p:extLst>
      <p:ext uri="{BB962C8B-B14F-4D97-AF65-F5344CB8AC3E}">
        <p14:creationId xmlns:p14="http://schemas.microsoft.com/office/powerpoint/2010/main" val="111601850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762786"/>
          </a:xfrm>
        </p:spPr>
        <p:txBody>
          <a:bodyPr/>
          <a:lstStyle>
            <a:lvl1pPr>
              <a:defRPr>
                <a:gradFill>
                  <a:gsLst>
                    <a:gs pos="1250">
                      <a:schemeClr val="tx2"/>
                    </a:gs>
                    <a:gs pos="100000">
                      <a:schemeClr val="tx2"/>
                    </a:gs>
                  </a:gsLst>
                  <a:lin ang="5400000" scaled="0"/>
                </a:gra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29660" y="1476621"/>
            <a:ext cx="11375536" cy="2239396"/>
          </a:xfrm>
          <a:prstGeom prst="rect">
            <a:avLst/>
          </a:prstGeom>
        </p:spPr>
        <p:txBody>
          <a:bodyPr/>
          <a:lstStyle>
            <a:lvl1pPr marL="289818" indent="-289818">
              <a:buClr>
                <a:schemeClr val="tx2"/>
              </a:buClr>
              <a:buFont typeface="Wingdings" pitchFamily="2" charset="2"/>
              <a:buChar char="§"/>
              <a:defRPr sz="4080">
                <a:latin typeface="+mn-lt"/>
              </a:defRPr>
            </a:lvl1pPr>
            <a:lvl2pPr marL="527824" indent="-238007">
              <a:buClr>
                <a:schemeClr val="tx2"/>
              </a:buClr>
              <a:buFont typeface="Wingdings" pitchFamily="2" charset="2"/>
              <a:buChar char="§"/>
              <a:defRPr>
                <a:latin typeface="+mn-lt"/>
              </a:defRPr>
            </a:lvl2pPr>
            <a:lvl3pPr marL="756116" indent="-228292">
              <a:buClr>
                <a:schemeClr val="tx2"/>
              </a:buClr>
              <a:buFont typeface="Wingdings" pitchFamily="2" charset="2"/>
              <a:buChar char="§"/>
              <a:tabLst/>
              <a:defRPr>
                <a:latin typeface="+mn-lt"/>
              </a:defRPr>
            </a:lvl3pPr>
            <a:lvl4pPr marL="932597" indent="-176481">
              <a:buClr>
                <a:schemeClr val="tx2"/>
              </a:buClr>
              <a:buFont typeface="Wingdings" pitchFamily="2" charset="2"/>
              <a:buChar char="§"/>
              <a:defRPr>
                <a:latin typeface="+mn-lt"/>
              </a:defRPr>
            </a:lvl4pPr>
            <a:lvl5pPr marL="1109078" indent="-176481">
              <a:buClr>
                <a:schemeClr val="tx2"/>
              </a:buClr>
              <a:buFont typeface="Wingdings" pitchFamily="2" charset="2"/>
              <a:buChar char="§"/>
              <a:tabLst/>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9159" y="6221788"/>
            <a:ext cx="2208564" cy="764735"/>
          </a:xfrm>
          <a:prstGeom prst="rect">
            <a:avLst/>
          </a:prstGeom>
        </p:spPr>
      </p:pic>
    </p:spTree>
    <p:extLst>
      <p:ext uri="{BB962C8B-B14F-4D97-AF65-F5344CB8AC3E}">
        <p14:creationId xmlns:p14="http://schemas.microsoft.com/office/powerpoint/2010/main" val="2398591769"/>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Interior 3">
    <p:spTree>
      <p:nvGrpSpPr>
        <p:cNvPr id="1" name=""/>
        <p:cNvGrpSpPr/>
        <p:nvPr/>
      </p:nvGrpSpPr>
      <p:grpSpPr>
        <a:xfrm>
          <a:off x="0" y="0"/>
          <a:ext cx="0" cy="0"/>
          <a:chOff x="0" y="0"/>
          <a:chExt cx="0" cy="0"/>
        </a:xfrm>
      </p:grpSpPr>
      <p:sp>
        <p:nvSpPr>
          <p:cNvPr id="12" name="Rectangle 11"/>
          <p:cNvSpPr/>
          <p:nvPr userDrawn="1"/>
        </p:nvSpPr>
        <p:spPr>
          <a:xfrm>
            <a:off x="1" y="1236995"/>
            <a:ext cx="2487295" cy="2486942"/>
          </a:xfrm>
          <a:prstGeom prst="rect">
            <a:avLst/>
          </a:prstGeom>
          <a:solidFill>
            <a:srgbClr val="0072C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48" dirty="0">
              <a:latin typeface="Segoe UI"/>
            </a:endParaRPr>
          </a:p>
        </p:txBody>
      </p:sp>
      <p:sp>
        <p:nvSpPr>
          <p:cNvPr id="11" name="Content Placeholder 2"/>
          <p:cNvSpPr>
            <a:spLocks noGrp="1"/>
          </p:cNvSpPr>
          <p:nvPr>
            <p:ph idx="1"/>
          </p:nvPr>
        </p:nvSpPr>
        <p:spPr>
          <a:xfrm>
            <a:off x="2495931" y="1236996"/>
            <a:ext cx="9940544" cy="2221377"/>
          </a:xfrm>
          <a:prstGeom prst="rect">
            <a:avLst/>
          </a:prstGeom>
        </p:spPr>
        <p:txBody>
          <a:bodyPr lIns="182880" tIns="91440" rIns="182880" bIns="91440"/>
          <a:lstStyle>
            <a:lvl1pPr>
              <a:spcBef>
                <a:spcPts val="1360"/>
              </a:spcBef>
              <a:defRPr sz="2448">
                <a:solidFill>
                  <a:srgbClr val="FFFFFF"/>
                </a:solidFill>
                <a:latin typeface="Segoe UI"/>
                <a:cs typeface="Segoe UI"/>
              </a:defRPr>
            </a:lvl1pPr>
            <a:lvl2pPr>
              <a:spcBef>
                <a:spcPts val="1360"/>
              </a:spcBef>
              <a:defRPr sz="2176">
                <a:solidFill>
                  <a:srgbClr val="FFFFFF"/>
                </a:solidFill>
                <a:latin typeface="Segoe UI"/>
                <a:cs typeface="Segoe UI"/>
              </a:defRPr>
            </a:lvl2pPr>
            <a:lvl3pPr>
              <a:spcBef>
                <a:spcPts val="1360"/>
              </a:spcBef>
              <a:defRPr sz="1904">
                <a:solidFill>
                  <a:srgbClr val="FFFFFF"/>
                </a:solidFill>
                <a:latin typeface="Segoe UI"/>
                <a:cs typeface="Segoe UI"/>
              </a:defRPr>
            </a:lvl3pPr>
            <a:lvl4pPr>
              <a:spcBef>
                <a:spcPts val="1360"/>
              </a:spcBef>
              <a:defRPr sz="1632">
                <a:solidFill>
                  <a:srgbClr val="FFFFFF"/>
                </a:solidFill>
                <a:latin typeface="Segoe UI"/>
                <a:cs typeface="Segoe UI"/>
              </a:defRPr>
            </a:lvl4pPr>
            <a:lvl5pPr>
              <a:spcBef>
                <a:spcPts val="1360"/>
              </a:spcBef>
              <a:defRPr sz="1360">
                <a:solidFill>
                  <a:srgbClr val="FFFFFF"/>
                </a:solidFill>
                <a:latin typeface="Segoe UI"/>
                <a:cs typeface="Segoe U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15" descr="MVP_Logo.png"/>
          <p:cNvPicPr>
            <a:picLocks noChangeAspect="1"/>
          </p:cNvPicPr>
          <p:nvPr userDrawn="1"/>
        </p:nvPicPr>
        <p:blipFill>
          <a:blip r:embed="rId2"/>
          <a:stretch>
            <a:fillRect/>
          </a:stretch>
        </p:blipFill>
        <p:spPr>
          <a:xfrm>
            <a:off x="11689921" y="189652"/>
            <a:ext cx="556034" cy="868674"/>
          </a:xfrm>
          <a:prstGeom prst="rect">
            <a:avLst/>
          </a:prstGeom>
        </p:spPr>
      </p:pic>
      <p:sp>
        <p:nvSpPr>
          <p:cNvPr id="9" name="Title 1"/>
          <p:cNvSpPr>
            <a:spLocks noGrp="1"/>
          </p:cNvSpPr>
          <p:nvPr>
            <p:ph type="title"/>
          </p:nvPr>
        </p:nvSpPr>
        <p:spPr>
          <a:xfrm>
            <a:off x="64312" y="1243471"/>
            <a:ext cx="2425511" cy="2478307"/>
          </a:xfrm>
          <a:prstGeom prst="rect">
            <a:avLst/>
          </a:prstGeom>
        </p:spPr>
        <p:txBody>
          <a:bodyPr lIns="91440" tIns="91440" bIns="91440" anchor="t"/>
          <a:lstStyle>
            <a:lvl1pPr algn="l">
              <a:defRPr sz="2992">
                <a:solidFill>
                  <a:srgbClr val="FFFFFF"/>
                </a:solidFill>
                <a:latin typeface="Segoe UI Light"/>
                <a:cs typeface="Segoe UI Light"/>
              </a:defRPr>
            </a:lvl1pPr>
          </a:lstStyle>
          <a:p>
            <a:r>
              <a:rPr lang="en-US" dirty="0" smtClean="0"/>
              <a:t>Click to edit Master title style</a:t>
            </a:r>
            <a:endParaRPr lang="en-US" dirty="0"/>
          </a:p>
        </p:txBody>
      </p:sp>
      <p:sp>
        <p:nvSpPr>
          <p:cNvPr id="8" name="TextBox 7"/>
          <p:cNvSpPr txBox="1"/>
          <p:nvPr userDrawn="1"/>
        </p:nvSpPr>
        <p:spPr>
          <a:xfrm>
            <a:off x="10518863" y="6640604"/>
            <a:ext cx="1718652" cy="167418"/>
          </a:xfrm>
          <a:prstGeom prst="rect">
            <a:avLst/>
          </a:prstGeom>
          <a:noFill/>
        </p:spPr>
        <p:txBody>
          <a:bodyPr wrap="square" lIns="0" tIns="0" rIns="0" bIns="0" rtlCol="0" anchor="t">
            <a:spAutoFit/>
          </a:bodyPr>
          <a:lstStyle/>
          <a:p>
            <a:pPr algn="r"/>
            <a:r>
              <a:rPr lang="en-US" sz="1088" dirty="0" smtClean="0">
                <a:solidFill>
                  <a:schemeClr val="bg1"/>
                </a:solidFill>
                <a:latin typeface="Segoe UI"/>
                <a:cs typeface="Segoe UI"/>
              </a:rPr>
              <a:t>Microsoft Confidential</a:t>
            </a:r>
            <a:endParaRPr lang="en-US" sz="1088" dirty="0">
              <a:solidFill>
                <a:schemeClr val="bg1"/>
              </a:solidFill>
              <a:latin typeface="Segoe UI"/>
              <a:cs typeface="Segoe UI"/>
            </a:endParaRPr>
          </a:p>
        </p:txBody>
      </p:sp>
      <p:pic>
        <p:nvPicPr>
          <p:cNvPr id="10" name="Picture 9" descr="MSFT_logo_rgb_C-Wht.png"/>
          <p:cNvPicPr>
            <a:picLocks noChangeAspect="1"/>
          </p:cNvPicPr>
          <p:nvPr userDrawn="1"/>
        </p:nvPicPr>
        <p:blipFill>
          <a:blip r:embed="rId3"/>
          <a:stretch>
            <a:fillRect/>
          </a:stretch>
        </p:blipFill>
        <p:spPr>
          <a:xfrm>
            <a:off x="198638" y="6523634"/>
            <a:ext cx="1243648" cy="270123"/>
          </a:xfrm>
          <a:prstGeom prst="rect">
            <a:avLst/>
          </a:prstGeom>
        </p:spPr>
      </p:pic>
    </p:spTree>
    <p:extLst>
      <p:ext uri="{BB962C8B-B14F-4D97-AF65-F5344CB8AC3E}">
        <p14:creationId xmlns:p14="http://schemas.microsoft.com/office/powerpoint/2010/main" val="564293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14_Title Only">
    <p:spTree>
      <p:nvGrpSpPr>
        <p:cNvPr id="1" name=""/>
        <p:cNvGrpSpPr/>
        <p:nvPr/>
      </p:nvGrpSpPr>
      <p:grpSpPr>
        <a:xfrm>
          <a:off x="0" y="0"/>
          <a:ext cx="0" cy="0"/>
          <a:chOff x="0" y="0"/>
          <a:chExt cx="0" cy="0"/>
        </a:xfrm>
      </p:grpSpPr>
      <p:pic>
        <p:nvPicPr>
          <p:cNvPr id="15363"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547653"/>
            <a:ext cx="12436475" cy="44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SMSGR-Inside-top.jpg"/>
          <p:cNvPicPr>
            <a:picLocks noChangeAspect="1"/>
          </p:cNvPicPr>
          <p:nvPr/>
        </p:nvPicPr>
        <p:blipFill>
          <a:blip r:embed="rId3" cstate="print"/>
          <a:stretch>
            <a:fillRect/>
          </a:stretch>
        </p:blipFill>
        <p:spPr>
          <a:xfrm>
            <a:off x="0" y="0"/>
            <a:ext cx="12436475" cy="139978"/>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a:xfrm>
            <a:off x="9949180" y="6605941"/>
            <a:ext cx="1347285" cy="372394"/>
          </a:xfrm>
          <a:prstGeom prst="rect">
            <a:avLst/>
          </a:prstGeom>
        </p:spPr>
        <p:txBody>
          <a:bodyPr/>
          <a:lstStyle/>
          <a:p>
            <a:fld id="{7C3AE956-BB56-4164-9F92-DF81A5AC3696}" type="datetime1">
              <a:rPr lang="en-US" smtClean="0"/>
              <a:pPr/>
              <a:t>6/4/2013</a:t>
            </a:fld>
            <a:endParaRPr lang="en-US" dirty="0"/>
          </a:p>
        </p:txBody>
      </p:sp>
      <p:sp>
        <p:nvSpPr>
          <p:cNvPr id="4" name="Footer Placeholder 3"/>
          <p:cNvSpPr>
            <a:spLocks noGrp="1"/>
          </p:cNvSpPr>
          <p:nvPr>
            <p:ph type="ftr" sz="quarter" idx="11"/>
          </p:nvPr>
        </p:nvSpPr>
        <p:spPr>
          <a:xfrm>
            <a:off x="4974590" y="6605941"/>
            <a:ext cx="3938217" cy="372394"/>
          </a:xfrm>
          <a:prstGeom prst="rect">
            <a:avLst/>
          </a:prstGeom>
        </p:spPr>
        <p:txBody>
          <a:bodyPr/>
          <a:lstStyle/>
          <a:p>
            <a:endParaRPr lang="en-US" dirty="0"/>
          </a:p>
        </p:txBody>
      </p:sp>
      <p:sp>
        <p:nvSpPr>
          <p:cNvPr id="5" name="Slide Number Placeholder 4"/>
          <p:cNvSpPr>
            <a:spLocks noGrp="1"/>
          </p:cNvSpPr>
          <p:nvPr>
            <p:ph type="sldNum" sz="quarter" idx="12"/>
          </p:nvPr>
        </p:nvSpPr>
        <p:spPr>
          <a:xfrm>
            <a:off x="11296465" y="6605941"/>
            <a:ext cx="932736" cy="372394"/>
          </a:xfrm>
          <a:prstGeom prst="rect">
            <a:avLst/>
          </a:prstGeom>
        </p:spPr>
        <p:txBody>
          <a:bodyPr/>
          <a:lstStyle/>
          <a:p>
            <a:fld id="{F36DB0E4-7632-4126-BCC8-EAE492994250}" type="slidenum">
              <a:rPr lang="en-US" smtClean="0"/>
              <a:pPr/>
              <a:t>‹#›</a:t>
            </a:fld>
            <a:endParaRPr lang="en-US" dirty="0"/>
          </a:p>
        </p:txBody>
      </p:sp>
    </p:spTree>
    <p:extLst>
      <p:ext uri="{BB962C8B-B14F-4D97-AF65-F5344CB8AC3E}">
        <p14:creationId xmlns:p14="http://schemas.microsoft.com/office/powerpoint/2010/main" val="3469574488"/>
      </p:ext>
    </p:extLst>
  </p:cSld>
  <p:clrMapOvr>
    <a:masterClrMapping/>
  </p:clrMapOv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1 Topic Title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4549" y="226837"/>
            <a:ext cx="11607377" cy="938918"/>
          </a:xfrm>
        </p:spPr>
        <p:txBody>
          <a:bodyPr anchor="b" anchorCtr="0">
            <a:normAutofit/>
          </a:bodyPr>
          <a:lstStyle>
            <a:lvl1pPr>
              <a:defRPr sz="3264">
                <a:solidFill>
                  <a:schemeClr val="tx2"/>
                </a:solidFill>
              </a:defRPr>
            </a:lvl1pPr>
          </a:lstStyle>
          <a:p>
            <a:r>
              <a:rPr lang="en-US" dirty="0" smtClean="0"/>
              <a:t>Click to edit Topic title</a:t>
            </a:r>
            <a:endParaRPr lang="en-US" dirty="0"/>
          </a:p>
        </p:txBody>
      </p:sp>
      <p:sp>
        <p:nvSpPr>
          <p:cNvPr id="3" name="Content Placeholder 2"/>
          <p:cNvSpPr>
            <a:spLocks noGrp="1"/>
          </p:cNvSpPr>
          <p:nvPr>
            <p:ph idx="1" hasCustomPrompt="1"/>
          </p:nvPr>
        </p:nvSpPr>
        <p:spPr>
          <a:xfrm>
            <a:off x="414549" y="1212384"/>
            <a:ext cx="11607377" cy="2228302"/>
          </a:xfrm>
        </p:spPr>
        <p:txBody>
          <a:bodyPr/>
          <a:lstStyle>
            <a:lvl1pPr>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smtClean="0"/>
              <a:t>Click to edit Topic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Footer Placeholder 4"/>
          <p:cNvSpPr>
            <a:spLocks noGrp="1"/>
          </p:cNvSpPr>
          <p:nvPr>
            <p:ph type="ftr" sz="quarter" idx="11"/>
          </p:nvPr>
        </p:nvSpPr>
        <p:spPr>
          <a:xfrm>
            <a:off x="3606578" y="6605228"/>
            <a:ext cx="4974590" cy="373041"/>
          </a:xfrm>
          <a:prstGeom prst="rect">
            <a:avLst/>
          </a:prstGeom>
        </p:spPr>
        <p:txBody>
          <a:bodyPr anchor="ctr" anchorCtr="0"/>
          <a:lstStyle>
            <a:lvl1pPr algn="ctr">
              <a:defRPr>
                <a:solidFill>
                  <a:schemeClr val="bg1"/>
                </a:solidFill>
              </a:defRPr>
            </a:lvl1pPr>
          </a:lstStyle>
          <a:p>
            <a:r>
              <a:rPr lang="en-US" dirty="0" smtClean="0">
                <a:solidFill>
                  <a:prstClr val="white"/>
                </a:solidFill>
              </a:rPr>
              <a:t>Microsoft Confidential</a:t>
            </a:r>
            <a:endParaRPr lang="en-US" dirty="0">
              <a:solidFill>
                <a:prstClr val="white"/>
              </a:solidFill>
            </a:endParaRPr>
          </a:p>
        </p:txBody>
      </p:sp>
      <p:sp>
        <p:nvSpPr>
          <p:cNvPr id="19" name="Date Placeholder 3"/>
          <p:cNvSpPr>
            <a:spLocks noGrp="1"/>
          </p:cNvSpPr>
          <p:nvPr>
            <p:ph type="dt" sz="half" idx="10"/>
          </p:nvPr>
        </p:nvSpPr>
        <p:spPr>
          <a:xfrm>
            <a:off x="1865471" y="6605230"/>
            <a:ext cx="1140010" cy="372394"/>
          </a:xfrm>
          <a:prstGeom prst="rect">
            <a:avLst/>
          </a:prstGeom>
        </p:spPr>
        <p:txBody>
          <a:bodyPr anchor="ctr" anchorCtr="0"/>
          <a:lstStyle>
            <a:lvl1pPr>
              <a:defRPr>
                <a:solidFill>
                  <a:schemeClr val="bg1"/>
                </a:solidFill>
              </a:defRPr>
            </a:lvl1pPr>
          </a:lstStyle>
          <a:p>
            <a:endParaRPr lang="en-US" dirty="0">
              <a:solidFill>
                <a:prstClr val="white"/>
              </a:solidFill>
            </a:endParaRPr>
          </a:p>
        </p:txBody>
      </p:sp>
      <p:sp>
        <p:nvSpPr>
          <p:cNvPr id="20" name="Slide Number Placeholder 5"/>
          <p:cNvSpPr>
            <a:spLocks noGrp="1"/>
          </p:cNvSpPr>
          <p:nvPr>
            <p:ph type="sldNum" sz="quarter" idx="12"/>
          </p:nvPr>
        </p:nvSpPr>
        <p:spPr>
          <a:xfrm>
            <a:off x="0" y="6605230"/>
            <a:ext cx="829098" cy="372394"/>
          </a:xfrm>
          <a:prstGeom prst="rect">
            <a:avLst/>
          </a:prstGeom>
        </p:spPr>
        <p:txBody>
          <a:bodyPr anchor="ctr" anchorCtr="0"/>
          <a:lstStyle>
            <a:lvl1pPr algn="ctr">
              <a:defRPr sz="1224">
                <a:solidFill>
                  <a:schemeClr val="bg1"/>
                </a:solidFill>
              </a:defRPr>
            </a:lvl1pPr>
          </a:lstStyle>
          <a:p>
            <a:fld id="{026CCAEB-CB17-44EB-A892-4553F1D666B6}" type="slidenum">
              <a:rPr lang="en-US" smtClean="0">
                <a:solidFill>
                  <a:prstClr val="white"/>
                </a:solidFill>
              </a:rPr>
              <a:pPr/>
              <a:t>‹#›</a:t>
            </a:fld>
            <a:endParaRPr lang="en-US" dirty="0">
              <a:solidFill>
                <a:prstClr val="white"/>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92906" y="6534479"/>
            <a:ext cx="2843572" cy="460047"/>
          </a:xfrm>
          <a:prstGeom prst="rect">
            <a:avLst/>
          </a:prstGeom>
        </p:spPr>
      </p:pic>
    </p:spTree>
    <p:extLst>
      <p:ext uri="{BB962C8B-B14F-4D97-AF65-F5344CB8AC3E}">
        <p14:creationId xmlns:p14="http://schemas.microsoft.com/office/powerpoint/2010/main" val="2439846191"/>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276998665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22536311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6981540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4006241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3731926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6113295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4268043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299825323"/>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929836454"/>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21575334"/>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54325513"/>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31096569"/>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14687144"/>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265746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778415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40852"/>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663310"/>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808934"/>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534846"/>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402498"/>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05185315"/>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55571495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6341741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105525412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29752727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39025928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824335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3386894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184106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1330909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16309522"/>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067152663"/>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637975458"/>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46428358"/>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54965363"/>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42908413"/>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302065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906956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31699811"/>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072362"/>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025820"/>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912020"/>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914653"/>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92183207"/>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62269822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128969752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169336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36438459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8223948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8516340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7130773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8473393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646717867"/>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078331128"/>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204910021"/>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32139006"/>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13158917"/>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20321113"/>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54108053"/>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8682051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9094103"/>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650718"/>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898741"/>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1787652"/>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538105"/>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52404091"/>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75205649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3566157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slideLayout" Target="../slideLayouts/slideLayout68.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42" Type="http://schemas.openxmlformats.org/officeDocument/2006/relationships/slideLayout" Target="../slideLayouts/slideLayout71.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46" Type="http://schemas.openxmlformats.org/officeDocument/2006/relationships/theme" Target="../theme/theme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41" Type="http://schemas.openxmlformats.org/officeDocument/2006/relationships/slideLayout" Target="../slideLayouts/slideLayout70.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slideLayout" Target="../slideLayouts/slideLayout69.xml"/><Relationship Id="rId45" Type="http://schemas.openxmlformats.org/officeDocument/2006/relationships/slideLayout" Target="../slideLayouts/slideLayout74.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4" Type="http://schemas.openxmlformats.org/officeDocument/2006/relationships/slideLayout" Target="../slideLayouts/slideLayout7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theme" Target="../theme/theme3.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 id="2147484191" r:id="rId23"/>
    <p:sldLayoutId id="2147484192" r:id="rId24"/>
    <p:sldLayoutId id="2147484193" r:id="rId25"/>
    <p:sldLayoutId id="2147484194" r:id="rId26"/>
    <p:sldLayoutId id="2147484195" r:id="rId27"/>
    <p:sldLayoutId id="2147484196" r:id="rId28"/>
    <p:sldLayoutId id="2147484197" r:id="rId29"/>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26440784"/>
      </p:ext>
    </p:extLst>
  </p:cSld>
  <p:clrMap bg1="dk1" tx1="lt1" bg2="dk2"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 id="2147484212" r:id="rId14"/>
    <p:sldLayoutId id="2147484213" r:id="rId15"/>
    <p:sldLayoutId id="2147484214" r:id="rId16"/>
    <p:sldLayoutId id="2147484215" r:id="rId17"/>
    <p:sldLayoutId id="2147484216" r:id="rId18"/>
    <p:sldLayoutId id="2147484217" r:id="rId19"/>
    <p:sldLayoutId id="2147484218" r:id="rId20"/>
    <p:sldLayoutId id="2147484219" r:id="rId21"/>
    <p:sldLayoutId id="2147484220" r:id="rId22"/>
    <p:sldLayoutId id="2147484221" r:id="rId23"/>
    <p:sldLayoutId id="2147484222" r:id="rId24"/>
    <p:sldLayoutId id="2147484223" r:id="rId25"/>
    <p:sldLayoutId id="2147484224" r:id="rId26"/>
    <p:sldLayoutId id="2147484225" r:id="rId27"/>
    <p:sldLayoutId id="2147484226" r:id="rId28"/>
    <p:sldLayoutId id="2147484227" r:id="rId29"/>
    <p:sldLayoutId id="2147484228" r:id="rId30"/>
    <p:sldLayoutId id="2147484229" r:id="rId31"/>
    <p:sldLayoutId id="2147484230" r:id="rId32"/>
    <p:sldLayoutId id="2147484231" r:id="rId33"/>
    <p:sldLayoutId id="2147484232" r:id="rId34"/>
    <p:sldLayoutId id="2147484233" r:id="rId35"/>
    <p:sldLayoutId id="2147484234" r:id="rId36"/>
    <p:sldLayoutId id="2147484235" r:id="rId37"/>
    <p:sldLayoutId id="2147484236" r:id="rId38"/>
    <p:sldLayoutId id="2147484237" r:id="rId39"/>
    <p:sldLayoutId id="2147484238" r:id="rId40"/>
    <p:sldLayoutId id="2147484239" r:id="rId41"/>
    <p:sldLayoutId id="2147484240" r:id="rId42"/>
    <p:sldLayoutId id="2147484241" r:id="rId43"/>
    <p:sldLayoutId id="2147484242" r:id="rId44"/>
    <p:sldLayoutId id="2147484243" r:id="rId45"/>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16659243"/>
      </p:ext>
    </p:extLst>
  </p:cSld>
  <p:clrMap bg1="dk1" tx1="lt1" bg2="dk2" tx2="lt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 id="2147484256" r:id="rId12"/>
    <p:sldLayoutId id="2147484257" r:id="rId13"/>
    <p:sldLayoutId id="2147484258" r:id="rId14"/>
    <p:sldLayoutId id="2147484259" r:id="rId15"/>
    <p:sldLayoutId id="2147484260" r:id="rId16"/>
    <p:sldLayoutId id="2147484261" r:id="rId17"/>
    <p:sldLayoutId id="2147484262" r:id="rId18"/>
    <p:sldLayoutId id="2147484263" r:id="rId19"/>
    <p:sldLayoutId id="2147484264" r:id="rId20"/>
    <p:sldLayoutId id="2147484265" r:id="rId21"/>
    <p:sldLayoutId id="2147484266" r:id="rId22"/>
    <p:sldLayoutId id="2147484267"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9.png"/><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47.emf"/><Relationship Id="rId5" Type="http://schemas.openxmlformats.org/officeDocument/2006/relationships/oleObject" Target="../embeddings/oleObject1.bin"/><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51.png"/><Relationship Id="rId4"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6.xml"/><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64.jpg"/></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1.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52.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81.png"/><Relationship Id="rId1" Type="http://schemas.openxmlformats.org/officeDocument/2006/relationships/slideLayout" Target="../slideLayouts/slideLayout16.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6.emf"/><Relationship Id="rId7" Type="http://schemas.openxmlformats.org/officeDocument/2006/relationships/image" Target="../media/image22.emf"/><Relationship Id="rId12" Type="http://schemas.openxmlformats.org/officeDocument/2006/relationships/image" Target="../media/image27.emf"/><Relationship Id="rId2" Type="http://schemas.openxmlformats.org/officeDocument/2006/relationships/image" Target="../media/image15.emf"/><Relationship Id="rId1" Type="http://schemas.openxmlformats.org/officeDocument/2006/relationships/slideLayout" Target="../slideLayouts/slideLayout11.xml"/><Relationship Id="rId6" Type="http://schemas.openxmlformats.org/officeDocument/2006/relationships/image" Target="../media/image21.emf"/><Relationship Id="rId11" Type="http://schemas.openxmlformats.org/officeDocument/2006/relationships/image" Target="../media/image26.emf"/><Relationship Id="rId5" Type="http://schemas.openxmlformats.org/officeDocument/2006/relationships/image" Target="../media/image20.emf"/><Relationship Id="rId10" Type="http://schemas.openxmlformats.org/officeDocument/2006/relationships/image" Target="../media/image25.emf"/><Relationship Id="rId4" Type="http://schemas.openxmlformats.org/officeDocument/2006/relationships/image" Target="../media/image19.emf"/><Relationship Id="rId9" Type="http://schemas.openxmlformats.org/officeDocument/2006/relationships/image" Target="../media/image24.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hyperlink" Target="http://www.stevieg.org/2011/06/exchange-environment-report/" TargetMode="External"/><Relationship Id="rId2" Type="http://schemas.openxmlformats.org/officeDocument/2006/relationships/hyperlink" Target="http://community.office365.com/en-us/f/183/p/2285/8155.aspx#8155" TargetMode="External"/><Relationship Id="rId1" Type="http://schemas.openxmlformats.org/officeDocument/2006/relationships/slideLayout" Target="../slideLayouts/slideLayout16.xml"/><Relationship Id="rId5" Type="http://schemas.openxmlformats.org/officeDocument/2006/relationships/hyperlink" Target="https://www.testexchangeconnectivity.com/" TargetMode="External"/><Relationship Id="rId4" Type="http://schemas.openxmlformats.org/officeDocument/2006/relationships/hyperlink" Target="http://speedtest.microsoftonline.com/"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hyperlink" Target="http://microsoft.com/twc" TargetMode="External"/><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png"/><Relationship Id="rId9" Type="http://schemas.openxmlformats.org/officeDocument/2006/relationships/image" Target="../media/image105.jpeg"/></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90.xml"/><Relationship Id="rId5" Type="http://schemas.openxmlformats.org/officeDocument/2006/relationships/image" Target="../media/image108.png"/><Relationship Id="rId4" Type="http://schemas.openxmlformats.org/officeDocument/2006/relationships/image" Target="../media/image107.png"/></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6774" y="-1"/>
            <a:ext cx="4639702" cy="6994525"/>
          </a:xfrm>
          <a:prstGeom prst="rect">
            <a:avLst/>
          </a:prstGeom>
        </p:spPr>
      </p:pic>
      <p:sp>
        <p:nvSpPr>
          <p:cNvPr id="2" name="Title 1"/>
          <p:cNvSpPr>
            <a:spLocks noGrp="1"/>
          </p:cNvSpPr>
          <p:nvPr>
            <p:ph type="title"/>
          </p:nvPr>
        </p:nvSpPr>
        <p:spPr>
          <a:xfrm>
            <a:off x="105351" y="197709"/>
            <a:ext cx="8269176" cy="917575"/>
          </a:xfrm>
        </p:spPr>
        <p:txBody>
          <a:bodyPr/>
          <a:lstStyle/>
          <a:p>
            <a:r>
              <a:rPr lang="en-GB" sz="4400" dirty="0" smtClean="0"/>
              <a:t>The Changing World of Software</a:t>
            </a:r>
            <a:endParaRPr lang="en-GB" sz="4400" dirty="0"/>
          </a:p>
        </p:txBody>
      </p:sp>
      <p:sp>
        <p:nvSpPr>
          <p:cNvPr id="3" name="Text Placeholder 2"/>
          <p:cNvSpPr>
            <a:spLocks noGrp="1"/>
          </p:cNvSpPr>
          <p:nvPr>
            <p:ph type="body" sz="quarter" idx="10"/>
          </p:nvPr>
        </p:nvSpPr>
        <p:spPr>
          <a:xfrm>
            <a:off x="105351" y="1235304"/>
            <a:ext cx="7506412" cy="5441490"/>
          </a:xfrm>
        </p:spPr>
        <p:txBody>
          <a:bodyPr/>
          <a:lstStyle/>
          <a:p>
            <a:pPr marL="571500" indent="-571500">
              <a:buFont typeface="Arial" panose="020B0604020202020204" pitchFamily="34" charset="0"/>
              <a:buChar char="•"/>
            </a:pPr>
            <a:r>
              <a:rPr lang="en-GB" sz="2800" dirty="0" smtClean="0"/>
              <a:t>Many vendors are changing traditional Licencing models moving to Cloud based Subscriptions.</a:t>
            </a:r>
          </a:p>
          <a:p>
            <a:pPr marL="571500" indent="-571500">
              <a:buFont typeface="Arial" panose="020B0604020202020204" pitchFamily="34" charset="0"/>
              <a:buChar char="•"/>
            </a:pPr>
            <a:r>
              <a:rPr lang="en-GB" sz="2800" dirty="0" smtClean="0"/>
              <a:t>Benefits mean that Users Always Have the Latest Version! </a:t>
            </a:r>
          </a:p>
          <a:p>
            <a:pPr marL="571500" indent="-571500">
              <a:buFont typeface="Arial" panose="020B0604020202020204" pitchFamily="34" charset="0"/>
              <a:buChar char="•"/>
            </a:pPr>
            <a:r>
              <a:rPr lang="en-GB" sz="2800" dirty="0" smtClean="0"/>
              <a:t>BYOD: Strategies Require complex Identity Solutions</a:t>
            </a:r>
          </a:p>
          <a:p>
            <a:pPr marL="571500" indent="-571500">
              <a:buFont typeface="Arial" panose="020B0604020202020204" pitchFamily="34" charset="0"/>
              <a:buChar char="•"/>
            </a:pPr>
            <a:r>
              <a:rPr lang="en-GB" sz="2800" dirty="0" smtClean="0"/>
              <a:t>Software Solutions have to Authenticate &amp; Authorise Users on Multiple Platforms</a:t>
            </a:r>
          </a:p>
          <a:p>
            <a:pPr marL="571500" indent="-571500">
              <a:buFont typeface="Arial" panose="020B0604020202020204" pitchFamily="34" charset="0"/>
              <a:buChar char="•"/>
            </a:pPr>
            <a:r>
              <a:rPr lang="en-GB" sz="2800" dirty="0" smtClean="0"/>
              <a:t>Apps need a Set of Common Standards</a:t>
            </a:r>
          </a:p>
          <a:p>
            <a:pPr marL="571500" indent="-571500">
              <a:buFont typeface="Arial" panose="020B0604020202020204" pitchFamily="34" charset="0"/>
              <a:buChar char="•"/>
            </a:pPr>
            <a:r>
              <a:rPr lang="en-GB" sz="2800" dirty="0" smtClean="0"/>
              <a:t>Must be easily &amp; Quickly Deployed</a:t>
            </a:r>
          </a:p>
          <a:p>
            <a:pPr marL="571500" indent="-571500">
              <a:buFont typeface="Arial" panose="020B0604020202020204" pitchFamily="34" charset="0"/>
              <a:buChar char="•"/>
            </a:pPr>
            <a:r>
              <a:rPr lang="en-GB" sz="2800" dirty="0" smtClean="0"/>
              <a:t>Data must be Secure!</a:t>
            </a:r>
          </a:p>
          <a:p>
            <a:pPr marL="571500" indent="-571500">
              <a:buFont typeface="Arial" panose="020B0604020202020204" pitchFamily="34" charset="0"/>
              <a:buChar char="•"/>
            </a:pPr>
            <a:endParaRPr lang="en-GB" sz="2800" dirty="0"/>
          </a:p>
        </p:txBody>
      </p:sp>
    </p:spTree>
    <p:extLst>
      <p:ext uri="{BB962C8B-B14F-4D97-AF65-F5344CB8AC3E}">
        <p14:creationId xmlns:p14="http://schemas.microsoft.com/office/powerpoint/2010/main" val="323241812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Hybrid?</a:t>
            </a:r>
            <a:endParaRPr lang="en-GB" dirty="0"/>
          </a:p>
        </p:txBody>
      </p:sp>
      <p:sp>
        <p:nvSpPr>
          <p:cNvPr id="3" name="Text Placeholder 2"/>
          <p:cNvSpPr>
            <a:spLocks noGrp="1"/>
          </p:cNvSpPr>
          <p:nvPr>
            <p:ph type="body" sz="quarter" idx="10"/>
          </p:nvPr>
        </p:nvSpPr>
        <p:spPr>
          <a:xfrm>
            <a:off x="274320" y="1214473"/>
            <a:ext cx="7115021" cy="5384036"/>
          </a:xfrm>
        </p:spPr>
        <p:txBody>
          <a:bodyPr/>
          <a:lstStyle/>
          <a:p>
            <a:pPr marL="571500" indent="-571500">
              <a:buFont typeface="Arial" panose="020B0604020202020204" pitchFamily="34" charset="0"/>
              <a:buChar char="•"/>
            </a:pPr>
            <a:r>
              <a:rPr lang="en-GB" sz="3200" dirty="0" smtClean="0"/>
              <a:t>Provides the ability to adopt a Cloud solution whilst Maintaining on-going Application relationships with current on-</a:t>
            </a:r>
            <a:r>
              <a:rPr lang="en-GB" sz="3200" dirty="0" err="1"/>
              <a:t>p</a:t>
            </a:r>
            <a:r>
              <a:rPr lang="en-GB" sz="3200" dirty="0" err="1" smtClean="0"/>
              <a:t>rem</a:t>
            </a:r>
            <a:r>
              <a:rPr lang="en-GB" sz="3200" dirty="0" smtClean="0"/>
              <a:t> Solutions.</a:t>
            </a:r>
          </a:p>
          <a:p>
            <a:pPr marL="571500" indent="-571500">
              <a:buFont typeface="Arial" panose="020B0604020202020204" pitchFamily="34" charset="0"/>
              <a:buChar char="•"/>
            </a:pPr>
            <a:r>
              <a:rPr lang="en-GB" sz="3200" dirty="0" smtClean="0"/>
              <a:t>Admins can manage both On </a:t>
            </a:r>
            <a:r>
              <a:rPr lang="en-GB" sz="3200" dirty="0" err="1" smtClean="0"/>
              <a:t>Prem</a:t>
            </a:r>
            <a:r>
              <a:rPr lang="en-GB" sz="3200" dirty="0" smtClean="0"/>
              <a:t> &amp; In-cloud systems Simultaneously as One Entity!</a:t>
            </a:r>
          </a:p>
          <a:p>
            <a:pPr marL="571500" indent="-571500">
              <a:buFont typeface="Arial" panose="020B0604020202020204" pitchFamily="34" charset="0"/>
              <a:buChar char="•"/>
            </a:pPr>
            <a:r>
              <a:rPr lang="en-GB" sz="3200" dirty="0" smtClean="0"/>
              <a:t>Provides an Ideal Platform to Off Board certain Users, Mailboxes for Compliance reasons.</a:t>
            </a:r>
          </a:p>
          <a:p>
            <a:r>
              <a:rPr lang="en-GB" sz="3200" dirty="0" smtClean="0"/>
              <a:t> </a:t>
            </a:r>
            <a:endParaRPr lang="en-GB" sz="32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095" t="6701" r="6626" b="9360"/>
          <a:stretch/>
        </p:blipFill>
        <p:spPr>
          <a:xfrm>
            <a:off x="7144279" y="1214472"/>
            <a:ext cx="5192600" cy="44835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1213295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2536" r="20649"/>
          <a:stretch/>
        </p:blipFill>
        <p:spPr>
          <a:xfrm>
            <a:off x="6900648" y="0"/>
            <a:ext cx="5535827" cy="6994525"/>
          </a:xfrm>
          <a:prstGeom prst="rect">
            <a:avLst/>
          </a:prstGeom>
        </p:spPr>
      </p:pic>
      <p:sp>
        <p:nvSpPr>
          <p:cNvPr id="2" name="Title 1"/>
          <p:cNvSpPr>
            <a:spLocks noGrp="1"/>
          </p:cNvSpPr>
          <p:nvPr>
            <p:ph type="title"/>
          </p:nvPr>
        </p:nvSpPr>
        <p:spPr>
          <a:xfrm>
            <a:off x="274320" y="296897"/>
            <a:ext cx="7992350" cy="917575"/>
          </a:xfrm>
        </p:spPr>
        <p:txBody>
          <a:bodyPr/>
          <a:lstStyle/>
          <a:p>
            <a:r>
              <a:rPr lang="en-GB" sz="4800" dirty="0" smtClean="0"/>
              <a:t>Why Should I Consider Hybrid?</a:t>
            </a:r>
            <a:endParaRPr lang="en-GB" sz="4800" dirty="0"/>
          </a:p>
        </p:txBody>
      </p:sp>
      <p:sp>
        <p:nvSpPr>
          <p:cNvPr id="3" name="Text Placeholder 2"/>
          <p:cNvSpPr>
            <a:spLocks noGrp="1"/>
          </p:cNvSpPr>
          <p:nvPr>
            <p:ph type="body" sz="quarter" idx="10"/>
          </p:nvPr>
        </p:nvSpPr>
        <p:spPr>
          <a:xfrm>
            <a:off x="274320" y="1472342"/>
            <a:ext cx="6699726" cy="5355312"/>
          </a:xfrm>
        </p:spPr>
        <p:txBody>
          <a:bodyPr/>
          <a:lstStyle/>
          <a:p>
            <a:pPr marL="571500" indent="-571500">
              <a:buFont typeface="Arial" panose="020B0604020202020204" pitchFamily="34" charset="0"/>
              <a:buChar char="•"/>
            </a:pPr>
            <a:r>
              <a:rPr lang="en-GB" sz="2800" dirty="0" smtClean="0"/>
              <a:t>Customer has already invested in an Exchange / Lync / SharePoint On-Site Solution </a:t>
            </a:r>
          </a:p>
          <a:p>
            <a:pPr marL="571500" indent="-571500">
              <a:buFont typeface="Arial" panose="020B0604020202020204" pitchFamily="34" charset="0"/>
              <a:buChar char="•"/>
            </a:pPr>
            <a:r>
              <a:rPr lang="en-GB" sz="2800" dirty="0" smtClean="0"/>
              <a:t>Want’s to Move to Cloud but needs to Maintain a Level of Coexistence</a:t>
            </a:r>
          </a:p>
          <a:p>
            <a:pPr marL="571500" indent="-571500">
              <a:buFont typeface="Arial" panose="020B0604020202020204" pitchFamily="34" charset="0"/>
              <a:buChar char="•"/>
            </a:pPr>
            <a:r>
              <a:rPr lang="en-GB" sz="2800" dirty="0" smtClean="0"/>
              <a:t>Needs to Manage User Accounts / Permissions Internally</a:t>
            </a:r>
          </a:p>
          <a:p>
            <a:pPr marL="571500" indent="-571500">
              <a:buFont typeface="Arial" panose="020B0604020202020204" pitchFamily="34" charset="0"/>
              <a:buChar char="•"/>
            </a:pPr>
            <a:r>
              <a:rPr lang="en-GB" sz="2800" dirty="0" smtClean="0"/>
              <a:t>Wants to Provide SSO Solution to Users in Cloud</a:t>
            </a:r>
          </a:p>
          <a:p>
            <a:pPr marL="571500" indent="-571500">
              <a:buFont typeface="Arial" panose="020B0604020202020204" pitchFamily="34" charset="0"/>
              <a:buChar char="•"/>
            </a:pPr>
            <a:r>
              <a:rPr lang="en-GB" sz="2800" dirty="0" smtClean="0"/>
              <a:t>Compliance / Legal Issues</a:t>
            </a:r>
          </a:p>
          <a:p>
            <a:pPr marL="571500" indent="-571500">
              <a:buFont typeface="Arial" panose="020B0604020202020204" pitchFamily="34" charset="0"/>
              <a:buChar char="•"/>
            </a:pPr>
            <a:r>
              <a:rPr lang="en-GB" sz="2800" dirty="0" smtClean="0"/>
              <a:t>Plus Many More…</a:t>
            </a:r>
          </a:p>
          <a:p>
            <a:pPr marL="571500" indent="-571500">
              <a:buFont typeface="Arial" panose="020B0604020202020204" pitchFamily="34" charset="0"/>
              <a:buChar char="•"/>
            </a:pPr>
            <a:endParaRPr lang="en-GB" sz="2800" dirty="0"/>
          </a:p>
        </p:txBody>
      </p:sp>
    </p:spTree>
    <p:extLst>
      <p:ext uri="{BB962C8B-B14F-4D97-AF65-F5344CB8AC3E}">
        <p14:creationId xmlns:p14="http://schemas.microsoft.com/office/powerpoint/2010/main" val="388128728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Key Hybrid Features</a:t>
            </a:r>
            <a:endParaRPr lang="en-US" sz="3570" spc="-151" dirty="0">
              <a:solidFill>
                <a:schemeClr val="tx1">
                  <a:alpha val="99000"/>
                </a:schemeClr>
              </a:solidFill>
            </a:endParaRPr>
          </a:p>
        </p:txBody>
      </p:sp>
      <p:graphicFrame>
        <p:nvGraphicFramePr>
          <p:cNvPr id="14" name="Diagram 13"/>
          <p:cNvGraphicFramePr/>
          <p:nvPr>
            <p:extLst/>
          </p:nvPr>
        </p:nvGraphicFramePr>
        <p:xfrm>
          <a:off x="1088919" y="1497302"/>
          <a:ext cx="10258637" cy="4663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681336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2"/>
                </a:solidFill>
              </a:rPr>
              <a:t>Coexistence Feature Comparison</a:t>
            </a:r>
            <a:endParaRPr lang="en-US" sz="3570" spc="-151" dirty="0">
              <a:solidFill>
                <a:schemeClr val="tx2"/>
              </a:solidFill>
              <a:latin typeface="Segoe" pitchFamily="34" charset="0"/>
            </a:endParaRPr>
          </a:p>
        </p:txBody>
      </p:sp>
      <p:graphicFrame>
        <p:nvGraphicFramePr>
          <p:cNvPr id="5" name="Table 4"/>
          <p:cNvGraphicFramePr>
            <a:graphicFrameLocks noGrp="1"/>
          </p:cNvGraphicFramePr>
          <p:nvPr>
            <p:extLst/>
          </p:nvPr>
        </p:nvGraphicFramePr>
        <p:xfrm>
          <a:off x="1156345" y="1306379"/>
          <a:ext cx="10123784" cy="4828821"/>
        </p:xfrm>
        <a:graphic>
          <a:graphicData uri="http://schemas.openxmlformats.org/drawingml/2006/table">
            <a:tbl>
              <a:tblPr firstRow="1" bandRow="1">
                <a:tableStyleId>{5C22544A-7EE6-4342-B048-85BDC9FD1C3A}</a:tableStyleId>
              </a:tblPr>
              <a:tblGrid>
                <a:gridCol w="8099026"/>
                <a:gridCol w="1012379"/>
                <a:gridCol w="1012379"/>
              </a:tblGrid>
              <a:tr h="373041">
                <a:tc>
                  <a:txBody>
                    <a:bodyPr/>
                    <a:lstStyle/>
                    <a:p>
                      <a:r>
                        <a:rPr lang="en-US" sz="1800" dirty="0" smtClean="0">
                          <a:latin typeface="+mj-lt"/>
                        </a:rPr>
                        <a:t>Feature</a:t>
                      </a:r>
                      <a:endParaRPr lang="en-US" sz="1800" dirty="0">
                        <a:solidFill>
                          <a:schemeClr val="bg1"/>
                        </a:solidFill>
                        <a:latin typeface="+mj-lt"/>
                      </a:endParaRPr>
                    </a:p>
                  </a:txBody>
                  <a:tcPr marL="93260" marR="93260" marT="46630" marB="46630" anchor="ctr">
                    <a:cell3D prstMaterial="dkEdge">
                      <a:bevel/>
                      <a:lightRig rig="flood" dir="t"/>
                    </a:cell3D>
                  </a:tcPr>
                </a:tc>
                <a:tc>
                  <a:txBody>
                    <a:bodyPr/>
                    <a:lstStyle/>
                    <a:p>
                      <a:pPr algn="ctr"/>
                      <a:r>
                        <a:rPr lang="en-US" sz="1800" dirty="0" smtClean="0">
                          <a:latin typeface="+mj-lt"/>
                        </a:rPr>
                        <a:t>Simple</a:t>
                      </a:r>
                      <a:endParaRPr lang="en-US" sz="1800" dirty="0">
                        <a:solidFill>
                          <a:schemeClr val="bg1"/>
                        </a:solidFill>
                        <a:latin typeface="+mj-lt"/>
                      </a:endParaRPr>
                    </a:p>
                  </a:txBody>
                  <a:tcPr marL="93260" marR="93260" marT="46630" marB="46630" anchor="ctr"/>
                </a:tc>
                <a:tc>
                  <a:txBody>
                    <a:bodyPr/>
                    <a:lstStyle/>
                    <a:p>
                      <a:pPr algn="ctr"/>
                      <a:r>
                        <a:rPr lang="en-US" sz="1800" dirty="0" smtClean="0">
                          <a:latin typeface="+mj-lt"/>
                        </a:rPr>
                        <a:t>Hybrid</a:t>
                      </a:r>
                      <a:endParaRPr lang="en-US" sz="1800" dirty="0">
                        <a:solidFill>
                          <a:schemeClr val="bg1"/>
                        </a:solidFill>
                        <a:latin typeface="+mj-lt"/>
                      </a:endParaRPr>
                    </a:p>
                  </a:txBody>
                  <a:tcPr marL="93260" marR="93260" marT="46630" marB="46630" anchor="ctr"/>
                </a:tc>
              </a:tr>
              <a:tr h="371315">
                <a:tc>
                  <a:txBody>
                    <a:bodyPr/>
                    <a:lstStyle/>
                    <a:p>
                      <a:r>
                        <a:rPr lang="en-US" sz="1600" dirty="0" smtClean="0">
                          <a:latin typeface="+mj-lt"/>
                        </a:rPr>
                        <a:t>Mail</a:t>
                      </a:r>
                      <a:r>
                        <a:rPr lang="en-US" sz="1600" baseline="0" dirty="0" smtClean="0">
                          <a:latin typeface="+mj-lt"/>
                        </a:rPr>
                        <a:t> routing between on-premises and cloud (recipients on either side)</a:t>
                      </a:r>
                      <a:endParaRPr lang="en-US" sz="1600" dirty="0">
                        <a:solidFill>
                          <a:schemeClr val="tx1"/>
                        </a:solidFill>
                        <a:latin typeface="+mj-lt"/>
                      </a:endParaRPr>
                    </a:p>
                  </a:txBody>
                  <a:tcPr marL="93260" marR="93260" marT="46630" marB="46630" anchor="ctr">
                    <a:cell3D prstMaterial="dkEdge">
                      <a:bevel/>
                      <a:lightRig rig="flood" dir="t"/>
                    </a:cell3D>
                  </a:tcPr>
                </a:tc>
                <a:tc>
                  <a:txBody>
                    <a:bodyPr/>
                    <a:lstStyle/>
                    <a:p>
                      <a:pPr algn="ctr"/>
                      <a:r>
                        <a:rPr lang="en-US" sz="1600" dirty="0" smtClean="0">
                          <a:latin typeface="+mj-lt"/>
                          <a:sym typeface="Webdings"/>
                        </a:rPr>
                        <a:t></a:t>
                      </a:r>
                      <a:endParaRPr lang="en-US" sz="1600" dirty="0">
                        <a:solidFill>
                          <a:schemeClr val="tx1"/>
                        </a:solidFill>
                        <a:latin typeface="+mj-lt"/>
                      </a:endParaRPr>
                    </a:p>
                  </a:txBody>
                  <a:tcPr marL="93260" marR="93260" marT="46630" marB="46630"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600" dirty="0" smtClean="0">
                          <a:latin typeface="+mj-lt"/>
                          <a:sym typeface="Webdings"/>
                        </a:rPr>
                        <a:t></a:t>
                      </a:r>
                      <a:endParaRPr lang="en-US" sz="1600" dirty="0" smtClean="0">
                        <a:solidFill>
                          <a:schemeClr val="tx1"/>
                        </a:solidFill>
                        <a:latin typeface="+mj-lt"/>
                      </a:endParaRPr>
                    </a:p>
                  </a:txBody>
                  <a:tcPr marL="93260" marR="93260" marT="46630" marB="46630" anchor="ctr"/>
                </a:tc>
              </a:tr>
              <a:tr h="371315">
                <a:tc>
                  <a:txBody>
                    <a:bodyPr/>
                    <a:lstStyle/>
                    <a:p>
                      <a:r>
                        <a:rPr lang="en-US" sz="1600" dirty="0" smtClean="0">
                          <a:latin typeface="+mj-lt"/>
                        </a:rPr>
                        <a:t>Mail</a:t>
                      </a:r>
                      <a:r>
                        <a:rPr lang="en-US" sz="1600" baseline="0" dirty="0" smtClean="0">
                          <a:latin typeface="+mj-lt"/>
                        </a:rPr>
                        <a:t> routing with shared namespace (if desired) on both sides</a:t>
                      </a:r>
                      <a:endParaRPr lang="en-US" sz="1600" i="1" dirty="0">
                        <a:solidFill>
                          <a:schemeClr val="tx1"/>
                        </a:solidFill>
                        <a:latin typeface="+mj-lt"/>
                      </a:endParaRPr>
                    </a:p>
                  </a:txBody>
                  <a:tcPr marL="93260" marR="93260" marT="46630" marB="46630" anchor="ctr">
                    <a:cell3D prstMaterial="dkEdge">
                      <a:bevel/>
                      <a:lightRig rig="flood" dir="t"/>
                    </a:cell3D>
                  </a:tcPr>
                </a:tc>
                <a:tc>
                  <a:txBody>
                    <a:bodyPr/>
                    <a:lstStyle/>
                    <a:p>
                      <a:pPr algn="ctr"/>
                      <a:r>
                        <a:rPr lang="en-US" sz="1600" dirty="0" smtClean="0">
                          <a:latin typeface="+mj-lt"/>
                          <a:sym typeface="Webdings"/>
                        </a:rPr>
                        <a:t></a:t>
                      </a:r>
                      <a:endParaRPr lang="en-US" sz="1600" dirty="0">
                        <a:solidFill>
                          <a:schemeClr val="tx1"/>
                        </a:solidFill>
                        <a:latin typeface="+mj-lt"/>
                      </a:endParaRPr>
                    </a:p>
                  </a:txBody>
                  <a:tcPr marL="93260" marR="93260" marT="46630" marB="46630"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600" dirty="0" smtClean="0">
                          <a:latin typeface="+mj-lt"/>
                          <a:sym typeface="Webdings"/>
                        </a:rPr>
                        <a:t></a:t>
                      </a:r>
                      <a:endParaRPr lang="en-US" sz="1600" dirty="0" smtClean="0">
                        <a:solidFill>
                          <a:schemeClr val="tx1"/>
                        </a:solidFill>
                        <a:latin typeface="+mj-lt"/>
                      </a:endParaRPr>
                    </a:p>
                  </a:txBody>
                  <a:tcPr marL="93260" marR="93260" marT="46630" marB="46630" anchor="ctr"/>
                </a:tc>
              </a:tr>
              <a:tr h="371315">
                <a:tc>
                  <a:txBody>
                    <a:bodyPr/>
                    <a:lstStyle/>
                    <a:p>
                      <a:r>
                        <a:rPr lang="en-US" sz="1600" dirty="0" smtClean="0">
                          <a:latin typeface="+mj-lt"/>
                        </a:rPr>
                        <a:t>Unified GAL</a:t>
                      </a:r>
                      <a:endParaRPr lang="en-US" sz="1600" dirty="0">
                        <a:solidFill>
                          <a:schemeClr val="tx1"/>
                        </a:solidFill>
                        <a:latin typeface="+mj-lt"/>
                      </a:endParaRPr>
                    </a:p>
                  </a:txBody>
                  <a:tcPr marL="93260" marR="93260" marT="46630" marB="46630" anchor="ctr">
                    <a:cell3D prstMaterial="dkEdge">
                      <a:bevel/>
                      <a:lightRig rig="flood" dir="t"/>
                    </a:cell3D>
                  </a:tcPr>
                </a:tc>
                <a:tc>
                  <a:txBody>
                    <a:bodyPr/>
                    <a:lstStyle/>
                    <a:p>
                      <a:pPr algn="ctr"/>
                      <a:r>
                        <a:rPr lang="en-US" sz="1600" dirty="0" smtClean="0">
                          <a:latin typeface="+mj-lt"/>
                          <a:sym typeface="Webdings"/>
                        </a:rPr>
                        <a:t></a:t>
                      </a:r>
                      <a:endParaRPr lang="en-US" sz="1600" dirty="0">
                        <a:solidFill>
                          <a:schemeClr val="tx1"/>
                        </a:solidFill>
                        <a:latin typeface="+mj-lt"/>
                      </a:endParaRPr>
                    </a:p>
                  </a:txBody>
                  <a:tcPr marL="93260" marR="93260" marT="46630" marB="46630"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600" dirty="0" smtClean="0">
                          <a:latin typeface="+mj-lt"/>
                          <a:sym typeface="Webdings"/>
                        </a:rPr>
                        <a:t></a:t>
                      </a:r>
                      <a:endParaRPr lang="en-US" sz="1600" dirty="0" smtClean="0">
                        <a:solidFill>
                          <a:schemeClr val="tx1"/>
                        </a:solidFill>
                        <a:latin typeface="+mj-lt"/>
                      </a:endParaRPr>
                    </a:p>
                  </a:txBody>
                  <a:tcPr marL="93260" marR="93260" marT="46630" marB="46630" anchor="ctr"/>
                </a:tc>
              </a:tr>
              <a:tr h="371315">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latin typeface="+mj-lt"/>
                        </a:rPr>
                        <a:t>Free</a:t>
                      </a:r>
                      <a:r>
                        <a:rPr lang="en-US" sz="1600" baseline="0" dirty="0" smtClean="0">
                          <a:latin typeface="+mj-lt"/>
                        </a:rPr>
                        <a:t>/Busy and calendar sharing cross-premises</a:t>
                      </a:r>
                      <a:endParaRPr lang="en-US" sz="1600" dirty="0" smtClean="0">
                        <a:solidFill>
                          <a:schemeClr val="tx1"/>
                        </a:solidFill>
                        <a:latin typeface="+mj-lt"/>
                      </a:endParaRPr>
                    </a:p>
                  </a:txBody>
                  <a:tcPr marL="93260" marR="93260" marT="46630" marB="46630" anchor="ctr">
                    <a:cell3D prstMaterial="dkEdge">
                      <a:bevel/>
                      <a:lightRig rig="flood" dir="t"/>
                    </a:cell3D>
                  </a:tcPr>
                </a:tc>
                <a:tc>
                  <a:txBody>
                    <a:bodyPr/>
                    <a:lstStyle/>
                    <a:p>
                      <a:pPr algn="ctr"/>
                      <a:endParaRPr lang="en-US" sz="1600" dirty="0">
                        <a:solidFill>
                          <a:schemeClr val="tx1"/>
                        </a:solidFill>
                        <a:latin typeface="+mj-lt"/>
                      </a:endParaRPr>
                    </a:p>
                  </a:txBody>
                  <a:tcPr marL="93260" marR="93260" marT="46630" marB="46630"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600" dirty="0" smtClean="0">
                          <a:latin typeface="+mj-lt"/>
                          <a:sym typeface="Webdings"/>
                        </a:rPr>
                        <a:t></a:t>
                      </a:r>
                      <a:endParaRPr lang="en-US" sz="1600" dirty="0" smtClean="0">
                        <a:solidFill>
                          <a:schemeClr val="tx1"/>
                        </a:solidFill>
                        <a:latin typeface="+mj-lt"/>
                      </a:endParaRPr>
                    </a:p>
                  </a:txBody>
                  <a:tcPr marL="93260" marR="93260" marT="46630" marB="46630" anchor="ctr"/>
                </a:tc>
              </a:tr>
              <a:tr h="371315">
                <a:tc>
                  <a:txBody>
                    <a:bodyPr/>
                    <a:lstStyle/>
                    <a:p>
                      <a:r>
                        <a:rPr lang="en-US" sz="1600" dirty="0" smtClean="0">
                          <a:latin typeface="+mj-lt"/>
                        </a:rPr>
                        <a:t>Out of Office understands that </a:t>
                      </a:r>
                      <a:r>
                        <a:rPr lang="en-US" sz="1600" baseline="0" dirty="0" smtClean="0">
                          <a:latin typeface="+mj-lt"/>
                        </a:rPr>
                        <a:t>cross-premises </a:t>
                      </a:r>
                      <a:r>
                        <a:rPr lang="en-US" sz="1600" dirty="0" smtClean="0">
                          <a:latin typeface="+mj-lt"/>
                        </a:rPr>
                        <a:t>is “internal” to the organization</a:t>
                      </a:r>
                      <a:endParaRPr lang="en-US" sz="1600" dirty="0">
                        <a:solidFill>
                          <a:schemeClr val="tx1"/>
                        </a:solidFill>
                        <a:latin typeface="+mj-lt"/>
                      </a:endParaRPr>
                    </a:p>
                  </a:txBody>
                  <a:tcPr marL="93260" marR="93260" marT="46630" marB="46630" anchor="ctr">
                    <a:cell3D prstMaterial="dkEdge">
                      <a:bevel/>
                      <a:lightRig rig="flood" dir="t"/>
                    </a:cell3D>
                  </a:tcPr>
                </a:tc>
                <a:tc>
                  <a:txBody>
                    <a:bodyPr/>
                    <a:lstStyle/>
                    <a:p>
                      <a:pPr algn="ctr"/>
                      <a:endParaRPr lang="en-US" sz="1600" dirty="0">
                        <a:solidFill>
                          <a:schemeClr val="tx1"/>
                        </a:solidFill>
                        <a:latin typeface="+mj-lt"/>
                      </a:endParaRPr>
                    </a:p>
                  </a:txBody>
                  <a:tcPr marL="93260" marR="93260" marT="46630" marB="46630"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600" dirty="0" smtClean="0">
                          <a:latin typeface="+mj-lt"/>
                          <a:sym typeface="Webdings"/>
                        </a:rPr>
                        <a:t></a:t>
                      </a:r>
                      <a:endParaRPr lang="en-US" sz="1600" dirty="0" smtClean="0">
                        <a:solidFill>
                          <a:schemeClr val="tx1"/>
                        </a:solidFill>
                        <a:latin typeface="+mj-lt"/>
                      </a:endParaRPr>
                    </a:p>
                  </a:txBody>
                  <a:tcPr marL="93260" marR="93260" marT="46630" marB="46630" anchor="ctr"/>
                </a:tc>
              </a:tr>
              <a:tr h="371315">
                <a:tc>
                  <a:txBody>
                    <a:bodyPr/>
                    <a:lstStyle/>
                    <a:p>
                      <a:r>
                        <a:rPr lang="en-US" sz="1600" dirty="0" smtClean="0">
                          <a:latin typeface="+mj-lt"/>
                        </a:rPr>
                        <a:t>Mailtips</a:t>
                      </a:r>
                      <a:r>
                        <a:rPr lang="en-US" sz="1600" baseline="0" dirty="0" smtClean="0">
                          <a:latin typeface="+mj-lt"/>
                        </a:rPr>
                        <a:t>, messaging tracking, and mailbox search work cross-premises</a:t>
                      </a:r>
                      <a:endParaRPr lang="en-US" sz="1600" dirty="0">
                        <a:solidFill>
                          <a:schemeClr val="tx1"/>
                        </a:solidFill>
                        <a:latin typeface="+mj-lt"/>
                      </a:endParaRPr>
                    </a:p>
                  </a:txBody>
                  <a:tcPr marL="93260" marR="93260" marT="46630" marB="46630" anchor="ctr">
                    <a:cell3D prstMaterial="dkEdge">
                      <a:bevel/>
                      <a:lightRig rig="flood" dir="t"/>
                    </a:cell3D>
                  </a:tcPr>
                </a:tc>
                <a:tc>
                  <a:txBody>
                    <a:bodyPr/>
                    <a:lstStyle/>
                    <a:p>
                      <a:pPr algn="ctr"/>
                      <a:endParaRPr lang="en-US" sz="1600" dirty="0">
                        <a:solidFill>
                          <a:schemeClr val="tx1"/>
                        </a:solidFill>
                        <a:latin typeface="+mj-lt"/>
                      </a:endParaRPr>
                    </a:p>
                  </a:txBody>
                  <a:tcPr marL="93260" marR="93260" marT="46630" marB="46630"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600" dirty="0" smtClean="0">
                          <a:latin typeface="+mj-lt"/>
                          <a:sym typeface="Webdings"/>
                        </a:rPr>
                        <a:t></a:t>
                      </a:r>
                      <a:endParaRPr lang="en-US" sz="1600" dirty="0" smtClean="0">
                        <a:solidFill>
                          <a:schemeClr val="tx1"/>
                        </a:solidFill>
                        <a:latin typeface="+mj-lt"/>
                      </a:endParaRPr>
                    </a:p>
                  </a:txBody>
                  <a:tcPr marL="93260" marR="93260" marT="46630" marB="46630" anchor="ctr"/>
                </a:tc>
              </a:tr>
              <a:tr h="371315">
                <a:tc>
                  <a:txBody>
                    <a:bodyPr/>
                    <a:lstStyle/>
                    <a:p>
                      <a:r>
                        <a:rPr lang="en-US" sz="1600" dirty="0" smtClean="0">
                          <a:latin typeface="+mj-lt"/>
                        </a:rPr>
                        <a:t>OWA redirection cross-premise (single OWA</a:t>
                      </a:r>
                      <a:r>
                        <a:rPr lang="en-US" sz="1600" baseline="0" dirty="0" smtClean="0">
                          <a:latin typeface="+mj-lt"/>
                        </a:rPr>
                        <a:t> URL for both on-premises and cloud)</a:t>
                      </a:r>
                      <a:endParaRPr lang="en-US" sz="1600" dirty="0">
                        <a:solidFill>
                          <a:schemeClr val="tx1"/>
                        </a:solidFill>
                        <a:latin typeface="+mj-lt"/>
                      </a:endParaRPr>
                    </a:p>
                  </a:txBody>
                  <a:tcPr marL="93260" marR="93260" marT="46630" marB="46630" anchor="ctr">
                    <a:cell3D prstMaterial="dkEdge">
                      <a:bevel/>
                      <a:lightRig rig="flood" dir="t"/>
                    </a:cell3D>
                  </a:tcPr>
                </a:tc>
                <a:tc>
                  <a:txBody>
                    <a:bodyPr/>
                    <a:lstStyle/>
                    <a:p>
                      <a:pPr algn="ctr"/>
                      <a:endParaRPr lang="en-US" sz="1600" dirty="0">
                        <a:solidFill>
                          <a:schemeClr val="tx1"/>
                        </a:solidFill>
                        <a:latin typeface="+mj-lt"/>
                      </a:endParaRPr>
                    </a:p>
                  </a:txBody>
                  <a:tcPr marL="93260" marR="93260" marT="46630" marB="46630"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600" dirty="0" smtClean="0">
                          <a:latin typeface="+mj-lt"/>
                          <a:sym typeface="Webdings"/>
                        </a:rPr>
                        <a:t></a:t>
                      </a:r>
                      <a:endParaRPr lang="en-US" sz="1600" dirty="0" smtClean="0">
                        <a:solidFill>
                          <a:schemeClr val="tx1"/>
                        </a:solidFill>
                        <a:latin typeface="+mj-lt"/>
                      </a:endParaRPr>
                    </a:p>
                  </a:txBody>
                  <a:tcPr marL="93260" marR="93260" marT="46630" marB="46630" anchor="ctr"/>
                </a:tc>
              </a:tr>
              <a:tr h="371315">
                <a:tc>
                  <a:txBody>
                    <a:bodyPr/>
                    <a:lstStyle/>
                    <a:p>
                      <a:r>
                        <a:rPr lang="en-US" sz="1600" dirty="0" smtClean="0">
                          <a:latin typeface="+mj-lt"/>
                        </a:rPr>
                        <a:t>Single</a:t>
                      </a:r>
                      <a:r>
                        <a:rPr lang="en-US" sz="1600" baseline="0" dirty="0" smtClean="0">
                          <a:latin typeface="+mj-lt"/>
                        </a:rPr>
                        <a:t> tool to </a:t>
                      </a:r>
                      <a:r>
                        <a:rPr lang="en-US" sz="1600" dirty="0" smtClean="0">
                          <a:latin typeface="+mj-lt"/>
                        </a:rPr>
                        <a:t>manage </a:t>
                      </a:r>
                      <a:r>
                        <a:rPr lang="en-US" sz="1600" baseline="0" dirty="0" smtClean="0">
                          <a:latin typeface="+mj-lt"/>
                        </a:rPr>
                        <a:t>cross-premises Exchange functions (including migrations)</a:t>
                      </a:r>
                      <a:endParaRPr lang="en-US" sz="1600" dirty="0">
                        <a:solidFill>
                          <a:schemeClr val="tx1"/>
                        </a:solidFill>
                        <a:latin typeface="+mj-lt"/>
                      </a:endParaRPr>
                    </a:p>
                  </a:txBody>
                  <a:tcPr marL="93260" marR="93260" marT="46630" marB="46630" anchor="ctr">
                    <a:cell3D prstMaterial="dkEdge">
                      <a:bevel/>
                      <a:lightRig rig="flood" dir="t"/>
                    </a:cell3D>
                  </a:tcPr>
                </a:tc>
                <a:tc>
                  <a:txBody>
                    <a:bodyPr/>
                    <a:lstStyle/>
                    <a:p>
                      <a:pPr algn="ctr"/>
                      <a:endParaRPr lang="en-US" sz="1600" dirty="0">
                        <a:solidFill>
                          <a:schemeClr val="tx1"/>
                        </a:solidFill>
                        <a:latin typeface="+mj-lt"/>
                      </a:endParaRPr>
                    </a:p>
                  </a:txBody>
                  <a:tcPr marL="93260" marR="93260" marT="46630" marB="46630" anchor="ctr"/>
                </a:tc>
                <a:tc>
                  <a:txBody>
                    <a:bodyPr/>
                    <a:lstStyle/>
                    <a:p>
                      <a:pPr algn="ctr"/>
                      <a:r>
                        <a:rPr lang="en-US" sz="1600" dirty="0" smtClean="0">
                          <a:latin typeface="+mj-lt"/>
                          <a:sym typeface="Webdings"/>
                        </a:rPr>
                        <a:t></a:t>
                      </a:r>
                      <a:endParaRPr lang="en-US" sz="1600" dirty="0">
                        <a:solidFill>
                          <a:schemeClr val="tx1"/>
                        </a:solidFill>
                        <a:latin typeface="+mj-lt"/>
                      </a:endParaRPr>
                    </a:p>
                  </a:txBody>
                  <a:tcPr marL="93260" marR="93260" marT="46630" marB="46630" anchor="ctr"/>
                </a:tc>
              </a:tr>
              <a:tr h="371315">
                <a:tc>
                  <a:txBody>
                    <a:bodyPr/>
                    <a:lstStyle/>
                    <a:p>
                      <a:r>
                        <a:rPr lang="en-US" sz="1600" dirty="0" smtClean="0">
                          <a:latin typeface="+mj-lt"/>
                        </a:rPr>
                        <a:t>Mailbox moves support both onboarding</a:t>
                      </a:r>
                      <a:r>
                        <a:rPr lang="en-US" sz="1600" baseline="0" dirty="0" smtClean="0">
                          <a:latin typeface="+mj-lt"/>
                        </a:rPr>
                        <a:t> and offboarding</a:t>
                      </a:r>
                      <a:endParaRPr lang="en-US" sz="1600" dirty="0">
                        <a:solidFill>
                          <a:schemeClr val="tx1"/>
                        </a:solidFill>
                        <a:latin typeface="+mj-lt"/>
                      </a:endParaRPr>
                    </a:p>
                  </a:txBody>
                  <a:tcPr marL="93260" marR="93260" marT="46630" marB="46630" anchor="ctr">
                    <a:cell3D prstMaterial="dkEdge">
                      <a:bevel/>
                      <a:lightRig rig="flood" dir="t"/>
                    </a:cell3D>
                  </a:tcPr>
                </a:tc>
                <a:tc>
                  <a:txBody>
                    <a:bodyPr/>
                    <a:lstStyle/>
                    <a:p>
                      <a:pPr algn="ctr"/>
                      <a:endParaRPr lang="en-US" sz="1600" dirty="0">
                        <a:solidFill>
                          <a:schemeClr val="tx1"/>
                        </a:solidFill>
                        <a:latin typeface="+mj-lt"/>
                      </a:endParaRPr>
                    </a:p>
                  </a:txBody>
                  <a:tcPr marL="93260" marR="93260" marT="46630" marB="46630"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600" dirty="0" smtClean="0">
                          <a:latin typeface="+mj-lt"/>
                          <a:sym typeface="Webdings"/>
                        </a:rPr>
                        <a:t></a:t>
                      </a:r>
                      <a:endParaRPr lang="en-US" sz="1600" dirty="0" smtClean="0">
                        <a:solidFill>
                          <a:schemeClr val="tx1"/>
                        </a:solidFill>
                        <a:latin typeface="+mj-lt"/>
                      </a:endParaRPr>
                    </a:p>
                  </a:txBody>
                  <a:tcPr marL="93260" marR="93260" marT="46630" marB="46630" anchor="ctr"/>
                </a:tc>
              </a:tr>
              <a:tr h="371315">
                <a:tc>
                  <a:txBody>
                    <a:bodyPr/>
                    <a:lstStyle/>
                    <a:p>
                      <a:r>
                        <a:rPr lang="en-US" sz="1600" dirty="0" smtClean="0">
                          <a:latin typeface="+mj-lt"/>
                        </a:rPr>
                        <a:t>No outlook reconfiguration</a:t>
                      </a:r>
                      <a:r>
                        <a:rPr lang="en-US" sz="1600" baseline="0" dirty="0" smtClean="0">
                          <a:latin typeface="+mj-lt"/>
                        </a:rPr>
                        <a:t> or </a:t>
                      </a:r>
                      <a:r>
                        <a:rPr lang="en-US" sz="1600" dirty="0" smtClean="0">
                          <a:latin typeface="+mj-lt"/>
                        </a:rPr>
                        <a:t>OST resync</a:t>
                      </a:r>
                      <a:r>
                        <a:rPr lang="en-US" sz="1600" baseline="0" dirty="0" smtClean="0">
                          <a:latin typeface="+mj-lt"/>
                        </a:rPr>
                        <a:t> required after mailbox migration</a:t>
                      </a:r>
                      <a:endParaRPr lang="en-US" sz="1600" dirty="0">
                        <a:solidFill>
                          <a:schemeClr val="tx1"/>
                        </a:solidFill>
                        <a:latin typeface="+mj-lt"/>
                      </a:endParaRPr>
                    </a:p>
                  </a:txBody>
                  <a:tcPr marL="93260" marR="93260" marT="46630" marB="46630" anchor="ctr">
                    <a:cell3D prstMaterial="dkEdge">
                      <a:bevel/>
                      <a:lightRig rig="flood" dir="t"/>
                    </a:cell3D>
                  </a:tcPr>
                </a:tc>
                <a:tc>
                  <a:txBody>
                    <a:bodyPr/>
                    <a:lstStyle/>
                    <a:p>
                      <a:pPr algn="ctr"/>
                      <a:endParaRPr lang="en-US" sz="1600" dirty="0">
                        <a:solidFill>
                          <a:schemeClr val="tx1"/>
                        </a:solidFill>
                        <a:latin typeface="+mj-lt"/>
                      </a:endParaRPr>
                    </a:p>
                  </a:txBody>
                  <a:tcPr marL="93260" marR="93260" marT="46630" marB="46630"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600" dirty="0" smtClean="0">
                          <a:latin typeface="+mj-lt"/>
                          <a:sym typeface="Webdings"/>
                        </a:rPr>
                        <a:t></a:t>
                      </a:r>
                      <a:endParaRPr lang="en-US" sz="1600" dirty="0" smtClean="0">
                        <a:solidFill>
                          <a:schemeClr val="tx1"/>
                        </a:solidFill>
                        <a:latin typeface="+mj-lt"/>
                      </a:endParaRPr>
                    </a:p>
                  </a:txBody>
                  <a:tcPr marL="93260" marR="93260" marT="46630" marB="46630" anchor="ctr"/>
                </a:tc>
              </a:tr>
              <a:tr h="371315">
                <a:tc>
                  <a:txBody>
                    <a:bodyPr/>
                    <a:lstStyle/>
                    <a:p>
                      <a:r>
                        <a:rPr lang="en-US" sz="1600" dirty="0" smtClean="0">
                          <a:latin typeface="+mj-lt"/>
                        </a:rPr>
                        <a:t>Preserve </a:t>
                      </a:r>
                      <a:r>
                        <a:rPr lang="en-US" sz="1600" dirty="0" err="1" smtClean="0">
                          <a:latin typeface="+mj-lt"/>
                        </a:rPr>
                        <a:t>auth</a:t>
                      </a:r>
                      <a:r>
                        <a:rPr lang="en-US" sz="1600" baseline="0" dirty="0" smtClean="0">
                          <a:latin typeface="+mj-lt"/>
                        </a:rPr>
                        <a:t> header (ensure internal email is not spam, resolve against  GAL, etc.)</a:t>
                      </a:r>
                      <a:endParaRPr lang="en-US" sz="1600" dirty="0">
                        <a:solidFill>
                          <a:schemeClr val="tx1"/>
                        </a:solidFill>
                        <a:latin typeface="+mj-lt"/>
                      </a:endParaRPr>
                    </a:p>
                  </a:txBody>
                  <a:tcPr marL="93260" marR="93260" marT="46630" marB="46630" anchor="ctr">
                    <a:cell3D prstMaterial="dkEdge">
                      <a:bevel/>
                      <a:lightRig rig="flood" dir="t"/>
                    </a:cell3D>
                  </a:tcPr>
                </a:tc>
                <a:tc>
                  <a:txBody>
                    <a:bodyPr/>
                    <a:lstStyle/>
                    <a:p>
                      <a:pPr algn="ctr"/>
                      <a:endParaRPr lang="en-US" sz="1600" dirty="0">
                        <a:solidFill>
                          <a:schemeClr val="tx1"/>
                        </a:solidFill>
                        <a:latin typeface="+mj-lt"/>
                      </a:endParaRPr>
                    </a:p>
                  </a:txBody>
                  <a:tcPr marL="93260" marR="93260" marT="46630" marB="46630"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600" dirty="0" smtClean="0">
                          <a:latin typeface="+mj-lt"/>
                          <a:sym typeface="Webdings"/>
                        </a:rPr>
                        <a:t></a:t>
                      </a:r>
                      <a:endParaRPr lang="en-US" sz="1600" dirty="0" smtClean="0">
                        <a:solidFill>
                          <a:schemeClr val="tx1"/>
                        </a:solidFill>
                        <a:latin typeface="+mj-lt"/>
                      </a:endParaRPr>
                    </a:p>
                  </a:txBody>
                  <a:tcPr marL="93260" marR="93260" marT="46630" marB="46630" anchor="ctr"/>
                </a:tc>
              </a:tr>
              <a:tr h="371315">
                <a:tc>
                  <a:txBody>
                    <a:bodyPr/>
                    <a:lstStyle/>
                    <a:p>
                      <a:r>
                        <a:rPr lang="en-US" sz="1600" dirty="0" smtClean="0">
                          <a:latin typeface="+mj-lt"/>
                        </a:rPr>
                        <a:t>Centralized mail flow</a:t>
                      </a:r>
                      <a:r>
                        <a:rPr lang="en-US" sz="1600" baseline="0" dirty="0" smtClean="0">
                          <a:latin typeface="+mj-lt"/>
                        </a:rPr>
                        <a:t> , ensures that all email routes inbound/outbound via on-</a:t>
                      </a:r>
                      <a:r>
                        <a:rPr lang="en-US" sz="1600" baseline="0" dirty="0" err="1" smtClean="0">
                          <a:latin typeface="+mj-lt"/>
                        </a:rPr>
                        <a:t>prem</a:t>
                      </a:r>
                      <a:endParaRPr lang="en-US" sz="1600" dirty="0">
                        <a:solidFill>
                          <a:schemeClr val="tx1"/>
                        </a:solidFill>
                        <a:latin typeface="+mj-lt"/>
                      </a:endParaRPr>
                    </a:p>
                  </a:txBody>
                  <a:tcPr marL="93260" marR="93260" marT="46630" marB="46630" anchor="ctr">
                    <a:cell3D prstMaterial="dkEdge">
                      <a:bevel/>
                      <a:lightRig rig="flood" dir="t"/>
                    </a:cell3D>
                  </a:tcPr>
                </a:tc>
                <a:tc>
                  <a:txBody>
                    <a:bodyPr/>
                    <a:lstStyle/>
                    <a:p>
                      <a:pPr algn="ctr"/>
                      <a:endParaRPr lang="en-US" sz="1600" dirty="0">
                        <a:solidFill>
                          <a:schemeClr val="tx1"/>
                        </a:solidFill>
                        <a:latin typeface="+mj-lt"/>
                      </a:endParaRPr>
                    </a:p>
                  </a:txBody>
                  <a:tcPr marL="93260" marR="93260" marT="46630" marB="46630" anchor="ct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600" dirty="0" smtClean="0">
                          <a:latin typeface="+mj-lt"/>
                          <a:sym typeface="Webdings"/>
                        </a:rPr>
                        <a:t></a:t>
                      </a:r>
                      <a:endParaRPr lang="en-US" sz="1600" dirty="0" smtClean="0">
                        <a:solidFill>
                          <a:schemeClr val="tx1"/>
                        </a:solidFill>
                        <a:latin typeface="+mj-lt"/>
                      </a:endParaRPr>
                    </a:p>
                  </a:txBody>
                  <a:tcPr marL="93260" marR="93260" marT="46630" marB="46630" anchor="ctr"/>
                </a:tc>
              </a:tr>
            </a:tbl>
          </a:graphicData>
        </a:graphic>
      </p:graphicFrame>
    </p:spTree>
    <p:extLst>
      <p:ext uri="{BB962C8B-B14F-4D97-AF65-F5344CB8AC3E}">
        <p14:creationId xmlns:p14="http://schemas.microsoft.com/office/powerpoint/2010/main" val="101772177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9353" y="2533434"/>
            <a:ext cx="11887200" cy="1831975"/>
          </a:xfrm>
        </p:spPr>
        <p:txBody>
          <a:bodyPr/>
          <a:lstStyle/>
          <a:p>
            <a:r>
              <a:rPr lang="en-US" sz="6000" dirty="0" smtClean="0"/>
              <a:t>Preparing to go Hybrid!</a:t>
            </a:r>
            <a:endParaRPr lang="en-US" sz="6000" dirty="0"/>
          </a:p>
        </p:txBody>
      </p:sp>
    </p:spTree>
    <p:extLst>
      <p:ext uri="{BB962C8B-B14F-4D97-AF65-F5344CB8AC3E}">
        <p14:creationId xmlns:p14="http://schemas.microsoft.com/office/powerpoint/2010/main" val="371121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798" y="-1"/>
            <a:ext cx="4652677" cy="6994525"/>
          </a:xfrm>
          <a:prstGeom prst="rect">
            <a:avLst/>
          </a:prstGeom>
        </p:spPr>
      </p:pic>
      <p:sp>
        <p:nvSpPr>
          <p:cNvPr id="2" name="Title 1"/>
          <p:cNvSpPr>
            <a:spLocks noGrp="1"/>
          </p:cNvSpPr>
          <p:nvPr>
            <p:ph type="title"/>
          </p:nvPr>
        </p:nvSpPr>
        <p:spPr/>
        <p:txBody>
          <a:bodyPr/>
          <a:lstStyle/>
          <a:p>
            <a:r>
              <a:rPr lang="en-GB" dirty="0" smtClean="0"/>
              <a:t>Hybrid Requirements!</a:t>
            </a:r>
            <a:endParaRPr lang="en-GB" dirty="0"/>
          </a:p>
        </p:txBody>
      </p:sp>
      <p:sp>
        <p:nvSpPr>
          <p:cNvPr id="6" name="Text Placeholder 5"/>
          <p:cNvSpPr>
            <a:spLocks noGrp="1"/>
          </p:cNvSpPr>
          <p:nvPr>
            <p:ph type="body" sz="quarter" idx="10"/>
          </p:nvPr>
        </p:nvSpPr>
        <p:spPr>
          <a:xfrm>
            <a:off x="187823" y="1514880"/>
            <a:ext cx="7236887" cy="5096780"/>
          </a:xfrm>
        </p:spPr>
        <p:txBody>
          <a:bodyPr/>
          <a:lstStyle/>
          <a:p>
            <a:pPr marL="571500" indent="-571500">
              <a:buFont typeface="Arial" panose="020B0604020202020204" pitchFamily="34" charset="0"/>
              <a:buChar char="•"/>
            </a:pPr>
            <a:r>
              <a:rPr lang="en-GB" sz="2400" dirty="0" smtClean="0"/>
              <a:t>Minimum AD 2003 Forrest Functional Role</a:t>
            </a:r>
          </a:p>
          <a:p>
            <a:pPr marL="571500" indent="-571500">
              <a:buFont typeface="Arial" panose="020B0604020202020204" pitchFamily="34" charset="0"/>
              <a:buChar char="•"/>
            </a:pPr>
            <a:r>
              <a:rPr lang="en-GB" sz="2400" dirty="0" smtClean="0"/>
              <a:t>Live DNS Name &amp; Validation via On-line Portal</a:t>
            </a:r>
          </a:p>
          <a:p>
            <a:pPr marL="571500" indent="-571500">
              <a:buFont typeface="Arial" panose="020B0604020202020204" pitchFamily="34" charset="0"/>
              <a:buChar char="•"/>
            </a:pPr>
            <a:r>
              <a:rPr lang="en-GB" sz="2400" dirty="0" smtClean="0"/>
              <a:t>External SSL Certificate!</a:t>
            </a:r>
          </a:p>
          <a:p>
            <a:pPr marL="571500" indent="-571500">
              <a:buFont typeface="Arial" panose="020B0604020202020204" pitchFamily="34" charset="0"/>
              <a:buChar char="•"/>
            </a:pPr>
            <a:r>
              <a:rPr lang="en-GB" sz="2400" dirty="0" smtClean="0"/>
              <a:t>All Users Must have a Valid UPN</a:t>
            </a:r>
          </a:p>
          <a:p>
            <a:pPr marL="571500" indent="-571500">
              <a:buFont typeface="Arial" panose="020B0604020202020204" pitchFamily="34" charset="0"/>
              <a:buChar char="•"/>
            </a:pPr>
            <a:r>
              <a:rPr lang="en-GB" sz="2400" dirty="0" smtClean="0"/>
              <a:t>Dirsync (Write Back!)</a:t>
            </a:r>
          </a:p>
          <a:p>
            <a:pPr marL="571500" indent="-571500">
              <a:buFont typeface="Arial" panose="020B0604020202020204" pitchFamily="34" charset="0"/>
              <a:buChar char="•"/>
            </a:pPr>
            <a:r>
              <a:rPr lang="en-GB" sz="2400" dirty="0" smtClean="0"/>
              <a:t>Install ADFS 2.0 Server (High Availability Design)</a:t>
            </a:r>
          </a:p>
          <a:p>
            <a:pPr marL="571500" indent="-571500">
              <a:buFont typeface="Arial" panose="020B0604020202020204" pitchFamily="34" charset="0"/>
              <a:buChar char="•"/>
            </a:pPr>
            <a:r>
              <a:rPr lang="en-GB" sz="2400" dirty="0"/>
              <a:t>Microsoft Online Services Module for Windows PowerShell</a:t>
            </a:r>
          </a:p>
          <a:p>
            <a:pPr marL="571500" indent="-571500">
              <a:buFont typeface="Arial" panose="020B0604020202020204" pitchFamily="34" charset="0"/>
              <a:buChar char="•"/>
            </a:pPr>
            <a:r>
              <a:rPr lang="en-GB" sz="2400" dirty="0"/>
              <a:t>Microsoft Online Sign In Assistant</a:t>
            </a:r>
          </a:p>
          <a:p>
            <a:pPr marL="571500" indent="-571500">
              <a:buFont typeface="Arial" panose="020B0604020202020204" pitchFamily="34" charset="0"/>
              <a:buChar char="•"/>
            </a:pPr>
            <a:r>
              <a:rPr lang="en-GB" sz="2400" dirty="0" smtClean="0">
                <a:solidFill>
                  <a:srgbClr val="FFC000"/>
                </a:solidFill>
              </a:rPr>
              <a:t>Unlike other Migration Solutions to Office 365. Hybrid Requires an On-</a:t>
            </a:r>
            <a:r>
              <a:rPr lang="en-GB" sz="2400" dirty="0" err="1" smtClean="0">
                <a:solidFill>
                  <a:srgbClr val="FFC000"/>
                </a:solidFill>
              </a:rPr>
              <a:t>Prem</a:t>
            </a:r>
            <a:r>
              <a:rPr lang="en-GB" sz="2400" dirty="0" smtClean="0">
                <a:solidFill>
                  <a:srgbClr val="FFC000"/>
                </a:solidFill>
              </a:rPr>
              <a:t> Client Access Server (CAS Exchange Server 2013 / 2010 SP3 Role) It’s FREE!!</a:t>
            </a:r>
          </a:p>
        </p:txBody>
      </p:sp>
    </p:spTree>
    <p:extLst>
      <p:ext uri="{BB962C8B-B14F-4D97-AF65-F5344CB8AC3E}">
        <p14:creationId xmlns:p14="http://schemas.microsoft.com/office/powerpoint/2010/main" val="34772033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tx1"/>
                </a:solidFill>
              </a:rPr>
              <a:t>Hybrid – Deployment Process</a:t>
            </a:r>
            <a:endParaRPr lang="en-US" dirty="0">
              <a:solidFill>
                <a:schemeClr val="tx1"/>
              </a:solidFill>
            </a:endParaRPr>
          </a:p>
        </p:txBody>
      </p:sp>
      <p:graphicFrame>
        <p:nvGraphicFramePr>
          <p:cNvPr id="38" name="Diagram 37"/>
          <p:cNvGraphicFramePr/>
          <p:nvPr>
            <p:extLst/>
          </p:nvPr>
        </p:nvGraphicFramePr>
        <p:xfrm>
          <a:off x="1839896" y="2013175"/>
          <a:ext cx="8528221" cy="2825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 name="Rectangle 38"/>
          <p:cNvSpPr/>
          <p:nvPr/>
        </p:nvSpPr>
        <p:spPr bwMode="auto">
          <a:xfrm>
            <a:off x="6182330" y="2534286"/>
            <a:ext cx="2891821" cy="1785169"/>
          </a:xfrm>
          <a:prstGeom prst="rect">
            <a:avLst/>
          </a:prstGeom>
          <a:noFill/>
          <a:ln w="28575" cap="flat" cmpd="sng" algn="ctr">
            <a:solidFill>
              <a:srgbClr val="0072C6">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69942" tIns="34972" rIns="69942" bIns="34972"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99217" fontAlgn="base">
              <a:spcBef>
                <a:spcPct val="0"/>
              </a:spcBef>
              <a:spcAft>
                <a:spcPct val="0"/>
              </a:spcAft>
              <a:defRPr/>
            </a:pPr>
            <a:endParaRPr lang="en-US" sz="1683" dirty="0">
              <a:solidFill>
                <a:schemeClr val="tx1"/>
              </a:solidFill>
              <a:latin typeface="Segoe UI Light"/>
            </a:endParaRPr>
          </a:p>
        </p:txBody>
      </p:sp>
      <p:sp>
        <p:nvSpPr>
          <p:cNvPr id="40" name="TextBox 3"/>
          <p:cNvSpPr txBox="1"/>
          <p:nvPr/>
        </p:nvSpPr>
        <p:spPr>
          <a:xfrm>
            <a:off x="6104613" y="4510494"/>
            <a:ext cx="3048360" cy="48027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32597">
              <a:defRPr/>
            </a:pPr>
            <a:r>
              <a:rPr lang="en-US" sz="1530" dirty="0">
                <a:latin typeface="Segoe UI Light"/>
              </a:rPr>
              <a:t>Exchange specific deployment tasks</a:t>
            </a:r>
          </a:p>
          <a:p>
            <a:pPr algn="ctr" defTabSz="932597">
              <a:defRPr/>
            </a:pPr>
            <a:r>
              <a:rPr lang="en-US" sz="1530" dirty="0">
                <a:latin typeface="Segoe UI Light"/>
              </a:rPr>
              <a:t>(deep dive on next slide)</a:t>
            </a:r>
          </a:p>
        </p:txBody>
      </p:sp>
      <p:sp>
        <p:nvSpPr>
          <p:cNvPr id="41" name="Rectangle 40"/>
          <p:cNvSpPr/>
          <p:nvPr/>
        </p:nvSpPr>
        <p:spPr bwMode="auto">
          <a:xfrm>
            <a:off x="1752464" y="2532126"/>
            <a:ext cx="4274432" cy="1785169"/>
          </a:xfrm>
          <a:prstGeom prst="rect">
            <a:avLst/>
          </a:prstGeom>
          <a:noFill/>
          <a:ln w="28575" cap="flat" cmpd="sng" algn="ctr">
            <a:solidFill>
              <a:srgbClr val="0072C6">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69942" tIns="34972" rIns="69942" bIns="34972"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99217" fontAlgn="base">
              <a:spcBef>
                <a:spcPct val="0"/>
              </a:spcBef>
              <a:spcAft>
                <a:spcPct val="0"/>
              </a:spcAft>
              <a:defRPr/>
            </a:pPr>
            <a:endParaRPr lang="en-US" sz="1683" dirty="0">
              <a:solidFill>
                <a:schemeClr val="tx1"/>
              </a:solidFill>
              <a:latin typeface="Segoe UI Light"/>
            </a:endParaRPr>
          </a:p>
        </p:txBody>
      </p:sp>
      <p:sp>
        <p:nvSpPr>
          <p:cNvPr id="42" name="TextBox 6"/>
          <p:cNvSpPr txBox="1"/>
          <p:nvPr/>
        </p:nvSpPr>
        <p:spPr>
          <a:xfrm>
            <a:off x="2365500" y="4486748"/>
            <a:ext cx="3048360" cy="23544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32597">
              <a:defRPr/>
            </a:pPr>
            <a:r>
              <a:rPr lang="en-US" sz="1530" dirty="0">
                <a:latin typeface="Segoe UI Light"/>
              </a:rPr>
              <a:t>General Office 365 deployment tasks</a:t>
            </a:r>
          </a:p>
        </p:txBody>
      </p:sp>
      <p:sp>
        <p:nvSpPr>
          <p:cNvPr id="43" name="Rectangle 42"/>
          <p:cNvSpPr/>
          <p:nvPr/>
        </p:nvSpPr>
        <p:spPr bwMode="auto">
          <a:xfrm>
            <a:off x="9229585" y="2518335"/>
            <a:ext cx="1165754" cy="1785169"/>
          </a:xfrm>
          <a:prstGeom prst="rect">
            <a:avLst/>
          </a:prstGeom>
          <a:noFill/>
          <a:ln w="28575" cap="flat" cmpd="sng" algn="ctr">
            <a:solidFill>
              <a:srgbClr val="0072C6">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69942" tIns="34972" rIns="69942" bIns="34972"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99217" fontAlgn="base">
              <a:spcBef>
                <a:spcPct val="0"/>
              </a:spcBef>
              <a:spcAft>
                <a:spcPct val="0"/>
              </a:spcAft>
              <a:defRPr/>
            </a:pPr>
            <a:endParaRPr lang="en-US" sz="1683" dirty="0">
              <a:solidFill>
                <a:schemeClr val="tx1"/>
              </a:solidFill>
              <a:latin typeface="Segoe UI Light"/>
            </a:endParaRPr>
          </a:p>
        </p:txBody>
      </p:sp>
      <p:sp>
        <p:nvSpPr>
          <p:cNvPr id="44" name="TextBox 8"/>
          <p:cNvSpPr txBox="1"/>
          <p:nvPr/>
        </p:nvSpPr>
        <p:spPr>
          <a:xfrm>
            <a:off x="9423878" y="4510495"/>
            <a:ext cx="777169" cy="24013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32597">
              <a:defRPr/>
            </a:pPr>
            <a:r>
              <a:rPr lang="en-US" sz="1530" dirty="0">
                <a:latin typeface="Segoe UI Light"/>
              </a:rPr>
              <a:t>Demo</a:t>
            </a:r>
          </a:p>
        </p:txBody>
      </p:sp>
    </p:spTree>
    <p:extLst>
      <p:ext uri="{BB962C8B-B14F-4D97-AF65-F5344CB8AC3E}">
        <p14:creationId xmlns:p14="http://schemas.microsoft.com/office/powerpoint/2010/main" val="68336374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a:t>
            </a:r>
            <a:endParaRPr lang="en-US" dirty="0"/>
          </a:p>
        </p:txBody>
      </p:sp>
      <p:sp>
        <p:nvSpPr>
          <p:cNvPr id="5" name="Text Placeholder 4"/>
          <p:cNvSpPr>
            <a:spLocks noGrp="1"/>
          </p:cNvSpPr>
          <p:nvPr>
            <p:ph type="body" sz="quarter" idx="12"/>
          </p:nvPr>
        </p:nvSpPr>
        <p:spPr/>
        <p:txBody>
          <a:bodyPr/>
          <a:lstStyle/>
          <a:p>
            <a:r>
              <a:rPr lang="en-US" dirty="0" smtClean="0"/>
              <a:t>Planning for Hybrid!</a:t>
            </a:r>
            <a:endParaRPr lang="en-US" dirty="0"/>
          </a:p>
        </p:txBody>
      </p:sp>
    </p:spTree>
    <p:extLst>
      <p:ext uri="{BB962C8B-B14F-4D97-AF65-F5344CB8AC3E}">
        <p14:creationId xmlns:p14="http://schemas.microsoft.com/office/powerpoint/2010/main" val="253674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8"/>
          <p:cNvSpPr txBox="1">
            <a:spLocks/>
          </p:cNvSpPr>
          <p:nvPr/>
        </p:nvSpPr>
        <p:spPr>
          <a:xfrm>
            <a:off x="1953521" y="2448824"/>
            <a:ext cx="4195500" cy="3062704"/>
          </a:xfrm>
          <a:prstGeom prst="rect">
            <a:avLst/>
          </a:prstGeom>
          <a:solidFill>
            <a:srgbClr val="D9D9D9">
              <a:alpha val="50196"/>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69945" tIns="174814" rIns="69945" bIns="20395" numCol="1" rtlCol="0" anchor="t" anchorCtr="0" compatLnSpc="1">
            <a:prstTxWarp prst="textNoShape">
              <a:avLst/>
            </a:prstTxWarp>
          </a:bodyPr>
          <a:lstStyle>
            <a:defPPr>
              <a:defRPr lang="en-US"/>
            </a:defPPr>
            <a:lvl1pPr marL="225425" indent="-225425" defTabSz="1097418">
              <a:spcBef>
                <a:spcPct val="20000"/>
              </a:spcBef>
              <a:spcAft>
                <a:spcPts val="600"/>
              </a:spcAft>
              <a:buClr>
                <a:schemeClr val="tx1"/>
              </a:buClr>
              <a:buSzPct val="100000"/>
              <a:buFont typeface="Arial" pitchFamily="34" charset="0"/>
              <a:buChar char="•"/>
              <a:defRPr sz="1600">
                <a:solidFill>
                  <a:schemeClr val="tx1">
                    <a:alpha val="99000"/>
                  </a:schemeClr>
                </a:solidFill>
              </a:defRPr>
            </a:lvl1pPr>
            <a:lvl2pPr marL="463550" lvl="1" indent="-238125" defTabSz="1097418">
              <a:spcBef>
                <a:spcPts val="480"/>
              </a:spcBef>
              <a:spcAft>
                <a:spcPts val="600"/>
              </a:spcAft>
              <a:buClr>
                <a:schemeClr val="tx1"/>
              </a:buClr>
              <a:buSzPct val="100000"/>
              <a:buFont typeface="Arial" pitchFamily="34" charset="0"/>
              <a:buChar char="•"/>
              <a:defRPr sz="1600">
                <a:solidFill>
                  <a:schemeClr val="tx1">
                    <a:alpha val="99000"/>
                  </a:schemeClr>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62293" lvl="1" indent="-262293">
              <a:spcBef>
                <a:spcPts val="0"/>
              </a:spcBef>
              <a:spcAft>
                <a:spcPts val="382"/>
              </a:spcAft>
            </a:pPr>
            <a:r>
              <a:rPr lang="en-US" sz="1836" dirty="0">
                <a:solidFill>
                  <a:schemeClr val="tx1">
                    <a:lumMod val="75000"/>
                    <a:lumOff val="25000"/>
                  </a:schemeClr>
                </a:solidFill>
                <a:latin typeface="+mj-lt"/>
              </a:rPr>
              <a:t>Separate credential from on-premises credential</a:t>
            </a:r>
          </a:p>
          <a:p>
            <a:pPr marL="262293" lvl="1" indent="-262293">
              <a:spcBef>
                <a:spcPts val="0"/>
              </a:spcBef>
              <a:spcAft>
                <a:spcPts val="382"/>
              </a:spcAft>
            </a:pPr>
            <a:r>
              <a:rPr lang="en-US" sz="1836" dirty="0">
                <a:solidFill>
                  <a:schemeClr val="tx1">
                    <a:lumMod val="75000"/>
                    <a:lumOff val="25000"/>
                  </a:schemeClr>
                </a:solidFill>
                <a:latin typeface="+mj-lt"/>
              </a:rPr>
              <a:t>Authentication occurs via cloud directory service</a:t>
            </a:r>
          </a:p>
          <a:p>
            <a:pPr marL="262293" lvl="1" indent="-262293">
              <a:spcBef>
                <a:spcPts val="0"/>
              </a:spcBef>
              <a:spcAft>
                <a:spcPts val="382"/>
              </a:spcAft>
            </a:pPr>
            <a:r>
              <a:rPr lang="en-US" sz="1836" dirty="0">
                <a:solidFill>
                  <a:schemeClr val="tx1">
                    <a:lumMod val="75000"/>
                    <a:lumOff val="25000"/>
                  </a:schemeClr>
                </a:solidFill>
                <a:latin typeface="+mj-lt"/>
              </a:rPr>
              <a:t>Password policy is stored in Office 365</a:t>
            </a:r>
          </a:p>
          <a:p>
            <a:pPr marL="262293" lvl="1" indent="-262293">
              <a:spcBef>
                <a:spcPts val="0"/>
              </a:spcBef>
              <a:spcAft>
                <a:spcPts val="382"/>
              </a:spcAft>
            </a:pPr>
            <a:r>
              <a:rPr lang="en-US" sz="1836" dirty="0">
                <a:solidFill>
                  <a:schemeClr val="tx1">
                    <a:lumMod val="75000"/>
                    <a:lumOff val="25000"/>
                  </a:schemeClr>
                </a:solidFill>
                <a:latin typeface="+mj-lt"/>
              </a:rPr>
              <a:t>Does not require on-premises server deployment</a:t>
            </a:r>
          </a:p>
        </p:txBody>
      </p:sp>
      <p:sp>
        <p:nvSpPr>
          <p:cNvPr id="16" name="Content Placeholder 18"/>
          <p:cNvSpPr txBox="1">
            <a:spLocks/>
          </p:cNvSpPr>
          <p:nvPr/>
        </p:nvSpPr>
        <p:spPr>
          <a:xfrm>
            <a:off x="6287455" y="2448824"/>
            <a:ext cx="4195500" cy="3062704"/>
          </a:xfrm>
          <a:prstGeom prst="rect">
            <a:avLst/>
          </a:prstGeom>
          <a:solidFill>
            <a:srgbClr val="D9D9D9">
              <a:alpha val="50196"/>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69945" tIns="174814" rIns="69945" bIns="20395" numCol="1" rtlCol="0" anchor="t" anchorCtr="0" compatLnSpc="1">
            <a:prstTxWarp prst="textNoShape">
              <a:avLst/>
            </a:prstTxWarp>
          </a:bodyPr>
          <a:lstStyle>
            <a:defPPr>
              <a:defRPr lang="en-US"/>
            </a:defPPr>
            <a:lvl1pPr marL="225425" indent="-225425" defTabSz="1097418">
              <a:spcBef>
                <a:spcPct val="20000"/>
              </a:spcBef>
              <a:spcAft>
                <a:spcPts val="600"/>
              </a:spcAft>
              <a:buClr>
                <a:schemeClr val="tx1"/>
              </a:buClr>
              <a:buSzPct val="100000"/>
              <a:buFont typeface="Arial" pitchFamily="34" charset="0"/>
              <a:buChar char="•"/>
              <a:defRPr sz="1600">
                <a:solidFill>
                  <a:schemeClr val="tx1">
                    <a:alpha val="99000"/>
                  </a:schemeClr>
                </a:solidFill>
              </a:defRPr>
            </a:lvl1pPr>
            <a:lvl2pPr marL="463550" lvl="1" indent="-238125" defTabSz="1097418">
              <a:spcBef>
                <a:spcPts val="480"/>
              </a:spcBef>
              <a:spcAft>
                <a:spcPts val="600"/>
              </a:spcAft>
              <a:buClr>
                <a:schemeClr val="tx1"/>
              </a:buClr>
              <a:buSzPct val="100000"/>
              <a:buFont typeface="Arial" pitchFamily="34" charset="0"/>
              <a:buChar char="•"/>
              <a:defRPr sz="1600">
                <a:solidFill>
                  <a:schemeClr val="tx1">
                    <a:alpha val="99000"/>
                  </a:schemeClr>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62293" lvl="1" indent="-262293">
              <a:spcBef>
                <a:spcPts val="0"/>
              </a:spcBef>
              <a:spcAft>
                <a:spcPts val="382"/>
              </a:spcAft>
            </a:pPr>
            <a:r>
              <a:rPr lang="en-US" sz="1836" dirty="0">
                <a:solidFill>
                  <a:schemeClr val="tx1">
                    <a:lumMod val="75000"/>
                    <a:lumOff val="25000"/>
                  </a:schemeClr>
                </a:solidFill>
                <a:latin typeface="+mj-lt"/>
              </a:rPr>
              <a:t>Same credential as on-premises credential</a:t>
            </a:r>
          </a:p>
          <a:p>
            <a:pPr marL="262293" lvl="1" indent="-262293">
              <a:spcBef>
                <a:spcPts val="0"/>
              </a:spcBef>
              <a:spcAft>
                <a:spcPts val="382"/>
              </a:spcAft>
            </a:pPr>
            <a:r>
              <a:rPr lang="en-US" sz="1836" dirty="0">
                <a:solidFill>
                  <a:schemeClr val="tx1">
                    <a:lumMod val="75000"/>
                    <a:lumOff val="25000"/>
                  </a:schemeClr>
                </a:solidFill>
                <a:latin typeface="+mj-lt"/>
              </a:rPr>
              <a:t>Authentication occurs via on-premises directory service</a:t>
            </a:r>
          </a:p>
          <a:p>
            <a:pPr marL="262293" lvl="1" indent="-262293">
              <a:spcBef>
                <a:spcPts val="0"/>
              </a:spcBef>
              <a:spcAft>
                <a:spcPts val="382"/>
              </a:spcAft>
            </a:pPr>
            <a:r>
              <a:rPr lang="en-US" sz="1836" dirty="0">
                <a:solidFill>
                  <a:schemeClr val="tx1">
                    <a:lumMod val="75000"/>
                    <a:lumOff val="25000"/>
                  </a:schemeClr>
                </a:solidFill>
                <a:latin typeface="+mj-lt"/>
              </a:rPr>
              <a:t>Password policy is stored on-premises</a:t>
            </a:r>
          </a:p>
          <a:p>
            <a:pPr marL="262293" lvl="1" indent="-262293">
              <a:spcBef>
                <a:spcPts val="0"/>
              </a:spcBef>
              <a:spcAft>
                <a:spcPts val="382"/>
              </a:spcAft>
            </a:pPr>
            <a:r>
              <a:rPr lang="en-US" sz="1836" dirty="0">
                <a:solidFill>
                  <a:schemeClr val="tx1">
                    <a:lumMod val="75000"/>
                    <a:lumOff val="25000"/>
                  </a:schemeClr>
                </a:solidFill>
                <a:latin typeface="+mj-lt"/>
              </a:rPr>
              <a:t>Requires on-premises </a:t>
            </a:r>
            <a:r>
              <a:rPr lang="en-US" sz="1836" dirty="0" err="1">
                <a:solidFill>
                  <a:schemeClr val="tx1">
                    <a:lumMod val="75000"/>
                    <a:lumOff val="25000"/>
                  </a:schemeClr>
                </a:solidFill>
                <a:latin typeface="+mj-lt"/>
              </a:rPr>
              <a:t>DirSync</a:t>
            </a:r>
            <a:r>
              <a:rPr lang="en-US" sz="1836" dirty="0">
                <a:solidFill>
                  <a:schemeClr val="tx1">
                    <a:lumMod val="75000"/>
                    <a:lumOff val="25000"/>
                  </a:schemeClr>
                </a:solidFill>
                <a:latin typeface="+mj-lt"/>
              </a:rPr>
              <a:t> server</a:t>
            </a:r>
          </a:p>
          <a:p>
            <a:pPr marL="262293" lvl="1" indent="-262293">
              <a:spcBef>
                <a:spcPts val="0"/>
              </a:spcBef>
              <a:spcAft>
                <a:spcPts val="382"/>
              </a:spcAft>
            </a:pPr>
            <a:r>
              <a:rPr lang="en-US" sz="1836" dirty="0">
                <a:solidFill>
                  <a:schemeClr val="tx1">
                    <a:lumMod val="75000"/>
                    <a:lumOff val="25000"/>
                  </a:schemeClr>
                </a:solidFill>
                <a:latin typeface="+mj-lt"/>
              </a:rPr>
              <a:t>Requires on-premises ADFS server</a:t>
            </a:r>
          </a:p>
        </p:txBody>
      </p:sp>
      <p:sp>
        <p:nvSpPr>
          <p:cNvPr id="2" name="Rectangle 1"/>
          <p:cNvSpPr/>
          <p:nvPr/>
        </p:nvSpPr>
        <p:spPr bwMode="auto">
          <a:xfrm>
            <a:off x="1952409" y="1991039"/>
            <a:ext cx="4196612" cy="448144"/>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973" tIns="34973" rIns="34973" bIns="34973" numCol="1" spcCol="0" rtlCol="0" fromWordArt="0" anchor="ctr" anchorCtr="0" forceAA="0" compatLnSpc="1">
            <a:prstTxWarp prst="textNoShape">
              <a:avLst/>
            </a:prstTxWarp>
            <a:noAutofit/>
          </a:bodyPr>
          <a:lstStyle/>
          <a:p>
            <a:pPr algn="ctr" defTabSz="699217" fontAlgn="base">
              <a:spcBef>
                <a:spcPct val="0"/>
              </a:spcBef>
              <a:spcAft>
                <a:spcPct val="0"/>
              </a:spcAft>
            </a:pPr>
            <a:r>
              <a:rPr lang="en-US" sz="1836" dirty="0">
                <a:gradFill>
                  <a:gsLst>
                    <a:gs pos="0">
                      <a:srgbClr val="FFFFFF"/>
                    </a:gs>
                    <a:gs pos="100000">
                      <a:srgbClr val="FFFFFF"/>
                    </a:gs>
                  </a:gsLst>
                  <a:lin ang="5400000" scaled="0"/>
                </a:gradFill>
                <a:latin typeface="+mj-lt"/>
                <a:ea typeface="Segoe UI" pitchFamily="34" charset="0"/>
                <a:cs typeface="Segoe UI" pitchFamily="34" charset="0"/>
              </a:rPr>
              <a:t>Cloud Identity</a:t>
            </a:r>
          </a:p>
        </p:txBody>
      </p:sp>
      <p:sp>
        <p:nvSpPr>
          <p:cNvPr id="3" name="Rectangle 2"/>
          <p:cNvSpPr/>
          <p:nvPr/>
        </p:nvSpPr>
        <p:spPr bwMode="auto">
          <a:xfrm>
            <a:off x="6287454" y="1980019"/>
            <a:ext cx="4194287" cy="46880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973" tIns="34973" rIns="34973" bIns="34973" numCol="1" spcCol="0" rtlCol="0" fromWordArt="0" anchor="ctr" anchorCtr="0" forceAA="0" compatLnSpc="1">
            <a:prstTxWarp prst="textNoShape">
              <a:avLst/>
            </a:prstTxWarp>
            <a:noAutofit/>
          </a:bodyPr>
          <a:lstStyle/>
          <a:p>
            <a:pPr algn="ctr" defTabSz="699217" fontAlgn="base">
              <a:spcBef>
                <a:spcPct val="0"/>
              </a:spcBef>
              <a:spcAft>
                <a:spcPct val="0"/>
              </a:spcAft>
            </a:pPr>
            <a:r>
              <a:rPr lang="en-US" sz="1836" dirty="0">
                <a:gradFill>
                  <a:gsLst>
                    <a:gs pos="0">
                      <a:srgbClr val="FFFFFF"/>
                    </a:gs>
                    <a:gs pos="100000">
                      <a:srgbClr val="FFFFFF"/>
                    </a:gs>
                  </a:gsLst>
                  <a:lin ang="5400000" scaled="0"/>
                </a:gradFill>
                <a:latin typeface="+mj-lt"/>
                <a:ea typeface="Segoe UI" pitchFamily="34" charset="0"/>
                <a:cs typeface="Segoe UI" pitchFamily="34" charset="0"/>
              </a:rPr>
              <a:t>Federated Identity</a:t>
            </a:r>
          </a:p>
        </p:txBody>
      </p:sp>
      <p:sp>
        <p:nvSpPr>
          <p:cNvPr id="7" name="Title 3"/>
          <p:cNvSpPr txBox="1">
            <a:spLocks/>
          </p:cNvSpPr>
          <p:nvPr/>
        </p:nvSpPr>
        <p:spPr>
          <a:xfrm>
            <a:off x="7010979" y="5706442"/>
            <a:ext cx="2747235" cy="547781"/>
          </a:xfrm>
          <a:prstGeom prst="rect">
            <a:avLst/>
          </a:prstGeom>
          <a:solidFill>
            <a:srgbClr val="EB3D01"/>
          </a:solidFill>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GB" sz="2800" dirty="0" smtClean="0"/>
              <a:t>Single Sign On!</a:t>
            </a:r>
            <a:endParaRPr lang="en-GB" sz="2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454" y="1980019"/>
            <a:ext cx="4425852" cy="353150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5036" y="1991039"/>
            <a:ext cx="4693985" cy="3520489"/>
          </a:xfrm>
          <a:prstGeom prst="rect">
            <a:avLst/>
          </a:prstGeom>
        </p:spPr>
      </p:pic>
      <p:sp>
        <p:nvSpPr>
          <p:cNvPr id="11" name="Title 3"/>
          <p:cNvSpPr>
            <a:spLocks noGrp="1"/>
          </p:cNvSpPr>
          <p:nvPr>
            <p:ph type="title"/>
          </p:nvPr>
        </p:nvSpPr>
        <p:spPr>
          <a:xfrm>
            <a:off x="126039" y="298010"/>
            <a:ext cx="11889564" cy="917575"/>
          </a:xfrm>
        </p:spPr>
        <p:txBody>
          <a:bodyPr>
            <a:normAutofit fontScale="90000"/>
          </a:bodyPr>
          <a:lstStyle/>
          <a:p>
            <a:r>
              <a:rPr lang="en-US" dirty="0" smtClean="0"/>
              <a:t>Identity Architecture and Integration Options</a:t>
            </a:r>
            <a:endParaRPr lang="en-US" dirty="0"/>
          </a:p>
        </p:txBody>
      </p:sp>
    </p:spTree>
    <p:extLst>
      <p:ext uri="{BB962C8B-B14F-4D97-AF65-F5344CB8AC3E}">
        <p14:creationId xmlns:p14="http://schemas.microsoft.com/office/powerpoint/2010/main" val="3685823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6" grpId="0" animBg="1"/>
      <p:bldP spid="2" grpId="0" animBg="1"/>
      <p:bldP spid="2" grpId="1" animBg="1"/>
      <p:bldP spid="3"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2" y="2298356"/>
            <a:ext cx="9141148" cy="1656107"/>
          </a:xfrm>
        </p:spPr>
        <p:txBody>
          <a:bodyPr/>
          <a:lstStyle/>
          <a:p>
            <a:r>
              <a:rPr lang="en-GB" sz="4400" dirty="0" smtClean="0"/>
              <a:t>The </a:t>
            </a:r>
            <a:r>
              <a:rPr lang="en-GB" sz="4400" dirty="0"/>
              <a:t>Cloud: </a:t>
            </a:r>
            <a:r>
              <a:rPr lang="en-GB" sz="4400" dirty="0" smtClean="0"/>
              <a:t/>
            </a:r>
            <a:br>
              <a:rPr lang="en-GB" sz="4400" dirty="0" smtClean="0"/>
            </a:br>
            <a:r>
              <a:rPr lang="en-GB" sz="4400" dirty="0" smtClean="0"/>
              <a:t>Making </a:t>
            </a:r>
            <a:r>
              <a:rPr lang="en-GB" sz="4400" dirty="0"/>
              <a:t>the move to a Hybrid World!</a:t>
            </a:r>
            <a:r>
              <a:rPr lang="en-GB" sz="4800" dirty="0"/>
              <a:t/>
            </a:r>
            <a:br>
              <a:rPr lang="en-GB" sz="4800" dirty="0"/>
            </a:br>
            <a:endParaRPr lang="en-US" sz="4800" dirty="0"/>
          </a:p>
        </p:txBody>
      </p:sp>
      <p:sp>
        <p:nvSpPr>
          <p:cNvPr id="5" name="Text Placeholder 4"/>
          <p:cNvSpPr>
            <a:spLocks noGrp="1"/>
          </p:cNvSpPr>
          <p:nvPr>
            <p:ph type="body" sz="quarter" idx="12"/>
          </p:nvPr>
        </p:nvSpPr>
        <p:spPr/>
        <p:txBody>
          <a:bodyPr/>
          <a:lstStyle/>
          <a:p>
            <a:r>
              <a:rPr lang="en-US" dirty="0" smtClean="0"/>
              <a:t>Andy Malone MVP</a:t>
            </a:r>
            <a:r>
              <a:rPr lang="en-US" dirty="0"/>
              <a:t>, </a:t>
            </a:r>
            <a:r>
              <a:rPr lang="en-US" dirty="0" smtClean="0"/>
              <a:t>MCT</a:t>
            </a:r>
          </a:p>
          <a:p>
            <a:endParaRPr lang="en-US" sz="1800" dirty="0" smtClean="0"/>
          </a:p>
          <a:p>
            <a:r>
              <a:rPr lang="en-US" sz="1800" dirty="0" smtClean="0"/>
              <a:t>Quality </a:t>
            </a:r>
            <a:r>
              <a:rPr lang="en-US" sz="1800" dirty="0"/>
              <a:t>Training (UK) Senior Instructor / Consultant</a:t>
            </a:r>
          </a:p>
          <a:p>
            <a:r>
              <a:rPr lang="en-US" sz="1800" dirty="0"/>
              <a:t>Andrew.malone@quality-training.co.uk</a:t>
            </a:r>
          </a:p>
          <a:p>
            <a:r>
              <a:rPr lang="en-US" sz="1800" dirty="0"/>
              <a:t>www.divedeeperevents.com </a:t>
            </a:r>
          </a:p>
          <a:p>
            <a:endParaRPr lang="en-US" sz="1800" dirty="0" smtClean="0"/>
          </a:p>
        </p:txBody>
      </p:sp>
      <p:sp>
        <p:nvSpPr>
          <p:cNvPr id="14" name="Text Placeholder 13"/>
          <p:cNvSpPr>
            <a:spLocks noGrp="1"/>
          </p:cNvSpPr>
          <p:nvPr>
            <p:ph type="body" sz="quarter" idx="13"/>
          </p:nvPr>
        </p:nvSpPr>
        <p:spPr>
          <a:xfrm>
            <a:off x="6492620" y="434695"/>
            <a:ext cx="5486400" cy="923330"/>
          </a:xfrm>
        </p:spPr>
        <p:txBody>
          <a:bodyPr/>
          <a:lstStyle/>
          <a:p>
            <a:r>
              <a:rPr lang="en-US" dirty="0"/>
              <a:t>ATC-B213</a:t>
            </a:r>
          </a:p>
        </p:txBody>
      </p:sp>
    </p:spTree>
    <p:extLst>
      <p:ext uri="{BB962C8B-B14F-4D97-AF65-F5344CB8AC3E}">
        <p14:creationId xmlns:p14="http://schemas.microsoft.com/office/powerpoint/2010/main" val="24858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D:\Pennie's documents\Images for TechEd06\Shapes_and_Graphics\Internet Cloud\cloud illustration icon.png"/>
          <p:cNvPicPr>
            <a:picLocks noChangeAspect="1" noChangeArrowheads="1"/>
          </p:cNvPicPr>
          <p:nvPr/>
        </p:nvPicPr>
        <p:blipFill>
          <a:blip r:embed="rId3">
            <a:duotone>
              <a:prstClr val="black"/>
              <a:schemeClr val="tx1">
                <a:tint val="45000"/>
                <a:satMod val="400000"/>
              </a:schemeClr>
            </a:duotone>
          </a:blip>
          <a:srcRect/>
          <a:stretch>
            <a:fillRect/>
          </a:stretch>
        </p:blipFill>
        <p:spPr bwMode="auto">
          <a:xfrm>
            <a:off x="4441220" y="1311545"/>
            <a:ext cx="6405618" cy="5446991"/>
          </a:xfrm>
          <a:prstGeom prst="rect">
            <a:avLst/>
          </a:prstGeom>
          <a:noFill/>
        </p:spPr>
      </p:pic>
      <p:sp>
        <p:nvSpPr>
          <p:cNvPr id="41" name="Rounded Rectangle 40"/>
          <p:cNvSpPr/>
          <p:nvPr/>
        </p:nvSpPr>
        <p:spPr>
          <a:xfrm>
            <a:off x="9282785" y="4707715"/>
            <a:ext cx="1055742" cy="682713"/>
          </a:xfrm>
          <a:prstGeom prst="roundRect">
            <a:avLst/>
          </a:prstGeom>
          <a:ln/>
        </p:spPr>
        <p:style>
          <a:lnRef idx="1">
            <a:schemeClr val="accent3"/>
          </a:lnRef>
          <a:fillRef idx="3">
            <a:schemeClr val="accent3"/>
          </a:fillRef>
          <a:effectRef idx="2">
            <a:schemeClr val="accent3"/>
          </a:effectRef>
          <a:fontRef idx="minor">
            <a:schemeClr val="lt1"/>
          </a:fontRef>
        </p:style>
        <p:txBody>
          <a:bodyPr lIns="0" tIns="0" rIns="0" bIns="33299" rtlCol="0" anchor="ctr"/>
          <a:lstStyle/>
          <a:p>
            <a:pPr algn="ctr"/>
            <a:r>
              <a:rPr lang="en-US" sz="1224" dirty="0">
                <a:solidFill>
                  <a:schemeClr val="tx1"/>
                </a:solidFill>
                <a:latin typeface="+mj-lt"/>
              </a:rPr>
              <a:t>Office </a:t>
            </a:r>
          </a:p>
          <a:p>
            <a:pPr algn="ctr"/>
            <a:r>
              <a:rPr lang="en-US" sz="1224" dirty="0">
                <a:solidFill>
                  <a:schemeClr val="tx1"/>
                </a:solidFill>
                <a:latin typeface="+mj-lt"/>
              </a:rPr>
              <a:t>Subscription Services</a:t>
            </a:r>
          </a:p>
        </p:txBody>
      </p:sp>
      <p:sp>
        <p:nvSpPr>
          <p:cNvPr id="117" name="Rounded Rectangle 116"/>
          <p:cNvSpPr/>
          <p:nvPr/>
        </p:nvSpPr>
        <p:spPr bwMode="auto">
          <a:xfrm>
            <a:off x="5518603" y="2379867"/>
            <a:ext cx="2973781" cy="3072153"/>
          </a:xfrm>
          <a:prstGeom prst="roundRect">
            <a:avLst/>
          </a:prstGeom>
          <a:solidFill>
            <a:schemeClr val="bg2">
              <a:lumMod val="75000"/>
              <a:lumOff val="25000"/>
            </a:schemeClr>
          </a:solidFill>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47" tIns="46623" rIns="93247" bIns="46623" numCol="1" spcCol="0" rtlCol="0" anchor="ctr" anchorCtr="0" compatLnSpc="1">
            <a:prstTxWarp prst="textNoShape">
              <a:avLst/>
            </a:prstTxWarp>
          </a:bodyPr>
          <a:lstStyle/>
          <a:p>
            <a:pPr algn="ctr" defTabSz="932185"/>
            <a:endParaRPr lang="en-US" sz="1632" dirty="0">
              <a:solidFill>
                <a:schemeClr val="tx1"/>
              </a:solidFill>
              <a:latin typeface="+mj-lt"/>
            </a:endParaRPr>
          </a:p>
        </p:txBody>
      </p:sp>
      <p:sp>
        <p:nvSpPr>
          <p:cNvPr id="114" name="Rounded Rectangle 113"/>
          <p:cNvSpPr/>
          <p:nvPr/>
        </p:nvSpPr>
        <p:spPr bwMode="auto">
          <a:xfrm>
            <a:off x="2021522" y="3108688"/>
            <a:ext cx="2564659" cy="2992768"/>
          </a:xfrm>
          <a:prstGeom prst="roundRect">
            <a:avLst/>
          </a:prstGeom>
          <a:solidFill>
            <a:schemeClr val="bg2">
              <a:lumMod val="75000"/>
              <a:lumOff val="25000"/>
            </a:schemeClr>
          </a:solidFill>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47" tIns="46623" rIns="93247" bIns="46623" numCol="1" spcCol="0" rtlCol="0" anchor="ctr" anchorCtr="0" compatLnSpc="1">
            <a:prstTxWarp prst="textNoShape">
              <a:avLst/>
            </a:prstTxWarp>
          </a:bodyPr>
          <a:lstStyle/>
          <a:p>
            <a:pPr algn="ctr" defTabSz="932185"/>
            <a:endParaRPr lang="en-US" sz="2448" dirty="0">
              <a:solidFill>
                <a:schemeClr val="tx1"/>
              </a:solidFill>
              <a:latin typeface="+mj-lt"/>
            </a:endParaRPr>
          </a:p>
        </p:txBody>
      </p:sp>
      <p:sp>
        <p:nvSpPr>
          <p:cNvPr id="115" name="TextBox 114"/>
          <p:cNvSpPr txBox="1"/>
          <p:nvPr/>
        </p:nvSpPr>
        <p:spPr>
          <a:xfrm>
            <a:off x="2254674" y="3157798"/>
            <a:ext cx="2098356" cy="480272"/>
          </a:xfrm>
          <a:prstGeom prst="rect">
            <a:avLst/>
          </a:prstGeom>
          <a:noFill/>
        </p:spPr>
        <p:txBody>
          <a:bodyPr wrap="square" lIns="0" tIns="0" rIns="0" bIns="0" rtlCol="0">
            <a:spAutoFit/>
          </a:bodyPr>
          <a:lstStyle/>
          <a:p>
            <a:pPr algn="ctr"/>
            <a:r>
              <a:rPr lang="en-US" sz="1530" b="1" dirty="0" err="1">
                <a:latin typeface="+mj-lt"/>
              </a:rPr>
              <a:t>Contoso</a:t>
            </a:r>
            <a:r>
              <a:rPr lang="en-US" sz="1530" b="1" dirty="0">
                <a:latin typeface="+mj-lt"/>
              </a:rPr>
              <a:t> customer premises</a:t>
            </a:r>
          </a:p>
        </p:txBody>
      </p:sp>
      <p:sp>
        <p:nvSpPr>
          <p:cNvPr id="4" name="Title 3"/>
          <p:cNvSpPr>
            <a:spLocks noGrp="1"/>
          </p:cNvSpPr>
          <p:nvPr>
            <p:ph type="title"/>
          </p:nvPr>
        </p:nvSpPr>
        <p:spPr>
          <a:xfrm>
            <a:off x="126039" y="298010"/>
            <a:ext cx="11889564" cy="917575"/>
          </a:xfrm>
        </p:spPr>
        <p:txBody>
          <a:bodyPr>
            <a:normAutofit fontScale="90000"/>
          </a:bodyPr>
          <a:lstStyle/>
          <a:p>
            <a:r>
              <a:rPr lang="en-US" dirty="0" smtClean="0"/>
              <a:t>Identity Architecture and Integration Options</a:t>
            </a:r>
            <a:endParaRPr lang="en-US" dirty="0"/>
          </a:p>
        </p:txBody>
      </p:sp>
      <p:sp>
        <p:nvSpPr>
          <p:cNvPr id="17" name="Text Placeholder 16"/>
          <p:cNvSpPr>
            <a:spLocks noGrp="1"/>
          </p:cNvSpPr>
          <p:nvPr>
            <p:ph type="body" sz="quarter" idx="4294967295"/>
          </p:nvPr>
        </p:nvSpPr>
        <p:spPr>
          <a:xfrm>
            <a:off x="0" y="1270000"/>
            <a:ext cx="8380413" cy="2254250"/>
          </a:xfrm>
        </p:spPr>
        <p:txBody>
          <a:bodyPr>
            <a:normAutofit/>
          </a:bodyPr>
          <a:lstStyle/>
          <a:p>
            <a:pPr marL="466279" indent="-466279">
              <a:buFont typeface="+mj-lt"/>
              <a:buAutoNum type="arabicPeriod"/>
            </a:pPr>
            <a:r>
              <a:rPr lang="en-US" sz="2800" dirty="0"/>
              <a:t>No Integration</a:t>
            </a:r>
          </a:p>
          <a:p>
            <a:pPr marL="466279" indent="-466279">
              <a:buFont typeface="+mj-lt"/>
              <a:buAutoNum type="arabicPeriod"/>
            </a:pPr>
            <a:r>
              <a:rPr lang="en-US" sz="2800" dirty="0"/>
              <a:t>Directory Data Only</a:t>
            </a:r>
          </a:p>
          <a:p>
            <a:pPr marL="466279" indent="-466279">
              <a:buFont typeface="+mj-lt"/>
              <a:buAutoNum type="arabicPeriod"/>
            </a:pPr>
            <a:r>
              <a:rPr lang="en-US" sz="2800" dirty="0"/>
              <a:t>Directory and Single sign-on (SSO)</a:t>
            </a:r>
          </a:p>
          <a:p>
            <a:pPr marL="466279" indent="-466279">
              <a:buFont typeface="+mj-lt"/>
              <a:buAutoNum type="arabicPeriod"/>
            </a:pPr>
            <a:endParaRPr lang="en-US" sz="2800" dirty="0"/>
          </a:p>
          <a:p>
            <a:pPr marL="466279" indent="-466279">
              <a:buFont typeface="+mj-lt"/>
              <a:buAutoNum type="arabicPeriod"/>
            </a:pPr>
            <a:endParaRPr lang="en-US" sz="2800" dirty="0"/>
          </a:p>
        </p:txBody>
      </p:sp>
      <p:sp>
        <p:nvSpPr>
          <p:cNvPr id="7" name="Isosceles Triangle 6"/>
          <p:cNvSpPr/>
          <p:nvPr/>
        </p:nvSpPr>
        <p:spPr>
          <a:xfrm>
            <a:off x="2210958" y="4566467"/>
            <a:ext cx="743168" cy="580114"/>
          </a:xfrm>
          <a:prstGeom prst="triangle">
            <a:avLst/>
          </a:prstGeom>
          <a:ln/>
        </p:spPr>
        <p:style>
          <a:lnRef idx="1">
            <a:schemeClr val="accent3"/>
          </a:lnRef>
          <a:fillRef idx="2">
            <a:schemeClr val="accent3"/>
          </a:fillRef>
          <a:effectRef idx="1">
            <a:schemeClr val="accent3"/>
          </a:effectRef>
          <a:fontRef idx="minor">
            <a:schemeClr val="dk1"/>
          </a:fontRef>
        </p:style>
        <p:txBody>
          <a:bodyPr lIns="0" tIns="0" rIns="0" bIns="33299" rtlCol="0" anchor="ctr"/>
          <a:lstStyle/>
          <a:p>
            <a:pPr algn="ctr"/>
            <a:r>
              <a:rPr lang="en-US" sz="1632" dirty="0">
                <a:solidFill>
                  <a:schemeClr val="bg1"/>
                </a:solidFill>
                <a:latin typeface="+mj-lt"/>
              </a:rPr>
              <a:t>AD</a:t>
            </a:r>
          </a:p>
        </p:txBody>
      </p:sp>
      <p:sp>
        <p:nvSpPr>
          <p:cNvPr id="9" name="Rounded Rectangle 8"/>
          <p:cNvSpPr/>
          <p:nvPr/>
        </p:nvSpPr>
        <p:spPr>
          <a:xfrm>
            <a:off x="3264993" y="4524548"/>
            <a:ext cx="1165754" cy="663953"/>
          </a:xfrm>
          <a:prstGeom prst="roundRect">
            <a:avLst/>
          </a:prstGeom>
          <a:ln/>
        </p:spPr>
        <p:style>
          <a:lnRef idx="1">
            <a:schemeClr val="accent3"/>
          </a:lnRef>
          <a:fillRef idx="2">
            <a:schemeClr val="accent3"/>
          </a:fillRef>
          <a:effectRef idx="1">
            <a:schemeClr val="accent3"/>
          </a:effectRef>
          <a:fontRef idx="minor">
            <a:schemeClr val="dk1"/>
          </a:fontRef>
        </p:style>
        <p:txBody>
          <a:bodyPr lIns="0" tIns="0" rIns="0" bIns="33299" rtlCol="0" anchor="ctr"/>
          <a:lstStyle/>
          <a:p>
            <a:pPr algn="ctr"/>
            <a:r>
              <a:rPr lang="en-US" sz="1224" dirty="0">
                <a:solidFill>
                  <a:schemeClr val="tx1"/>
                </a:solidFill>
                <a:latin typeface="+mj-lt"/>
              </a:rPr>
              <a:t>MS Online Directory Sync</a:t>
            </a:r>
          </a:p>
        </p:txBody>
      </p:sp>
      <p:cxnSp>
        <p:nvCxnSpPr>
          <p:cNvPr id="10" name="Elbow Connector 9"/>
          <p:cNvCxnSpPr>
            <a:stCxn id="7" idx="5"/>
            <a:endCxn id="9" idx="1"/>
          </p:cNvCxnSpPr>
          <p:nvPr/>
        </p:nvCxnSpPr>
        <p:spPr>
          <a:xfrm>
            <a:off x="2768335" y="4856524"/>
            <a:ext cx="496658" cy="1"/>
          </a:xfrm>
          <a:prstGeom prst="bentConnector3">
            <a:avLst>
              <a:gd name="adj1" fmla="val 50000"/>
            </a:avLst>
          </a:prstGeom>
          <a:ln w="1905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5522052" y="2578078"/>
            <a:ext cx="2970331" cy="224114"/>
          </a:xfrm>
          <a:prstGeom prst="rect">
            <a:avLst/>
          </a:prstGeom>
          <a:noFill/>
        </p:spPr>
        <p:txBody>
          <a:bodyPr wrap="square" lIns="0" tIns="0" rIns="0" bIns="0" rtlCol="0">
            <a:spAutoFit/>
          </a:bodyPr>
          <a:lstStyle/>
          <a:p>
            <a:pPr algn="ctr"/>
            <a:r>
              <a:rPr lang="en-US" sz="1428" b="1" dirty="0">
                <a:latin typeface="+mj-lt"/>
              </a:rPr>
              <a:t>Windows Azure Active Directory</a:t>
            </a:r>
          </a:p>
        </p:txBody>
      </p:sp>
      <p:sp>
        <p:nvSpPr>
          <p:cNvPr id="63" name="Rounded Rectangle 62"/>
          <p:cNvSpPr/>
          <p:nvPr/>
        </p:nvSpPr>
        <p:spPr>
          <a:xfrm>
            <a:off x="5763434" y="4517300"/>
            <a:ext cx="1112323" cy="680914"/>
          </a:xfrm>
          <a:prstGeom prst="roundRect">
            <a:avLst/>
          </a:prstGeom>
          <a:solidFill>
            <a:schemeClr val="bg2">
              <a:lumMod val="50000"/>
              <a:lumOff val="50000"/>
            </a:schemeClr>
          </a:solidFill>
          <a:ln>
            <a:solidFill>
              <a:schemeClr val="accent5"/>
            </a:solidFill>
          </a:ln>
        </p:spPr>
        <p:style>
          <a:lnRef idx="1">
            <a:schemeClr val="accent2"/>
          </a:lnRef>
          <a:fillRef idx="3">
            <a:schemeClr val="accent2"/>
          </a:fillRef>
          <a:effectRef idx="2">
            <a:schemeClr val="accent2"/>
          </a:effectRef>
          <a:fontRef idx="minor">
            <a:schemeClr val="lt1"/>
          </a:fontRef>
        </p:style>
        <p:txBody>
          <a:bodyPr lIns="0" tIns="0" rIns="0" bIns="33299" rtlCol="0" anchor="ctr"/>
          <a:lstStyle/>
          <a:p>
            <a:pPr algn="ctr"/>
            <a:r>
              <a:rPr lang="en-US" sz="1224" dirty="0">
                <a:solidFill>
                  <a:schemeClr val="tx1"/>
                </a:solidFill>
                <a:latin typeface="+mj-lt"/>
              </a:rPr>
              <a:t>Provisioning</a:t>
            </a:r>
          </a:p>
          <a:p>
            <a:pPr algn="ctr"/>
            <a:r>
              <a:rPr lang="en-US" sz="1224" dirty="0">
                <a:solidFill>
                  <a:schemeClr val="tx1"/>
                </a:solidFill>
                <a:latin typeface="+mj-lt"/>
              </a:rPr>
              <a:t>platform</a:t>
            </a:r>
          </a:p>
        </p:txBody>
      </p:sp>
      <p:cxnSp>
        <p:nvCxnSpPr>
          <p:cNvPr id="106" name="Elbow Connector 105"/>
          <p:cNvCxnSpPr>
            <a:stCxn id="9" idx="3"/>
            <a:endCxn id="63" idx="1"/>
          </p:cNvCxnSpPr>
          <p:nvPr/>
        </p:nvCxnSpPr>
        <p:spPr>
          <a:xfrm>
            <a:off x="4430751" y="4856525"/>
            <a:ext cx="1332685" cy="1233"/>
          </a:xfrm>
          <a:prstGeom prst="bentConnector3">
            <a:avLst>
              <a:gd name="adj1" fmla="val 50000"/>
            </a:avLst>
          </a:prstGeom>
          <a:ln w="28575">
            <a:solidFill>
              <a:schemeClr val="bg2">
                <a:lumMod val="2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31" name="Rounded Rectangle 130"/>
          <p:cNvSpPr/>
          <p:nvPr/>
        </p:nvSpPr>
        <p:spPr>
          <a:xfrm>
            <a:off x="9282785" y="3840593"/>
            <a:ext cx="1055742" cy="682713"/>
          </a:xfrm>
          <a:prstGeom prst="roundRect">
            <a:avLst/>
          </a:prstGeom>
          <a:ln/>
        </p:spPr>
        <p:style>
          <a:lnRef idx="1">
            <a:schemeClr val="accent3"/>
          </a:lnRef>
          <a:fillRef idx="3">
            <a:schemeClr val="accent3"/>
          </a:fillRef>
          <a:effectRef idx="2">
            <a:schemeClr val="accent3"/>
          </a:effectRef>
          <a:fontRef idx="minor">
            <a:schemeClr val="lt1"/>
          </a:fontRef>
        </p:style>
        <p:txBody>
          <a:bodyPr lIns="0" tIns="0" rIns="0" bIns="33299" rtlCol="0" anchor="ctr"/>
          <a:lstStyle/>
          <a:p>
            <a:pPr algn="ctr"/>
            <a:r>
              <a:rPr lang="en-US" sz="1224" dirty="0" err="1">
                <a:solidFill>
                  <a:schemeClr val="tx1"/>
                </a:solidFill>
                <a:latin typeface="+mj-lt"/>
              </a:rPr>
              <a:t>Lync</a:t>
            </a:r>
            <a:endParaRPr lang="en-US" sz="1224" dirty="0">
              <a:solidFill>
                <a:schemeClr val="tx1"/>
              </a:solidFill>
              <a:latin typeface="+mj-lt"/>
            </a:endParaRPr>
          </a:p>
          <a:p>
            <a:pPr algn="ctr"/>
            <a:r>
              <a:rPr lang="en-US" sz="1224" dirty="0">
                <a:solidFill>
                  <a:schemeClr val="tx1"/>
                </a:solidFill>
                <a:latin typeface="+mj-lt"/>
              </a:rPr>
              <a:t>Online</a:t>
            </a:r>
          </a:p>
        </p:txBody>
      </p:sp>
      <p:sp>
        <p:nvSpPr>
          <p:cNvPr id="128" name="Rounded Rectangle 127"/>
          <p:cNvSpPr/>
          <p:nvPr/>
        </p:nvSpPr>
        <p:spPr>
          <a:xfrm>
            <a:off x="9282785" y="3007084"/>
            <a:ext cx="1055742" cy="649101"/>
          </a:xfrm>
          <a:prstGeom prst="roundRect">
            <a:avLst/>
          </a:prstGeom>
          <a:ln/>
        </p:spPr>
        <p:style>
          <a:lnRef idx="1">
            <a:schemeClr val="accent3"/>
          </a:lnRef>
          <a:fillRef idx="3">
            <a:schemeClr val="accent3"/>
          </a:fillRef>
          <a:effectRef idx="2">
            <a:schemeClr val="accent3"/>
          </a:effectRef>
          <a:fontRef idx="minor">
            <a:schemeClr val="lt1"/>
          </a:fontRef>
        </p:style>
        <p:txBody>
          <a:bodyPr lIns="0" tIns="0" rIns="0" bIns="33299" rtlCol="0" anchor="ctr"/>
          <a:lstStyle/>
          <a:p>
            <a:pPr algn="ctr"/>
            <a:r>
              <a:rPr lang="en-US" sz="1224" dirty="0">
                <a:solidFill>
                  <a:schemeClr val="tx1"/>
                </a:solidFill>
                <a:latin typeface="+mj-lt"/>
              </a:rPr>
              <a:t>SharePoint </a:t>
            </a:r>
          </a:p>
          <a:p>
            <a:pPr algn="ctr"/>
            <a:r>
              <a:rPr lang="en-US" sz="1224" dirty="0">
                <a:solidFill>
                  <a:schemeClr val="tx1"/>
                </a:solidFill>
                <a:latin typeface="+mj-lt"/>
              </a:rPr>
              <a:t>Online</a:t>
            </a:r>
          </a:p>
        </p:txBody>
      </p:sp>
      <p:sp>
        <p:nvSpPr>
          <p:cNvPr id="40" name="Rounded Rectangle 39"/>
          <p:cNvSpPr/>
          <p:nvPr/>
        </p:nvSpPr>
        <p:spPr>
          <a:xfrm>
            <a:off x="9267831" y="2098358"/>
            <a:ext cx="1085648" cy="724317"/>
          </a:xfrm>
          <a:prstGeom prst="roundRect">
            <a:avLst/>
          </a:prstGeom>
          <a:ln/>
        </p:spPr>
        <p:style>
          <a:lnRef idx="1">
            <a:schemeClr val="accent3"/>
          </a:lnRef>
          <a:fillRef idx="3">
            <a:schemeClr val="accent3"/>
          </a:fillRef>
          <a:effectRef idx="2">
            <a:schemeClr val="accent3"/>
          </a:effectRef>
          <a:fontRef idx="minor">
            <a:schemeClr val="lt1"/>
          </a:fontRef>
        </p:style>
        <p:txBody>
          <a:bodyPr lIns="0" tIns="0" rIns="0" bIns="33299" rtlCol="0" anchor="ctr"/>
          <a:lstStyle/>
          <a:p>
            <a:pPr algn="ctr"/>
            <a:r>
              <a:rPr lang="en-US" sz="1224" dirty="0">
                <a:solidFill>
                  <a:schemeClr val="tx1"/>
                </a:solidFill>
                <a:latin typeface="+mj-lt"/>
              </a:rPr>
              <a:t>Exchange </a:t>
            </a:r>
          </a:p>
          <a:p>
            <a:pPr algn="ctr"/>
            <a:r>
              <a:rPr lang="en-US" sz="1224" dirty="0">
                <a:solidFill>
                  <a:schemeClr val="tx1"/>
                </a:solidFill>
                <a:latin typeface="+mj-lt"/>
              </a:rPr>
              <a:t>Online</a:t>
            </a:r>
          </a:p>
        </p:txBody>
      </p:sp>
      <p:sp>
        <p:nvSpPr>
          <p:cNvPr id="77" name="Rounded Rectangle 76"/>
          <p:cNvSpPr/>
          <p:nvPr/>
        </p:nvSpPr>
        <p:spPr>
          <a:xfrm>
            <a:off x="3264993" y="3646566"/>
            <a:ext cx="1165754" cy="776945"/>
          </a:xfrm>
          <a:prstGeom prst="roundRect">
            <a:avLst/>
          </a:prstGeom>
          <a:ln/>
        </p:spPr>
        <p:style>
          <a:lnRef idx="1">
            <a:schemeClr val="accent3"/>
          </a:lnRef>
          <a:fillRef idx="2">
            <a:schemeClr val="accent3"/>
          </a:fillRef>
          <a:effectRef idx="1">
            <a:schemeClr val="accent3"/>
          </a:effectRef>
          <a:fontRef idx="minor">
            <a:schemeClr val="dk1"/>
          </a:fontRef>
        </p:style>
        <p:txBody>
          <a:bodyPr lIns="0" tIns="0" rIns="0" bIns="33299" rtlCol="0" anchor="ctr"/>
          <a:lstStyle/>
          <a:p>
            <a:pPr algn="ctr"/>
            <a:r>
              <a:rPr lang="en-US" sz="1224" dirty="0">
                <a:solidFill>
                  <a:schemeClr val="tx1"/>
                </a:solidFill>
                <a:latin typeface="+mj-lt"/>
              </a:rPr>
              <a:t>Active Directory Federation Server 2.0</a:t>
            </a:r>
          </a:p>
        </p:txBody>
      </p:sp>
      <p:cxnSp>
        <p:nvCxnSpPr>
          <p:cNvPr id="78" name="Straight Arrow Connector 77"/>
          <p:cNvCxnSpPr>
            <a:endCxn id="77" idx="1"/>
          </p:cNvCxnSpPr>
          <p:nvPr/>
        </p:nvCxnSpPr>
        <p:spPr>
          <a:xfrm flipV="1">
            <a:off x="2768335" y="4035038"/>
            <a:ext cx="496658" cy="78195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9" name="Elbow Connector 78"/>
          <p:cNvCxnSpPr>
            <a:endCxn id="77" idx="3"/>
          </p:cNvCxnSpPr>
          <p:nvPr/>
        </p:nvCxnSpPr>
        <p:spPr>
          <a:xfrm rot="10800000" flipV="1">
            <a:off x="4430747" y="3243687"/>
            <a:ext cx="2802669" cy="791353"/>
          </a:xfrm>
          <a:prstGeom prst="curvedConnector3">
            <a:avLst>
              <a:gd name="adj1" fmla="val 64142"/>
            </a:avLst>
          </a:prstGeom>
          <a:ln w="28575">
            <a:solidFill>
              <a:schemeClr val="bg2">
                <a:lumMod val="25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4901009" y="3356611"/>
            <a:ext cx="694035" cy="408093"/>
          </a:xfrm>
          <a:prstGeom prst="rect">
            <a:avLst/>
          </a:prstGeom>
        </p:spPr>
        <p:txBody>
          <a:bodyPr wrap="none" lIns="93249" tIns="46625" rIns="93249" bIns="46625">
            <a:spAutoFit/>
          </a:bodyPr>
          <a:lstStyle/>
          <a:p>
            <a:r>
              <a:rPr lang="en-US" sz="2040" b="1" dirty="0">
                <a:solidFill>
                  <a:schemeClr val="bg2"/>
                </a:solidFill>
                <a:latin typeface="+mj-lt"/>
              </a:rPr>
              <a:t>Trust</a:t>
            </a:r>
          </a:p>
        </p:txBody>
      </p:sp>
      <p:sp>
        <p:nvSpPr>
          <p:cNvPr id="81" name="Trapezoid 80"/>
          <p:cNvSpPr/>
          <p:nvPr/>
        </p:nvSpPr>
        <p:spPr bwMode="auto">
          <a:xfrm rot="5400000">
            <a:off x="2085930" y="4471025"/>
            <a:ext cx="428113" cy="473378"/>
          </a:xfrm>
          <a:prstGeom prst="trapezoid">
            <a:avLst>
              <a:gd name="adj" fmla="val 29827"/>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270" wrap="square" lIns="93247" tIns="46623" rIns="93247" bIns="46623" numCol="1" spcCol="0" rtlCol="0" anchor="ctr" anchorCtr="0" compatLnSpc="1">
            <a:prstTxWarp prst="textNoShape">
              <a:avLst/>
            </a:prstTxWarp>
          </a:bodyPr>
          <a:lstStyle/>
          <a:p>
            <a:pPr algn="ctr" defTabSz="932185"/>
            <a:r>
              <a:rPr lang="en-US" sz="1122" b="1" dirty="0" err="1">
                <a:solidFill>
                  <a:schemeClr val="tx1"/>
                </a:solidFill>
                <a:latin typeface="+mj-lt"/>
              </a:rPr>
              <a:t>IdP</a:t>
            </a:r>
            <a:endParaRPr lang="en-US" sz="1122" b="1" dirty="0">
              <a:solidFill>
                <a:schemeClr val="tx1"/>
              </a:solidFill>
              <a:latin typeface="+mj-lt"/>
            </a:endParaRPr>
          </a:p>
        </p:txBody>
      </p:sp>
      <p:sp>
        <p:nvSpPr>
          <p:cNvPr id="61" name="Flowchart: Magnetic Disk 60"/>
          <p:cNvSpPr/>
          <p:nvPr/>
        </p:nvSpPr>
        <p:spPr bwMode="auto">
          <a:xfrm>
            <a:off x="7315827" y="4395959"/>
            <a:ext cx="828987" cy="918648"/>
          </a:xfrm>
          <a:prstGeom prst="flowChartMagneticDisk">
            <a:avLst/>
          </a:prstGeom>
          <a:solidFill>
            <a:schemeClr val="bg2">
              <a:lumMod val="50000"/>
              <a:lumOff val="50000"/>
            </a:schemeClr>
          </a:solidFill>
          <a:ln>
            <a:solidFill>
              <a:schemeClr val="accent5"/>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3252" tIns="46626" rIns="93252" bIns="46626" numCol="1" rtlCol="0" anchor="ctr" anchorCtr="0" compatLnSpc="1">
            <a:prstTxWarp prst="textNoShape">
              <a:avLst/>
            </a:prstTxWarp>
          </a:bodyPr>
          <a:lstStyle/>
          <a:p>
            <a:pPr algn="ctr"/>
            <a:r>
              <a:rPr lang="en-US" sz="1122" dirty="0">
                <a:solidFill>
                  <a:schemeClr val="tx1"/>
                </a:solidFill>
                <a:latin typeface="+mj-lt"/>
              </a:rPr>
              <a:t>Directory</a:t>
            </a:r>
          </a:p>
          <a:p>
            <a:pPr algn="ctr"/>
            <a:r>
              <a:rPr lang="en-US" sz="1122" dirty="0">
                <a:solidFill>
                  <a:schemeClr val="tx1"/>
                </a:solidFill>
                <a:latin typeface="+mj-lt"/>
              </a:rPr>
              <a:t>Store</a:t>
            </a:r>
          </a:p>
        </p:txBody>
      </p:sp>
      <p:sp>
        <p:nvSpPr>
          <p:cNvPr id="125" name="Rounded Rectangle 124"/>
          <p:cNvSpPr/>
          <p:nvPr/>
        </p:nvSpPr>
        <p:spPr>
          <a:xfrm>
            <a:off x="5596501" y="3719279"/>
            <a:ext cx="1290752" cy="477436"/>
          </a:xfrm>
          <a:prstGeom prst="roundRect">
            <a:avLst/>
          </a:prstGeom>
          <a:solidFill>
            <a:schemeClr val="bg2">
              <a:lumMod val="50000"/>
              <a:lumOff val="50000"/>
            </a:schemeClr>
          </a:solidFill>
          <a:ln>
            <a:solidFill>
              <a:schemeClr val="accent5"/>
            </a:solidFill>
          </a:ln>
        </p:spPr>
        <p:style>
          <a:lnRef idx="1">
            <a:schemeClr val="accent2"/>
          </a:lnRef>
          <a:fillRef idx="3">
            <a:schemeClr val="accent2"/>
          </a:fillRef>
          <a:effectRef idx="2">
            <a:schemeClr val="accent2"/>
          </a:effectRef>
          <a:fontRef idx="minor">
            <a:schemeClr val="lt1"/>
          </a:fontRef>
        </p:style>
        <p:txBody>
          <a:bodyPr lIns="0" tIns="0" rIns="0" bIns="33299" rtlCol="0" anchor="ctr"/>
          <a:lstStyle/>
          <a:p>
            <a:pPr algn="ctr"/>
            <a:r>
              <a:rPr lang="en-US" sz="1224" dirty="0">
                <a:solidFill>
                  <a:schemeClr val="tx1"/>
                </a:solidFill>
                <a:latin typeface="+mj-lt"/>
              </a:rPr>
              <a:t>Admin Portal/</a:t>
            </a:r>
          </a:p>
          <a:p>
            <a:pPr algn="ctr"/>
            <a:r>
              <a:rPr lang="en-US" sz="1224" dirty="0">
                <a:solidFill>
                  <a:schemeClr val="tx1"/>
                </a:solidFill>
                <a:latin typeface="+mj-lt"/>
              </a:rPr>
              <a:t>PowerShell</a:t>
            </a:r>
          </a:p>
        </p:txBody>
      </p:sp>
      <p:cxnSp>
        <p:nvCxnSpPr>
          <p:cNvPr id="126" name="Elbow Connector 125"/>
          <p:cNvCxnSpPr>
            <a:stCxn id="125" idx="2"/>
            <a:endCxn id="63" idx="0"/>
          </p:cNvCxnSpPr>
          <p:nvPr/>
        </p:nvCxnSpPr>
        <p:spPr>
          <a:xfrm rot="16200000" flipH="1">
            <a:off x="6120447" y="4318150"/>
            <a:ext cx="320582" cy="77718"/>
          </a:xfrm>
          <a:prstGeom prst="curvedConnector3">
            <a:avLst/>
          </a:prstGeom>
          <a:ln w="28575">
            <a:solidFill>
              <a:schemeClr val="bg2">
                <a:lumMod val="2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7192146" y="2889246"/>
            <a:ext cx="1134005" cy="1342801"/>
          </a:xfrm>
          <a:prstGeom prst="roundRect">
            <a:avLst/>
          </a:prstGeom>
          <a:solidFill>
            <a:schemeClr val="bg2">
              <a:lumMod val="50000"/>
              <a:lumOff val="50000"/>
            </a:schemeClr>
          </a:solidFill>
          <a:ln>
            <a:solidFill>
              <a:schemeClr val="accent5"/>
            </a:solidFill>
          </a:ln>
        </p:spPr>
        <p:style>
          <a:lnRef idx="1">
            <a:schemeClr val="accent2"/>
          </a:lnRef>
          <a:fillRef idx="3">
            <a:schemeClr val="accent2"/>
          </a:fillRef>
          <a:effectRef idx="2">
            <a:schemeClr val="accent2"/>
          </a:effectRef>
          <a:fontRef idx="minor">
            <a:schemeClr val="lt1"/>
          </a:fontRef>
        </p:style>
        <p:txBody>
          <a:bodyPr lIns="0" tIns="0" rIns="0" bIns="33299" rtlCol="0" anchor="ctr"/>
          <a:lstStyle/>
          <a:p>
            <a:pPr algn="ctr"/>
            <a:r>
              <a:rPr lang="en-US" sz="1224" dirty="0">
                <a:solidFill>
                  <a:schemeClr val="tx1"/>
                </a:solidFill>
                <a:latin typeface="+mj-lt"/>
              </a:rPr>
              <a:t>Authentication platform</a:t>
            </a:r>
          </a:p>
        </p:txBody>
      </p:sp>
      <p:cxnSp>
        <p:nvCxnSpPr>
          <p:cNvPr id="62" name="Elbow Connector 61"/>
          <p:cNvCxnSpPr>
            <a:stCxn id="63" idx="3"/>
            <a:endCxn id="61" idx="2"/>
          </p:cNvCxnSpPr>
          <p:nvPr/>
        </p:nvCxnSpPr>
        <p:spPr>
          <a:xfrm flipV="1">
            <a:off x="6875756" y="4855280"/>
            <a:ext cx="440071" cy="2475"/>
          </a:xfrm>
          <a:prstGeom prst="bentConnector3">
            <a:avLst>
              <a:gd name="adj1" fmla="val 50000"/>
            </a:avLst>
          </a:prstGeom>
          <a:ln w="28575">
            <a:solidFill>
              <a:schemeClr val="bg2">
                <a:lumMod val="2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82" name="Rounded Rectangle 81"/>
          <p:cNvSpPr/>
          <p:nvPr/>
        </p:nvSpPr>
        <p:spPr>
          <a:xfrm>
            <a:off x="2954129" y="5341365"/>
            <a:ext cx="856815" cy="466302"/>
          </a:xfrm>
          <a:prstGeom prst="roundRect">
            <a:avLst/>
          </a:prstGeom>
          <a:ln/>
        </p:spPr>
        <p:style>
          <a:lnRef idx="1">
            <a:schemeClr val="accent3"/>
          </a:lnRef>
          <a:fillRef idx="2">
            <a:schemeClr val="accent3"/>
          </a:fillRef>
          <a:effectRef idx="1">
            <a:schemeClr val="accent3"/>
          </a:effectRef>
          <a:fontRef idx="minor">
            <a:schemeClr val="dk1"/>
          </a:fontRef>
        </p:style>
        <p:txBody>
          <a:bodyPr lIns="0" tIns="0" rIns="0" bIns="33299" rtlCol="0" anchor="ctr"/>
          <a:lstStyle/>
          <a:p>
            <a:pPr algn="ctr"/>
            <a:r>
              <a:rPr lang="en-US" sz="918" dirty="0">
                <a:solidFill>
                  <a:schemeClr val="tx1"/>
                </a:solidFill>
                <a:latin typeface="+mj-lt"/>
              </a:rPr>
              <a:t>Office  365 Desktop Setup</a:t>
            </a:r>
          </a:p>
        </p:txBody>
      </p:sp>
      <p:cxnSp>
        <p:nvCxnSpPr>
          <p:cNvPr id="42" name="Elbow Connector 41"/>
          <p:cNvCxnSpPr>
            <a:stCxn id="46" idx="3"/>
            <a:endCxn id="40" idx="1"/>
          </p:cNvCxnSpPr>
          <p:nvPr/>
        </p:nvCxnSpPr>
        <p:spPr>
          <a:xfrm flipV="1">
            <a:off x="8326152" y="2460516"/>
            <a:ext cx="941679" cy="1100129"/>
          </a:xfrm>
          <a:prstGeom prst="bentConnector3">
            <a:avLst>
              <a:gd name="adj1" fmla="val 50368"/>
            </a:avLst>
          </a:prstGeom>
          <a:ln w="28575">
            <a:solidFill>
              <a:schemeClr val="bg2">
                <a:lumMod val="2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46" idx="3"/>
            <a:endCxn id="128" idx="1"/>
          </p:cNvCxnSpPr>
          <p:nvPr/>
        </p:nvCxnSpPr>
        <p:spPr>
          <a:xfrm flipV="1">
            <a:off x="8326151" y="3331633"/>
            <a:ext cx="956632" cy="229012"/>
          </a:xfrm>
          <a:prstGeom prst="bentConnector3">
            <a:avLst>
              <a:gd name="adj1" fmla="val 49638"/>
            </a:avLst>
          </a:prstGeom>
          <a:ln w="28575">
            <a:solidFill>
              <a:schemeClr val="bg2">
                <a:lumMod val="2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46" idx="3"/>
            <a:endCxn id="41" idx="1"/>
          </p:cNvCxnSpPr>
          <p:nvPr/>
        </p:nvCxnSpPr>
        <p:spPr>
          <a:xfrm>
            <a:off x="8326151" y="3560647"/>
            <a:ext cx="956632" cy="1488425"/>
          </a:xfrm>
          <a:prstGeom prst="bentConnector3">
            <a:avLst>
              <a:gd name="adj1" fmla="val 49638"/>
            </a:avLst>
          </a:prstGeom>
          <a:ln w="28575">
            <a:solidFill>
              <a:schemeClr val="bg2">
                <a:lumMod val="25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8" name="Trapezoid 17"/>
          <p:cNvSpPr/>
          <p:nvPr/>
        </p:nvSpPr>
        <p:spPr bwMode="auto">
          <a:xfrm rot="16200000">
            <a:off x="8140722" y="3816035"/>
            <a:ext cx="533515" cy="538711"/>
          </a:xfrm>
          <a:prstGeom prst="trapezoid">
            <a:avLst>
              <a:gd name="adj" fmla="val 29827"/>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 wrap="square" lIns="93247" tIns="46623" rIns="93247" bIns="46623" numCol="1" spcCol="0" rtlCol="0" anchor="ctr" anchorCtr="0" compatLnSpc="1">
            <a:prstTxWarp prst="textNoShape">
              <a:avLst/>
            </a:prstTxWarp>
          </a:bodyPr>
          <a:lstStyle/>
          <a:p>
            <a:pPr algn="ctr" defTabSz="932185"/>
            <a:r>
              <a:rPr lang="en-US" sz="1224" b="1" dirty="0" err="1">
                <a:solidFill>
                  <a:schemeClr val="tx1"/>
                </a:solidFill>
                <a:latin typeface="+mj-lt"/>
              </a:rPr>
              <a:t>IdP</a:t>
            </a:r>
            <a:endParaRPr lang="en-US" sz="1632" b="1" dirty="0">
              <a:solidFill>
                <a:schemeClr val="tx1"/>
              </a:solidFill>
              <a:latin typeface="+mj-lt"/>
            </a:endParaRPr>
          </a:p>
        </p:txBody>
      </p:sp>
      <p:pic>
        <p:nvPicPr>
          <p:cNvPr id="49" name="Picture 48" descr="C:\Program Files\Microsoft Resource DVD Artwork\DVD_ART\Artwork_Imagery\HARDWARE_IMAGERY\Illustration - Misc Hardware\Windows Vista Illustration Icons\Generic User.png"/>
          <p:cNvPicPr>
            <a:picLocks noChangeAspect="1" noChangeArrowheads="1"/>
          </p:cNvPicPr>
          <p:nvPr/>
        </p:nvPicPr>
        <p:blipFill>
          <a:blip r:embed="rId4" cstate="print"/>
          <a:srcRect/>
          <a:stretch>
            <a:fillRect/>
          </a:stretch>
        </p:blipFill>
        <p:spPr bwMode="auto">
          <a:xfrm flipH="1">
            <a:off x="2370246" y="5185777"/>
            <a:ext cx="321091" cy="332128"/>
          </a:xfrm>
          <a:prstGeom prst="rect">
            <a:avLst/>
          </a:prstGeom>
          <a:noFill/>
        </p:spPr>
      </p:pic>
      <p:pic>
        <p:nvPicPr>
          <p:cNvPr id="50" name="Picture 49" descr="C:\Program Files\Microsoft Resource DVD Artwork\DVD_ART\Artwork_Imagery\HARDWARE_IMAGERY\Illustration - Misc Hardware\Windows Vista Illustration Icons\Generic User.png"/>
          <p:cNvPicPr>
            <a:picLocks noChangeAspect="1" noChangeArrowheads="1"/>
          </p:cNvPicPr>
          <p:nvPr/>
        </p:nvPicPr>
        <p:blipFill>
          <a:blip r:embed="rId4" cstate="print"/>
          <a:srcRect/>
          <a:stretch>
            <a:fillRect/>
          </a:stretch>
        </p:blipFill>
        <p:spPr bwMode="auto">
          <a:xfrm flipH="1">
            <a:off x="7823722" y="5119895"/>
            <a:ext cx="321091" cy="332128"/>
          </a:xfrm>
          <a:prstGeom prst="rect">
            <a:avLst/>
          </a:prstGeom>
          <a:noFill/>
        </p:spPr>
      </p:pic>
      <p:pic>
        <p:nvPicPr>
          <p:cNvPr id="52" name="Picture 51" descr="C:\Program Files\Microsoft Resource DVD Artwork\DVD_ART\Artwork_Imagery\HARDWARE_IMAGERY\Illustration - Misc Hardware\Windows Vista Illustration Icons\Generic User.png"/>
          <p:cNvPicPr>
            <a:picLocks noChangeAspect="1" noChangeArrowheads="1"/>
          </p:cNvPicPr>
          <p:nvPr/>
        </p:nvPicPr>
        <p:blipFill>
          <a:blip r:embed="rId4" cstate="print"/>
          <a:srcRect/>
          <a:stretch>
            <a:fillRect/>
          </a:stretch>
        </p:blipFill>
        <p:spPr bwMode="auto">
          <a:xfrm flipH="1">
            <a:off x="7823722" y="5119895"/>
            <a:ext cx="321091" cy="332128"/>
          </a:xfrm>
          <a:prstGeom prst="rect">
            <a:avLst/>
          </a:prstGeom>
          <a:noFill/>
        </p:spPr>
      </p:pic>
      <p:pic>
        <p:nvPicPr>
          <p:cNvPr id="55" name="Picture 54" descr="C:\Program Files\Microsoft Resource DVD Artwork\DVD_ART\Artwork_Imagery\HARDWARE_IMAGERY\Illustration - Misc Hardware\Windows Vista Illustration Icons\Generic User.png"/>
          <p:cNvPicPr>
            <a:picLocks noChangeAspect="1" noChangeArrowheads="1"/>
          </p:cNvPicPr>
          <p:nvPr/>
        </p:nvPicPr>
        <p:blipFill>
          <a:blip r:embed="rId4" cstate="print"/>
          <a:srcRect/>
          <a:stretch>
            <a:fillRect/>
          </a:stretch>
        </p:blipFill>
        <p:spPr bwMode="auto">
          <a:xfrm flipH="1">
            <a:off x="7823722" y="5119895"/>
            <a:ext cx="321091" cy="332128"/>
          </a:xfrm>
          <a:prstGeom prst="rect">
            <a:avLst/>
          </a:prstGeom>
          <a:noFill/>
        </p:spPr>
      </p:pic>
      <p:pic>
        <p:nvPicPr>
          <p:cNvPr id="56" name="Picture 55" descr="C:\Program Files\Microsoft Resource DVD Artwork\DVD_ART\Artwork_Imagery\HARDWARE_IMAGERY\Illustration - Misc Hardware\Windows Vista Illustration Icons\Generic User.png"/>
          <p:cNvPicPr>
            <a:picLocks noChangeAspect="1" noChangeArrowheads="1"/>
          </p:cNvPicPr>
          <p:nvPr/>
        </p:nvPicPr>
        <p:blipFill>
          <a:blip r:embed="rId4" cstate="print"/>
          <a:srcRect/>
          <a:stretch>
            <a:fillRect/>
          </a:stretch>
        </p:blipFill>
        <p:spPr bwMode="auto">
          <a:xfrm flipH="1">
            <a:off x="7823722" y="5119895"/>
            <a:ext cx="321091" cy="332128"/>
          </a:xfrm>
          <a:prstGeom prst="rect">
            <a:avLst/>
          </a:prstGeom>
          <a:noFill/>
        </p:spPr>
      </p:pic>
      <p:pic>
        <p:nvPicPr>
          <p:cNvPr id="57" name="Picture 56" descr="C:\Program Files\Microsoft Resource DVD Artwork\DVD_ART\Artwork_Imagery\HARDWARE_IMAGERY\Illustration - Misc Hardware\Windows Vista Illustration Icons\Generic User.png"/>
          <p:cNvPicPr>
            <a:picLocks noChangeAspect="1" noChangeArrowheads="1"/>
          </p:cNvPicPr>
          <p:nvPr/>
        </p:nvPicPr>
        <p:blipFill>
          <a:blip r:embed="rId4" cstate="print"/>
          <a:srcRect/>
          <a:stretch>
            <a:fillRect/>
          </a:stretch>
        </p:blipFill>
        <p:spPr bwMode="auto">
          <a:xfrm flipH="1">
            <a:off x="7823722" y="5122217"/>
            <a:ext cx="321091" cy="332128"/>
          </a:xfrm>
          <a:prstGeom prst="rect">
            <a:avLst/>
          </a:prstGeom>
          <a:noFill/>
        </p:spPr>
      </p:pic>
      <p:pic>
        <p:nvPicPr>
          <p:cNvPr id="58" name="Picture 57" descr="C:\Program Files\Microsoft Resource DVD Artwork\DVD_ART\Artwork_Imagery\HARDWARE_IMAGERY\Illustration - Misc Hardware\Windows Vista Illustration Icons\Generic User.png"/>
          <p:cNvPicPr>
            <a:picLocks noChangeAspect="1" noChangeArrowheads="1"/>
          </p:cNvPicPr>
          <p:nvPr/>
        </p:nvPicPr>
        <p:blipFill>
          <a:blip r:embed="rId4" cstate="print"/>
          <a:srcRect/>
          <a:stretch>
            <a:fillRect/>
          </a:stretch>
        </p:blipFill>
        <p:spPr bwMode="auto">
          <a:xfrm flipH="1">
            <a:off x="2368841" y="5185017"/>
            <a:ext cx="321091" cy="332128"/>
          </a:xfrm>
          <a:prstGeom prst="rect">
            <a:avLst/>
          </a:prstGeom>
          <a:noFill/>
        </p:spPr>
      </p:pic>
      <p:cxnSp>
        <p:nvCxnSpPr>
          <p:cNvPr id="48" name="Elbow Connector 47"/>
          <p:cNvCxnSpPr>
            <a:stCxn id="46" idx="3"/>
            <a:endCxn id="131" idx="1"/>
          </p:cNvCxnSpPr>
          <p:nvPr/>
        </p:nvCxnSpPr>
        <p:spPr>
          <a:xfrm>
            <a:off x="8326151" y="3560645"/>
            <a:ext cx="956632" cy="621303"/>
          </a:xfrm>
          <a:prstGeom prst="bentConnector3">
            <a:avLst>
              <a:gd name="adj1" fmla="val 49638"/>
            </a:avLst>
          </a:prstGeom>
          <a:ln w="28575">
            <a:solidFill>
              <a:schemeClr val="bg2">
                <a:lumMod val="25000"/>
              </a:schemeClr>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43" name="Picture 42" descr="C:\Program Files\Microsoft Resource DVD Artwork\DVD_ART\Artwork_Imagery\HARDWARE_IMAGERY\Illustration - Misc Hardware\Windows Vista Illustration Icons\Generic User.png"/>
          <p:cNvPicPr>
            <a:picLocks noChangeAspect="1" noChangeArrowheads="1"/>
          </p:cNvPicPr>
          <p:nvPr/>
        </p:nvPicPr>
        <p:blipFill>
          <a:blip r:embed="rId4" cstate="print"/>
          <a:srcRect/>
          <a:stretch>
            <a:fillRect/>
          </a:stretch>
        </p:blipFill>
        <p:spPr bwMode="auto">
          <a:xfrm flipH="1">
            <a:off x="7821563" y="5122034"/>
            <a:ext cx="321091" cy="332128"/>
          </a:xfrm>
          <a:prstGeom prst="rect">
            <a:avLst/>
          </a:prstGeom>
          <a:noFill/>
        </p:spPr>
      </p:pic>
    </p:spTree>
    <p:extLst>
      <p:ext uri="{BB962C8B-B14F-4D97-AF65-F5344CB8AC3E}">
        <p14:creationId xmlns:p14="http://schemas.microsoft.com/office/powerpoint/2010/main" val="37269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par>
                                <p:cTn id="30" presetID="22" presetClass="entr" presetSubtype="8"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22" presetClass="entr" presetSubtype="8" fill="hold" nodeType="withEffect">
                                  <p:stCondLst>
                                    <p:cond delay="0"/>
                                  </p:stCondLst>
                                  <p:childTnLst>
                                    <p:set>
                                      <p:cBhvr>
                                        <p:cTn id="34" dur="1" fill="hold">
                                          <p:stCondLst>
                                            <p:cond delay="0"/>
                                          </p:stCondLst>
                                        </p:cTn>
                                        <p:tgtEl>
                                          <p:spTgt spid="106"/>
                                        </p:tgtEl>
                                        <p:attrNameLst>
                                          <p:attrName>style.visibility</p:attrName>
                                        </p:attrNameLst>
                                      </p:cBhvr>
                                      <p:to>
                                        <p:strVal val="visible"/>
                                      </p:to>
                                    </p:set>
                                    <p:animEffect transition="in" filter="wipe(left)">
                                      <p:cBhvr>
                                        <p:cTn id="35" dur="500"/>
                                        <p:tgtEl>
                                          <p:spTgt spid="106"/>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path" presetSubtype="0" accel="50000" decel="50000" fill="hold" nodeType="clickEffect">
                                  <p:stCondLst>
                                    <p:cond delay="0"/>
                                  </p:stCondLst>
                                  <p:childTnLst>
                                    <p:animMotion origin="layout" path="M 0.00079 0.00601 L 0.15716 0.01711 C 0.19 0.01966 0.23899 0.02128 0.29021 0.02128 C 0.34858 0.02128 0.39511 0.01966 0.42781 0.01711 L 0.58445 0.00601 " pathEditMode="relative" rAng="0" ptsTypes="FffFF">
                                      <p:cBhvr>
                                        <p:cTn id="39" dur="2000" fill="hold"/>
                                        <p:tgtEl>
                                          <p:spTgt spid="49"/>
                                        </p:tgtEl>
                                        <p:attrNameLst>
                                          <p:attrName>ppt_x</p:attrName>
                                          <p:attrName>ppt_y</p:attrName>
                                        </p:attrNameLst>
                                      </p:cBhvr>
                                      <p:rCtr x="29176" y="763"/>
                                    </p:animMotion>
                                  </p:childTnLst>
                                </p:cTn>
                              </p:par>
                              <p:par>
                                <p:cTn id="40" presetID="1"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childTnLst>
                          </p:cTn>
                        </p:par>
                        <p:par>
                          <p:cTn id="42" fill="hold">
                            <p:stCondLst>
                              <p:cond delay="2000"/>
                            </p:stCondLst>
                            <p:childTnLst>
                              <p:par>
                                <p:cTn id="43" presetID="1" presetClass="exit" presetSubtype="0" fill="hold" nodeType="afterEffect">
                                  <p:stCondLst>
                                    <p:cond delay="0"/>
                                  </p:stCondLst>
                                  <p:childTnLst>
                                    <p:set>
                                      <p:cBhvr>
                                        <p:cTn id="44" dur="1" fill="hold">
                                          <p:stCondLst>
                                            <p:cond delay="0"/>
                                          </p:stCondLst>
                                        </p:cTn>
                                        <p:tgtEl>
                                          <p:spTgt spid="49"/>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par>
                          <p:cTn id="47" fill="hold">
                            <p:stCondLst>
                              <p:cond delay="2000"/>
                            </p:stCondLst>
                            <p:childTnLst>
                              <p:par>
                                <p:cTn id="48" presetID="1" presetClass="entr" presetSubtype="0"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childTnLst>
                                </p:cTn>
                              </p:par>
                            </p:childTnLst>
                          </p:cTn>
                        </p:par>
                        <p:par>
                          <p:cTn id="50" fill="hold">
                            <p:stCondLst>
                              <p:cond delay="2000"/>
                            </p:stCondLst>
                            <p:childTnLst>
                              <p:par>
                                <p:cTn id="51" presetID="37" presetClass="path" presetSubtype="0" accel="50000" decel="50000" fill="hold" nodeType="afterEffect">
                                  <p:stCondLst>
                                    <p:cond delay="0"/>
                                  </p:stCondLst>
                                  <p:childTnLst>
                                    <p:animMotion origin="layout" path="M 0.00069 -0.00278 L 0.00243 -0.06157 C 0.00312 -0.07384 0.00017 -0.09097 -0.00504 -0.10671 C -0.01059 -0.125 -0.01788 -0.13866 -0.02552 -0.14653 L -0.05851 -0.18426 " pathEditMode="relative" rAng="3995141" ptsTypes="FffFF">
                                      <p:cBhvr>
                                        <p:cTn id="52" dur="2000" fill="hold"/>
                                        <p:tgtEl>
                                          <p:spTgt spid="52"/>
                                        </p:tgtEl>
                                        <p:attrNameLst>
                                          <p:attrName>ppt_x</p:attrName>
                                          <p:attrName>ppt_y</p:attrName>
                                        </p:attrNameLst>
                                      </p:cBhvr>
                                      <p:rCtr x="-1771" y="-9769"/>
                                    </p:animMotion>
                                  </p:childTnLst>
                                </p:cTn>
                              </p:par>
                              <p:par>
                                <p:cTn id="53" presetID="1" presetClass="entr" presetSubtype="0" fill="hold"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par>
                                <p:cTn id="55" presetID="51" presetClass="path" presetSubtype="0" accel="50000" decel="50000" fill="hold" nodeType="withEffect">
                                  <p:stCondLst>
                                    <p:cond delay="0"/>
                                  </p:stCondLst>
                                  <p:childTnLst>
                                    <p:animMotion origin="layout" path="M 0.15087 -0.26412 L 0.13177 -0.17292 C 0.12795 -0.1537 0.11806 -0.12894 0.10556 -0.10579 C 0.08976 -0.07963 0.07465 -0.06181 0.06181 -0.05255 L 0.00069 -0.00301 " pathEditMode="relative" rAng="2252892" ptsTypes="FffFF">
                                      <p:cBhvr>
                                        <p:cTn id="56" dur="2000" spd="-100000" fill="hold"/>
                                        <p:tgtEl>
                                          <p:spTgt spid="55"/>
                                        </p:tgtEl>
                                        <p:attrNameLst>
                                          <p:attrName>ppt_x</p:attrName>
                                          <p:attrName>ppt_y</p:attrName>
                                        </p:attrNameLst>
                                      </p:cBhvr>
                                      <p:rCtr x="-6076" y="14514"/>
                                    </p:animMotion>
                                  </p:childTnLst>
                                </p:cTn>
                              </p:par>
                              <p:par>
                                <p:cTn id="57" presetID="1" presetClass="entr" presetSubtype="0" fill="hold" nodeType="with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par>
                                <p:cTn id="59" presetID="51" presetClass="path" presetSubtype="0" accel="50000" decel="50000" fill="hold" nodeType="withEffect">
                                  <p:stCondLst>
                                    <p:cond delay="0"/>
                                  </p:stCondLst>
                                  <p:childTnLst>
                                    <p:animMotion origin="layout" path="M 0.15729 -0.12638 L 0.12222 -0.07685 C 0.1151 -0.06643 0.10243 -0.0537 0.08906 -0.04212 C 0.07292 -0.03009 0.05955 -0.02268 0.04896 -0.01851 L -5.55556E-7 -4.81481E-6 " pathEditMode="relative" rAng="3539281" ptsTypes="FffFF">
                                      <p:cBhvr>
                                        <p:cTn id="60" dur="2000" spd="-100000" fill="hold"/>
                                        <p:tgtEl>
                                          <p:spTgt spid="56"/>
                                        </p:tgtEl>
                                        <p:attrNameLst>
                                          <p:attrName>ppt_x</p:attrName>
                                          <p:attrName>ppt_y</p:attrName>
                                        </p:attrNameLst>
                                      </p:cBhvr>
                                      <p:rCtr x="-7378" y="7384"/>
                                    </p:animMotion>
                                  </p:childTnLst>
                                </p:cTn>
                              </p:par>
                              <p:par>
                                <p:cTn id="61" presetID="1"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par>
                                <p:cTn id="63" presetID="51" presetClass="path" presetSubtype="0" accel="50000" decel="50000" fill="hold" nodeType="withEffect">
                                  <p:stCondLst>
                                    <p:cond delay="0"/>
                                  </p:stCondLst>
                                  <p:childTnLst>
                                    <p:animMotion origin="layout" path="M 0.15694 -0.01644 L 0.11643 0.00532 C 0.10823 0.01018 0.09455 0.01388 0.08192 0.01643 C 0.06642 0.01805 0.05405 0.01574 0.04493 0.01365 L 0.00273 0.00138 " pathEditMode="relative" rAng="5107225" ptsTypes="FffFF">
                                      <p:cBhvr>
                                        <p:cTn id="64" dur="2000" spd="-100000" fill="hold"/>
                                        <p:tgtEl>
                                          <p:spTgt spid="57"/>
                                        </p:tgtEl>
                                        <p:attrNameLst>
                                          <p:attrName>ppt_x</p:attrName>
                                          <p:attrName>ppt_y</p:attrName>
                                        </p:attrNameLst>
                                      </p:cBhvr>
                                      <p:rCtr x="-7658" y="1944"/>
                                    </p:animMotion>
                                  </p:childTnLst>
                                </p:cTn>
                              </p:par>
                              <p:par>
                                <p:cTn id="65" presetID="1" presetClass="entr" presetSubtype="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51" presetClass="path" presetSubtype="0" accel="50000" decel="50000" fill="hold" nodeType="withEffect">
                                  <p:stCondLst>
                                    <p:cond delay="0"/>
                                  </p:stCondLst>
                                  <p:childTnLst>
                                    <p:animMotion origin="layout" path="M 0.16213 -0.36667 L 0.1284 -0.25625 C 0.11421 -0.23796 0.10119 -0.20324 0.09611 -0.16736 C 0.07983 -0.13033 0.05756 -0.10903 0.05365 -0.08449 L 0.00143 0.00254 " pathEditMode="relative" rAng="2212882" ptsTypes="FffFF">
                                      <p:cBhvr>
                                        <p:cTn id="68" dur="2000" spd="-100000" fill="hold"/>
                                        <p:tgtEl>
                                          <p:spTgt spid="43"/>
                                        </p:tgtEl>
                                        <p:attrNameLst>
                                          <p:attrName>ppt_x</p:attrName>
                                          <p:attrName>ppt_y</p:attrName>
                                        </p:attrNameLst>
                                      </p:cBhvr>
                                      <p:rCtr x="-7462" y="19213"/>
                                    </p:animMotion>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7">
                                            <p:txEl>
                                              <p:pRg st="2" end="2"/>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7"/>
                                        </p:tgtEl>
                                        <p:attrNameLst>
                                          <p:attrName>style.visibility</p:attrName>
                                        </p:attrNameLst>
                                      </p:cBhvr>
                                      <p:to>
                                        <p:strVal val="visible"/>
                                      </p:to>
                                    </p:set>
                                  </p:childTnLst>
                                </p:cTn>
                              </p:par>
                            </p:childTnLst>
                          </p:cTn>
                        </p:par>
                        <p:par>
                          <p:cTn id="75" fill="hold">
                            <p:stCondLst>
                              <p:cond delay="0"/>
                            </p:stCondLst>
                            <p:childTnLst>
                              <p:par>
                                <p:cTn id="76" presetID="10" presetClass="entr" presetSubtype="0" fill="hold" nodeType="afterEffect">
                                  <p:stCondLst>
                                    <p:cond delay="0"/>
                                  </p:stCondLst>
                                  <p:childTnLst>
                                    <p:set>
                                      <p:cBhvr>
                                        <p:cTn id="77" dur="1" fill="hold">
                                          <p:stCondLst>
                                            <p:cond delay="0"/>
                                          </p:stCondLst>
                                        </p:cTn>
                                        <p:tgtEl>
                                          <p:spTgt spid="78"/>
                                        </p:tgtEl>
                                        <p:attrNameLst>
                                          <p:attrName>style.visibility</p:attrName>
                                        </p:attrNameLst>
                                      </p:cBhvr>
                                      <p:to>
                                        <p:strVal val="visible"/>
                                      </p:to>
                                    </p:set>
                                    <p:animEffect transition="in" filter="fade">
                                      <p:cBhvr>
                                        <p:cTn id="78" dur="500"/>
                                        <p:tgtEl>
                                          <p:spTgt spid="78"/>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79"/>
                                        </p:tgtEl>
                                        <p:attrNameLst>
                                          <p:attrName>style.visibility</p:attrName>
                                        </p:attrNameLst>
                                      </p:cBhvr>
                                      <p:to>
                                        <p:strVal val="visible"/>
                                      </p:to>
                                    </p:set>
                                    <p:animEffect transition="in" filter="fade">
                                      <p:cBhvr>
                                        <p:cTn id="82" dur="500"/>
                                        <p:tgtEl>
                                          <p:spTgt spid="79"/>
                                        </p:tgtEl>
                                      </p:cBhvr>
                                    </p:animEffec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80"/>
                                        </p:tgtEl>
                                        <p:attrNameLst>
                                          <p:attrName>style.visibility</p:attrName>
                                        </p:attrNameLst>
                                      </p:cBhvr>
                                      <p:to>
                                        <p:strVal val="visible"/>
                                      </p:to>
                                    </p:set>
                                    <p:animEffect transition="in" filter="fade">
                                      <p:cBhvr>
                                        <p:cTn id="86" dur="500"/>
                                        <p:tgtEl>
                                          <p:spTgt spid="80"/>
                                        </p:tgtEl>
                                      </p:cBhvr>
                                    </p:animEffect>
                                  </p:childTnLst>
                                </p:cTn>
                              </p:par>
                            </p:childTnLst>
                          </p:cTn>
                        </p:par>
                        <p:par>
                          <p:cTn id="87" fill="hold">
                            <p:stCondLst>
                              <p:cond delay="1500"/>
                            </p:stCondLst>
                            <p:childTnLst>
                              <p:par>
                                <p:cTn id="88" presetID="10" presetClass="exit" presetSubtype="0" fill="hold" grpId="0" nodeType="afterEffect">
                                  <p:stCondLst>
                                    <p:cond delay="0"/>
                                  </p:stCondLst>
                                  <p:childTnLst>
                                    <p:animEffect transition="out" filter="fade">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childTnLst>
                          </p:cTn>
                        </p:par>
                        <p:par>
                          <p:cTn id="91" fill="hold">
                            <p:stCondLst>
                              <p:cond delay="2000"/>
                            </p:stCondLst>
                            <p:childTnLst>
                              <p:par>
                                <p:cTn id="92" presetID="10" presetClass="entr" presetSubtype="0" fill="hold" grpId="0" nodeType="afterEffect">
                                  <p:stCondLst>
                                    <p:cond delay="0"/>
                                  </p:stCondLst>
                                  <p:childTnLst>
                                    <p:set>
                                      <p:cBhvr>
                                        <p:cTn id="93" dur="1" fill="hold">
                                          <p:stCondLst>
                                            <p:cond delay="0"/>
                                          </p:stCondLst>
                                        </p:cTn>
                                        <p:tgtEl>
                                          <p:spTgt spid="81"/>
                                        </p:tgtEl>
                                        <p:attrNameLst>
                                          <p:attrName>style.visibility</p:attrName>
                                        </p:attrNameLst>
                                      </p:cBhvr>
                                      <p:to>
                                        <p:strVal val="visible"/>
                                      </p:to>
                                    </p:set>
                                    <p:animEffect transition="in" filter="fade">
                                      <p:cBhvr>
                                        <p:cTn id="94" dur="500"/>
                                        <p:tgtEl>
                                          <p:spTgt spid="81"/>
                                        </p:tgtEl>
                                      </p:cBhvr>
                                    </p:animEffect>
                                  </p:childTnLst>
                                </p:cTn>
                              </p:par>
                            </p:childTnLst>
                          </p:cTn>
                        </p:par>
                        <p:par>
                          <p:cTn id="95" fill="hold">
                            <p:stCondLst>
                              <p:cond delay="2500"/>
                            </p:stCondLst>
                            <p:childTnLst>
                              <p:par>
                                <p:cTn id="96" presetID="1" presetClass="entr" presetSubtype="0" fill="hold" grpId="0" nodeType="afterEffect">
                                  <p:stCondLst>
                                    <p:cond delay="0"/>
                                  </p:stCondLst>
                                  <p:childTnLst>
                                    <p:set>
                                      <p:cBhvr>
                                        <p:cTn id="97"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5" grpId="0"/>
      <p:bldP spid="17" grpId="0" build="p"/>
      <p:bldP spid="7" grpId="0" animBg="1"/>
      <p:bldP spid="9" grpId="0" animBg="1"/>
      <p:bldP spid="77" grpId="0" animBg="1"/>
      <p:bldP spid="80" grpId="0"/>
      <p:bldP spid="81" grpId="0" animBg="1"/>
      <p:bldP spid="82"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617" y="0"/>
            <a:ext cx="11191240" cy="6994525"/>
          </a:xfrm>
          <a:prstGeom prst="rect">
            <a:avLst/>
          </a:prstGeom>
        </p:spPr>
      </p:pic>
      <p:sp>
        <p:nvSpPr>
          <p:cNvPr id="2" name="Title 1"/>
          <p:cNvSpPr>
            <a:spLocks noGrp="1"/>
          </p:cNvSpPr>
          <p:nvPr>
            <p:ph type="title"/>
          </p:nvPr>
        </p:nvSpPr>
        <p:spPr/>
        <p:txBody>
          <a:bodyPr/>
          <a:lstStyle/>
          <a:p>
            <a:r>
              <a:rPr lang="en-GB" dirty="0" smtClean="0"/>
              <a:t>Windows Azure AD</a:t>
            </a:r>
            <a:endParaRPr lang="en-GB" dirty="0"/>
          </a:p>
        </p:txBody>
      </p:sp>
    </p:spTree>
    <p:extLst>
      <p:ext uri="{BB962C8B-B14F-4D97-AF65-F5344CB8AC3E}">
        <p14:creationId xmlns:p14="http://schemas.microsoft.com/office/powerpoint/2010/main" val="369318645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999" y="47663"/>
            <a:ext cx="11889564" cy="917575"/>
          </a:xfrm>
        </p:spPr>
        <p:txBody>
          <a:bodyPr/>
          <a:lstStyle/>
          <a:p>
            <a:pPr algn="l"/>
            <a:r>
              <a:rPr lang="en-US" sz="4896" dirty="0" smtClean="0"/>
              <a:t>Identity Challenge!</a:t>
            </a:r>
            <a:endParaRPr lang="en-US" sz="4896" dirty="0"/>
          </a:p>
        </p:txBody>
      </p:sp>
      <p:sp>
        <p:nvSpPr>
          <p:cNvPr id="6" name="Text Placeholder 5"/>
          <p:cNvSpPr>
            <a:spLocks noGrp="1"/>
          </p:cNvSpPr>
          <p:nvPr>
            <p:ph type="body" sz="quarter" idx="10"/>
          </p:nvPr>
        </p:nvSpPr>
        <p:spPr>
          <a:xfrm>
            <a:off x="530466" y="5575819"/>
            <a:ext cx="11373923" cy="1088888"/>
          </a:xfrm>
        </p:spPr>
        <p:txBody>
          <a:bodyPr/>
          <a:lstStyle/>
          <a:p>
            <a:r>
              <a:rPr lang="en-US" sz="3264" dirty="0"/>
              <a:t>While enterprises work to consolidate identity system on-premises, cloud apps are fragmenting identity… again</a:t>
            </a:r>
          </a:p>
        </p:txBody>
      </p:sp>
      <p:sp>
        <p:nvSpPr>
          <p:cNvPr id="7" name="Oval 6"/>
          <p:cNvSpPr/>
          <p:nvPr/>
        </p:nvSpPr>
        <p:spPr bwMode="auto">
          <a:xfrm>
            <a:off x="4361456" y="4011454"/>
            <a:ext cx="3713562" cy="1195582"/>
          </a:xfrm>
          <a:prstGeom prst="ellipse">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68" tIns="46634" rIns="93268" bIns="46634" numCol="1" rtlCol="0" anchor="ctr" anchorCtr="0" compatLnSpc="1">
            <a:prstTxWarp prst="textNoShape">
              <a:avLst/>
            </a:prstTxWarp>
          </a:bodyPr>
          <a:lstStyle/>
          <a:p>
            <a:pPr algn="ctr" defTabSz="932437"/>
            <a:endParaRPr lang="en-US" sz="2312" dirty="0">
              <a:solidFill>
                <a:srgbClr val="FFFFFF">
                  <a:alpha val="98824"/>
                </a:srgbClr>
              </a:solidFill>
              <a:latin typeface="+mj-lt"/>
              <a:ea typeface="Segoe UI" pitchFamily="34" charset="0"/>
              <a:cs typeface="Segoe UI" pitchFamily="34" charset="0"/>
            </a:endParaRPr>
          </a:p>
        </p:txBody>
      </p:sp>
      <p:sp>
        <p:nvSpPr>
          <p:cNvPr id="8" name="Isosceles Triangle 7"/>
          <p:cNvSpPr/>
          <p:nvPr/>
        </p:nvSpPr>
        <p:spPr bwMode="auto">
          <a:xfrm>
            <a:off x="5555916" y="3832249"/>
            <a:ext cx="1324642" cy="1141635"/>
          </a:xfrm>
          <a:prstGeom prst="triangle">
            <a:avLst/>
          </a:prstGeom>
          <a:solidFill>
            <a:srgbClr val="7030A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312" dirty="0">
                <a:solidFill>
                  <a:srgbClr val="FFFFFF">
                    <a:alpha val="98824"/>
                  </a:srgbClr>
                </a:solidFill>
                <a:latin typeface="+mj-lt"/>
                <a:ea typeface="Segoe UI" pitchFamily="34" charset="0"/>
                <a:cs typeface="Segoe UI" pitchFamily="34" charset="0"/>
              </a:rPr>
              <a:t>AD</a:t>
            </a:r>
          </a:p>
        </p:txBody>
      </p:sp>
      <p:pic>
        <p:nvPicPr>
          <p:cNvPr id="9" name="Picture 2" descr="C:\Users\skwan\AppData\Local\Microsoft\Windows\Temporary Internet Files\Content.IE5\OB6EO71H\MC90043259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504" y="233151"/>
            <a:ext cx="3171467" cy="26422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skwan\AppData\Local\Microsoft\Windows\Temporary Internet Files\Content.IE5\OB6EO71H\MC90043259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9" y="1476797"/>
            <a:ext cx="3171467" cy="26422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skwan\AppData\Local\Microsoft\Windows\Temporary Internet Files\Content.IE5\OB6EO71H\MC90043259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8008" y="1476797"/>
            <a:ext cx="3171467" cy="2642201"/>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p:cNvSpPr/>
          <p:nvPr/>
        </p:nvSpPr>
        <p:spPr bwMode="auto">
          <a:xfrm>
            <a:off x="1162673" y="2298204"/>
            <a:ext cx="1000118" cy="999859"/>
          </a:xfrm>
          <a:prstGeom prst="ellipse">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312" dirty="0">
                <a:solidFill>
                  <a:srgbClr val="FFFFFF">
                    <a:alpha val="98824"/>
                  </a:srgbClr>
                </a:solidFill>
                <a:latin typeface="+mj-lt"/>
                <a:ea typeface="Segoe UI" pitchFamily="34" charset="0"/>
                <a:cs typeface="Segoe UI" pitchFamily="34" charset="0"/>
              </a:rPr>
              <a:t>Cloud</a:t>
            </a:r>
          </a:p>
          <a:p>
            <a:pPr algn="ctr" defTabSz="932437"/>
            <a:r>
              <a:rPr lang="en-US" sz="2312" dirty="0">
                <a:solidFill>
                  <a:srgbClr val="FFFFFF">
                    <a:alpha val="98824"/>
                  </a:srgbClr>
                </a:solidFill>
                <a:latin typeface="+mj-lt"/>
                <a:ea typeface="Segoe UI" pitchFamily="34" charset="0"/>
                <a:cs typeface="Segoe UI" pitchFamily="34" charset="0"/>
              </a:rPr>
              <a:t>app</a:t>
            </a:r>
          </a:p>
        </p:txBody>
      </p:sp>
      <p:sp>
        <p:nvSpPr>
          <p:cNvPr id="14" name="Oval 13"/>
          <p:cNvSpPr/>
          <p:nvPr/>
        </p:nvSpPr>
        <p:spPr bwMode="auto">
          <a:xfrm>
            <a:off x="10338308" y="2297968"/>
            <a:ext cx="1000118" cy="999859"/>
          </a:xfrm>
          <a:prstGeom prst="ellipse">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312" dirty="0">
                <a:solidFill>
                  <a:srgbClr val="FFFFFF">
                    <a:alpha val="98824"/>
                  </a:srgbClr>
                </a:solidFill>
                <a:latin typeface="+mj-lt"/>
                <a:ea typeface="Segoe UI" pitchFamily="34" charset="0"/>
                <a:cs typeface="Segoe UI" pitchFamily="34" charset="0"/>
              </a:rPr>
              <a:t>Cloud</a:t>
            </a:r>
          </a:p>
          <a:p>
            <a:pPr algn="ctr" defTabSz="932437"/>
            <a:r>
              <a:rPr lang="en-US" sz="2312" dirty="0">
                <a:solidFill>
                  <a:srgbClr val="FFFFFF">
                    <a:alpha val="98824"/>
                  </a:srgbClr>
                </a:solidFill>
                <a:latin typeface="+mj-lt"/>
                <a:ea typeface="Segoe UI" pitchFamily="34" charset="0"/>
                <a:cs typeface="Segoe UI" pitchFamily="34" charset="0"/>
              </a:rPr>
              <a:t>app</a:t>
            </a:r>
          </a:p>
        </p:txBody>
      </p:sp>
      <p:sp>
        <p:nvSpPr>
          <p:cNvPr id="15" name="Oval 14"/>
          <p:cNvSpPr/>
          <p:nvPr/>
        </p:nvSpPr>
        <p:spPr bwMode="auto">
          <a:xfrm>
            <a:off x="5718178" y="864297"/>
            <a:ext cx="1000118" cy="999859"/>
          </a:xfrm>
          <a:prstGeom prst="ellipse">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312" dirty="0">
                <a:solidFill>
                  <a:srgbClr val="FFFFFF">
                    <a:alpha val="98824"/>
                  </a:srgbClr>
                </a:solidFill>
                <a:latin typeface="+mj-lt"/>
                <a:ea typeface="Segoe UI" pitchFamily="34" charset="0"/>
                <a:cs typeface="Segoe UI" pitchFamily="34" charset="0"/>
              </a:rPr>
              <a:t>Cloud</a:t>
            </a:r>
          </a:p>
          <a:p>
            <a:pPr algn="ctr" defTabSz="932437"/>
            <a:r>
              <a:rPr lang="en-US" sz="2312" dirty="0">
                <a:solidFill>
                  <a:srgbClr val="FFFFFF">
                    <a:alpha val="98824"/>
                  </a:srgbClr>
                </a:solidFill>
                <a:latin typeface="+mj-lt"/>
                <a:ea typeface="Segoe UI" pitchFamily="34" charset="0"/>
                <a:cs typeface="Segoe UI" pitchFamily="34" charset="0"/>
              </a:rPr>
              <a:t>app</a:t>
            </a:r>
          </a:p>
        </p:txBody>
      </p:sp>
      <p:sp>
        <p:nvSpPr>
          <p:cNvPr id="16" name="Up Arrow 15"/>
          <p:cNvSpPr/>
          <p:nvPr/>
        </p:nvSpPr>
        <p:spPr bwMode="auto">
          <a:xfrm rot="3911523">
            <a:off x="8337759" y="2187960"/>
            <a:ext cx="699453" cy="3259018"/>
          </a:xfrm>
          <a:prstGeom prst="upArrow">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68" tIns="46634" rIns="93268" bIns="46634" numCol="1" rtlCol="0" anchor="ctr" anchorCtr="0" compatLnSpc="1">
            <a:prstTxWarp prst="textNoShape">
              <a:avLst/>
            </a:prstTxWarp>
          </a:bodyPr>
          <a:lstStyle/>
          <a:p>
            <a:pPr algn="ctr" defTabSz="932437"/>
            <a:endParaRPr lang="en-US" sz="2312" dirty="0">
              <a:solidFill>
                <a:srgbClr val="FFFFFF">
                  <a:alpha val="98824"/>
                </a:srgbClr>
              </a:solidFill>
              <a:latin typeface="+mj-lt"/>
              <a:ea typeface="Segoe UI" pitchFamily="34" charset="0"/>
              <a:cs typeface="Segoe UI" pitchFamily="34" charset="0"/>
            </a:endParaRPr>
          </a:p>
        </p:txBody>
      </p:sp>
      <p:sp>
        <p:nvSpPr>
          <p:cNvPr id="17" name="Up Arrow 16"/>
          <p:cNvSpPr/>
          <p:nvPr/>
        </p:nvSpPr>
        <p:spPr bwMode="auto">
          <a:xfrm rot="17688477" flipH="1">
            <a:off x="3387488" y="2169283"/>
            <a:ext cx="699453" cy="3259018"/>
          </a:xfrm>
          <a:prstGeom prst="upArrow">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68" tIns="46634" rIns="93268" bIns="46634" numCol="1" rtlCol="0" anchor="ctr" anchorCtr="0" compatLnSpc="1">
            <a:prstTxWarp prst="textNoShape">
              <a:avLst/>
            </a:prstTxWarp>
          </a:bodyPr>
          <a:lstStyle/>
          <a:p>
            <a:pPr algn="ctr" defTabSz="932437"/>
            <a:endParaRPr lang="en-US" sz="2312" dirty="0">
              <a:solidFill>
                <a:srgbClr val="FFFFFF">
                  <a:alpha val="98824"/>
                </a:srgbClr>
              </a:solidFill>
              <a:latin typeface="+mj-lt"/>
              <a:ea typeface="Segoe UI" pitchFamily="34" charset="0"/>
              <a:cs typeface="Segoe UI" pitchFamily="34" charset="0"/>
            </a:endParaRPr>
          </a:p>
        </p:txBody>
      </p:sp>
      <p:sp>
        <p:nvSpPr>
          <p:cNvPr id="19" name="Up Arrow 18"/>
          <p:cNvSpPr/>
          <p:nvPr/>
        </p:nvSpPr>
        <p:spPr bwMode="auto">
          <a:xfrm flipH="1">
            <a:off x="5868420" y="2030926"/>
            <a:ext cx="699635" cy="1621770"/>
          </a:xfrm>
          <a:prstGeom prst="upArrow">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68" tIns="46634" rIns="93268" bIns="46634" numCol="1" rtlCol="0" anchor="ctr" anchorCtr="0" compatLnSpc="1">
            <a:prstTxWarp prst="textNoShape">
              <a:avLst/>
            </a:prstTxWarp>
          </a:bodyPr>
          <a:lstStyle/>
          <a:p>
            <a:pPr algn="ctr" defTabSz="932437"/>
            <a:endParaRPr lang="en-US" sz="2312" dirty="0">
              <a:solidFill>
                <a:srgbClr val="FFFFFF">
                  <a:alpha val="98824"/>
                </a:srgbClr>
              </a:solidFill>
              <a:latin typeface="+mj-lt"/>
              <a:ea typeface="Segoe UI" pitchFamily="34" charset="0"/>
              <a:cs typeface="Segoe UI" pitchFamily="34" charset="0"/>
            </a:endParaRPr>
          </a:p>
        </p:txBody>
      </p:sp>
      <p:sp>
        <p:nvSpPr>
          <p:cNvPr id="20" name="Rectangle 19"/>
          <p:cNvSpPr/>
          <p:nvPr/>
        </p:nvSpPr>
        <p:spPr bwMode="auto">
          <a:xfrm>
            <a:off x="3341961" y="2564660"/>
            <a:ext cx="5752552" cy="1000981"/>
          </a:xfrm>
          <a:prstGeom prst="rect">
            <a:avLst/>
          </a:prstGeom>
          <a:no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68" tIns="46634" rIns="93268" bIns="46634" numCol="1" rtlCol="0" anchor="ctr" anchorCtr="0" compatLnSpc="1">
            <a:prstTxWarp prst="textNoShape">
              <a:avLst/>
            </a:prstTxWarp>
          </a:bodyPr>
          <a:lstStyle/>
          <a:p>
            <a:pPr algn="ctr" defTabSz="932437"/>
            <a:r>
              <a:rPr lang="en-US" sz="2312" dirty="0">
                <a:solidFill>
                  <a:srgbClr val="FFFFFF">
                    <a:alpha val="98824"/>
                  </a:srgbClr>
                </a:solidFill>
                <a:latin typeface="+mj-lt"/>
                <a:ea typeface="Segoe UI" pitchFamily="34" charset="0"/>
                <a:cs typeface="Segoe UI" pitchFamily="34" charset="0"/>
              </a:rPr>
              <a:t>Separate username/password sign-in</a:t>
            </a:r>
          </a:p>
          <a:p>
            <a:pPr algn="ctr" defTabSz="932437"/>
            <a:r>
              <a:rPr lang="en-US" sz="2312" dirty="0">
                <a:solidFill>
                  <a:srgbClr val="FFFFFF">
                    <a:alpha val="98824"/>
                  </a:srgbClr>
                </a:solidFill>
                <a:latin typeface="+mj-lt"/>
                <a:ea typeface="Segoe UI" pitchFamily="34" charset="0"/>
                <a:cs typeface="Segoe UI" pitchFamily="34" charset="0"/>
              </a:rPr>
              <a:t>Manual or semi-automated provisioning</a:t>
            </a:r>
          </a:p>
          <a:p>
            <a:pPr algn="ctr" defTabSz="932437"/>
            <a:r>
              <a:rPr lang="en-US" sz="2312" dirty="0">
                <a:solidFill>
                  <a:srgbClr val="FFFFFF">
                    <a:alpha val="98824"/>
                  </a:srgbClr>
                </a:solidFill>
                <a:latin typeface="+mj-lt"/>
                <a:ea typeface="Segoe UI" pitchFamily="34" charset="0"/>
                <a:cs typeface="Segoe UI" pitchFamily="34" charset="0"/>
              </a:rPr>
              <a:t>No direct connection to directory</a:t>
            </a:r>
          </a:p>
        </p:txBody>
      </p:sp>
    </p:spTree>
    <p:extLst>
      <p:ext uri="{BB962C8B-B14F-4D97-AF65-F5344CB8AC3E}">
        <p14:creationId xmlns:p14="http://schemas.microsoft.com/office/powerpoint/2010/main" val="21473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bwMode="auto">
          <a:xfrm>
            <a:off x="7627971" y="5461102"/>
            <a:ext cx="3713562" cy="1195582"/>
          </a:xfrm>
          <a:prstGeom prst="ellipse">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68" tIns="46634" rIns="93268" bIns="46634" numCol="1" rtlCol="0" anchor="ctr" anchorCtr="0" compatLnSpc="1">
            <a:prstTxWarp prst="textNoShape">
              <a:avLst/>
            </a:prstTxWarp>
          </a:bodyPr>
          <a:lstStyle/>
          <a:p>
            <a:pPr algn="ctr" defTabSz="932437"/>
            <a:endParaRPr lang="en-US" sz="2312" dirty="0">
              <a:solidFill>
                <a:srgbClr val="FFFFFF">
                  <a:alpha val="98824"/>
                </a:srgbClr>
              </a:solidFill>
              <a:latin typeface="Segoe UI" pitchFamily="34" charset="0"/>
              <a:ea typeface="Segoe UI" pitchFamily="34" charset="0"/>
              <a:cs typeface="Segoe UI" pitchFamily="34" charset="0"/>
            </a:endParaRPr>
          </a:p>
        </p:txBody>
      </p:sp>
      <p:sp>
        <p:nvSpPr>
          <p:cNvPr id="5" name="Title 4"/>
          <p:cNvSpPr>
            <a:spLocks noGrp="1"/>
          </p:cNvSpPr>
          <p:nvPr>
            <p:ph type="title"/>
          </p:nvPr>
        </p:nvSpPr>
        <p:spPr>
          <a:xfrm>
            <a:off x="347645" y="239223"/>
            <a:ext cx="11375537" cy="762786"/>
          </a:xfrm>
        </p:spPr>
        <p:txBody>
          <a:bodyPr/>
          <a:lstStyle/>
          <a:p>
            <a:r>
              <a:rPr lang="en-US" sz="4896" dirty="0"/>
              <a:t>What is Windows Azure Active Directory?</a:t>
            </a:r>
          </a:p>
        </p:txBody>
      </p:sp>
      <p:sp>
        <p:nvSpPr>
          <p:cNvPr id="6" name="Content Placeholder 5"/>
          <p:cNvSpPr>
            <a:spLocks noGrp="1"/>
          </p:cNvSpPr>
          <p:nvPr>
            <p:ph sz="half" idx="1"/>
          </p:nvPr>
        </p:nvSpPr>
        <p:spPr>
          <a:xfrm>
            <a:off x="218729" y="1775855"/>
            <a:ext cx="7334611" cy="4765930"/>
          </a:xfrm>
        </p:spPr>
        <p:txBody>
          <a:bodyPr/>
          <a:lstStyle/>
          <a:p>
            <a:r>
              <a:rPr lang="en-US" sz="2800" dirty="0" smtClean="0"/>
              <a:t>Customized Version of ADLDS / ADAM, SQL</a:t>
            </a:r>
          </a:p>
          <a:p>
            <a:r>
              <a:rPr lang="en-US" sz="2800" dirty="0" smtClean="0"/>
              <a:t>Every Office 365 Customer is an Azure AD Tennant</a:t>
            </a:r>
          </a:p>
          <a:p>
            <a:r>
              <a:rPr lang="en-US" sz="2800" dirty="0" smtClean="0"/>
              <a:t>Designed primarily to meet the needs of cloud applications</a:t>
            </a:r>
          </a:p>
          <a:p>
            <a:r>
              <a:rPr lang="en-US" sz="2800" dirty="0" smtClean="0"/>
              <a:t>Extends Customers Active Directory into the cloud</a:t>
            </a:r>
          </a:p>
          <a:p>
            <a:r>
              <a:rPr lang="en-US" sz="2800" dirty="0" smtClean="0"/>
              <a:t>Think of it as a Fish on a Hook!</a:t>
            </a:r>
          </a:p>
          <a:p>
            <a:r>
              <a:rPr lang="en-US" sz="2800" dirty="0" smtClean="0"/>
              <a:t>Identity as a service: essential part of Platform as a Service</a:t>
            </a:r>
          </a:p>
        </p:txBody>
      </p:sp>
      <p:pic>
        <p:nvPicPr>
          <p:cNvPr id="1026" name="Picture 2" descr="C:\Users\skwan\AppData\Local\Microsoft\Windows\Temporary Internet Files\Content.IE5\OB6EO71H\MC900432591[1].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840134" y="1088039"/>
            <a:ext cx="5130655" cy="4274431"/>
          </a:xfrm>
          <a:prstGeom prst="rect">
            <a:avLst/>
          </a:prstGeom>
          <a:noFill/>
          <a:extLst>
            <a:ext uri="{909E8E84-426E-40DD-AFC4-6F175D3DCCD1}">
              <a14:hiddenFill xmlns:a14="http://schemas.microsoft.com/office/drawing/2010/main">
                <a:solidFill>
                  <a:srgbClr val="FFFFFF"/>
                </a:solidFill>
              </a14:hiddenFill>
            </a:ext>
          </a:extLst>
        </p:spPr>
      </p:pic>
      <p:sp>
        <p:nvSpPr>
          <p:cNvPr id="8" name="Isosceles Triangle 7"/>
          <p:cNvSpPr/>
          <p:nvPr/>
        </p:nvSpPr>
        <p:spPr bwMode="auto">
          <a:xfrm>
            <a:off x="8628089" y="1865207"/>
            <a:ext cx="1713327" cy="1476622"/>
          </a:xfrm>
          <a:prstGeom prst="triangle">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312" dirty="0">
                <a:solidFill>
                  <a:srgbClr val="FFFFFF">
                    <a:alpha val="98824"/>
                  </a:srgbClr>
                </a:solidFill>
                <a:latin typeface="Segoe UI" pitchFamily="34" charset="0"/>
                <a:ea typeface="Segoe UI" pitchFamily="34" charset="0"/>
                <a:cs typeface="Segoe UI" pitchFamily="34" charset="0"/>
              </a:rPr>
              <a:t>Azure</a:t>
            </a:r>
          </a:p>
          <a:p>
            <a:pPr algn="ctr" defTabSz="932437"/>
            <a:r>
              <a:rPr lang="en-US" sz="2312" dirty="0">
                <a:solidFill>
                  <a:srgbClr val="FFFFFF">
                    <a:alpha val="98824"/>
                  </a:srgbClr>
                </a:solidFill>
                <a:latin typeface="Segoe UI" pitchFamily="34" charset="0"/>
                <a:ea typeface="Segoe UI" pitchFamily="34" charset="0"/>
                <a:cs typeface="Segoe UI" pitchFamily="34" charset="0"/>
              </a:rPr>
              <a:t>AD</a:t>
            </a:r>
          </a:p>
        </p:txBody>
      </p:sp>
      <p:sp>
        <p:nvSpPr>
          <p:cNvPr id="10" name="Isosceles Triangle 9"/>
          <p:cNvSpPr/>
          <p:nvPr/>
        </p:nvSpPr>
        <p:spPr bwMode="auto">
          <a:xfrm>
            <a:off x="8822432" y="4917258"/>
            <a:ext cx="1324642" cy="1141635"/>
          </a:xfrm>
          <a:prstGeom prst="triangle">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312" dirty="0">
                <a:solidFill>
                  <a:srgbClr val="FFFFFF">
                    <a:alpha val="98824"/>
                  </a:srgbClr>
                </a:solidFill>
                <a:latin typeface="Segoe UI" pitchFamily="34" charset="0"/>
                <a:ea typeface="Segoe UI" pitchFamily="34" charset="0"/>
                <a:cs typeface="Segoe UI" pitchFamily="34" charset="0"/>
              </a:rPr>
              <a:t>AD</a:t>
            </a:r>
          </a:p>
        </p:txBody>
      </p:sp>
      <p:sp>
        <p:nvSpPr>
          <p:cNvPr id="12" name="Oval 11"/>
          <p:cNvSpPr/>
          <p:nvPr/>
        </p:nvSpPr>
        <p:spPr bwMode="auto">
          <a:xfrm>
            <a:off x="7822314" y="1365278"/>
            <a:ext cx="1000118" cy="999859"/>
          </a:xfrm>
          <a:prstGeom prst="ellipse">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312" dirty="0">
                <a:solidFill>
                  <a:srgbClr val="FFFFFF">
                    <a:alpha val="98824"/>
                  </a:srgbClr>
                </a:solidFill>
                <a:latin typeface="Segoe UI" pitchFamily="34" charset="0"/>
                <a:ea typeface="Segoe UI" pitchFamily="34" charset="0"/>
                <a:cs typeface="Segoe UI" pitchFamily="34" charset="0"/>
              </a:rPr>
              <a:t>Cloud</a:t>
            </a:r>
          </a:p>
          <a:p>
            <a:pPr algn="ctr" defTabSz="932437"/>
            <a:r>
              <a:rPr lang="en-US" sz="2312" dirty="0">
                <a:solidFill>
                  <a:srgbClr val="FFFFFF">
                    <a:alpha val="98824"/>
                  </a:srgbClr>
                </a:solidFill>
                <a:latin typeface="Segoe UI" pitchFamily="34" charset="0"/>
                <a:ea typeface="Segoe UI" pitchFamily="34" charset="0"/>
                <a:cs typeface="Segoe UI" pitchFamily="34" charset="0"/>
              </a:rPr>
              <a:t>app</a:t>
            </a:r>
          </a:p>
        </p:txBody>
      </p:sp>
      <p:sp>
        <p:nvSpPr>
          <p:cNvPr id="14" name="Oval 13"/>
          <p:cNvSpPr/>
          <p:nvPr/>
        </p:nvSpPr>
        <p:spPr bwMode="auto">
          <a:xfrm>
            <a:off x="10723064" y="2628752"/>
            <a:ext cx="1000118" cy="999859"/>
          </a:xfrm>
          <a:prstGeom prst="ellipse">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312" dirty="0">
                <a:solidFill>
                  <a:srgbClr val="FFFFFF">
                    <a:alpha val="98824"/>
                  </a:srgbClr>
                </a:solidFill>
                <a:latin typeface="Segoe UI" pitchFamily="34" charset="0"/>
                <a:ea typeface="Segoe UI" pitchFamily="34" charset="0"/>
                <a:cs typeface="Segoe UI" pitchFamily="34" charset="0"/>
              </a:rPr>
              <a:t>Cloud</a:t>
            </a:r>
          </a:p>
          <a:p>
            <a:pPr algn="ctr" defTabSz="932437"/>
            <a:r>
              <a:rPr lang="en-US" sz="2312" dirty="0">
                <a:solidFill>
                  <a:srgbClr val="FFFFFF">
                    <a:alpha val="98824"/>
                  </a:srgbClr>
                </a:solidFill>
                <a:latin typeface="Segoe UI" pitchFamily="34" charset="0"/>
                <a:ea typeface="Segoe UI" pitchFamily="34" charset="0"/>
                <a:cs typeface="Segoe UI" pitchFamily="34" charset="0"/>
              </a:rPr>
              <a:t>app</a:t>
            </a:r>
          </a:p>
        </p:txBody>
      </p:sp>
      <p:sp>
        <p:nvSpPr>
          <p:cNvPr id="15" name="Oval 14"/>
          <p:cNvSpPr/>
          <p:nvPr/>
        </p:nvSpPr>
        <p:spPr bwMode="auto">
          <a:xfrm>
            <a:off x="7553341" y="3577221"/>
            <a:ext cx="1000118" cy="999859"/>
          </a:xfrm>
          <a:prstGeom prst="ellipse">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3268" tIns="46634" rIns="93268" bIns="46634" numCol="1" rtlCol="0" anchor="ctr" anchorCtr="0" compatLnSpc="1">
            <a:prstTxWarp prst="textNoShape">
              <a:avLst/>
            </a:prstTxWarp>
          </a:bodyPr>
          <a:lstStyle/>
          <a:p>
            <a:pPr algn="ctr" defTabSz="932437"/>
            <a:r>
              <a:rPr lang="en-US" sz="2312" dirty="0">
                <a:solidFill>
                  <a:srgbClr val="FFFFFF">
                    <a:alpha val="98824"/>
                  </a:srgbClr>
                </a:solidFill>
                <a:latin typeface="Segoe UI" pitchFamily="34" charset="0"/>
                <a:ea typeface="Segoe UI" pitchFamily="34" charset="0"/>
                <a:cs typeface="Segoe UI" pitchFamily="34" charset="0"/>
              </a:rPr>
              <a:t>Cloud</a:t>
            </a:r>
          </a:p>
          <a:p>
            <a:pPr algn="ctr" defTabSz="932437"/>
            <a:r>
              <a:rPr lang="en-US" sz="2312" dirty="0">
                <a:solidFill>
                  <a:srgbClr val="FFFFFF">
                    <a:alpha val="98824"/>
                  </a:srgbClr>
                </a:solidFill>
                <a:latin typeface="Segoe UI" pitchFamily="34" charset="0"/>
                <a:ea typeface="Segoe UI" pitchFamily="34" charset="0"/>
                <a:cs typeface="Segoe UI" pitchFamily="34" charset="0"/>
              </a:rPr>
              <a:t>app</a:t>
            </a:r>
          </a:p>
        </p:txBody>
      </p:sp>
      <p:cxnSp>
        <p:nvCxnSpPr>
          <p:cNvPr id="3" name="Straight Connector 2"/>
          <p:cNvCxnSpPr>
            <a:stCxn id="10" idx="2"/>
            <a:endCxn id="8" idx="2"/>
          </p:cNvCxnSpPr>
          <p:nvPr/>
        </p:nvCxnSpPr>
        <p:spPr>
          <a:xfrm flipH="1" flipV="1">
            <a:off x="8628089" y="3341830"/>
            <a:ext cx="194343" cy="2717065"/>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10" idx="4"/>
            <a:endCxn id="8" idx="4"/>
          </p:cNvCxnSpPr>
          <p:nvPr/>
        </p:nvCxnSpPr>
        <p:spPr>
          <a:xfrm flipV="1">
            <a:off x="10147074" y="3341830"/>
            <a:ext cx="194343" cy="27170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7574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30" y="136893"/>
            <a:ext cx="11889564" cy="917575"/>
          </a:xfrm>
        </p:spPr>
        <p:txBody>
          <a:bodyPr>
            <a:noAutofit/>
          </a:bodyPr>
          <a:lstStyle/>
          <a:p>
            <a:r>
              <a:rPr lang="en-US" dirty="0" smtClean="0"/>
              <a:t>ADFS (The Nice guy in the Middle!)</a:t>
            </a:r>
            <a:endParaRPr lang="en-US" dirty="0"/>
          </a:p>
        </p:txBody>
      </p:sp>
      <p:sp>
        <p:nvSpPr>
          <p:cNvPr id="3" name="Content Placeholder 2"/>
          <p:cNvSpPr>
            <a:spLocks noGrp="1"/>
          </p:cNvSpPr>
          <p:nvPr>
            <p:ph idx="4294967295"/>
          </p:nvPr>
        </p:nvSpPr>
        <p:spPr>
          <a:xfrm>
            <a:off x="148281" y="1066191"/>
            <a:ext cx="11607800" cy="3877985"/>
          </a:xfrm>
        </p:spPr>
        <p:txBody>
          <a:bodyPr/>
          <a:lstStyle/>
          <a:p>
            <a:r>
              <a:rPr lang="en-US" sz="3200" dirty="0" smtClean="0"/>
              <a:t>Active Directory Federation Services 2.0 (2.1 in WS2012)</a:t>
            </a:r>
          </a:p>
          <a:p>
            <a:r>
              <a:rPr lang="en-US" sz="3200" dirty="0" smtClean="0"/>
              <a:t>Enables SSO access</a:t>
            </a:r>
          </a:p>
          <a:p>
            <a:r>
              <a:rPr lang="en-US" sz="3200" dirty="0" smtClean="0"/>
              <a:t>Provides On Premises Policy and Control </a:t>
            </a:r>
          </a:p>
          <a:p>
            <a:r>
              <a:rPr lang="en-US" sz="3200" dirty="0"/>
              <a:t>Single Active Directory </a:t>
            </a:r>
            <a:r>
              <a:rPr lang="en-US" sz="3200" dirty="0" smtClean="0"/>
              <a:t>forest</a:t>
            </a:r>
          </a:p>
          <a:p>
            <a:r>
              <a:rPr lang="en-US" sz="3200" dirty="0" smtClean="0"/>
              <a:t>Requires unique third-party </a:t>
            </a:r>
            <a:r>
              <a:rPr lang="en-US" sz="3200" dirty="0"/>
              <a:t>SSL </a:t>
            </a:r>
            <a:r>
              <a:rPr lang="en-US" sz="3200" dirty="0" smtClean="0"/>
              <a:t>certificate</a:t>
            </a:r>
          </a:p>
          <a:p>
            <a:r>
              <a:rPr lang="en-US" sz="3200" dirty="0"/>
              <a:t>establish a relying party trust relationship </a:t>
            </a:r>
            <a:endParaRPr lang="en-US" sz="3200" dirty="0" smtClean="0"/>
          </a:p>
          <a:p>
            <a:endParaRPr lang="en-US" sz="3200" dirty="0"/>
          </a:p>
        </p:txBody>
      </p:sp>
      <p:pic>
        <p:nvPicPr>
          <p:cNvPr id="6146" name="Picture 2" descr="9aa4a8b8-5994-4e8b-8a5a-0c210f89dc5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697" y="4547286"/>
            <a:ext cx="5626215" cy="22545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3943af6-8675-4ecb-af27-9eb8050224b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7478" y="4547286"/>
            <a:ext cx="4639044" cy="225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589318"/>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a:t>
            </a:r>
            <a:endParaRPr lang="en-US" dirty="0"/>
          </a:p>
        </p:txBody>
      </p:sp>
      <p:sp>
        <p:nvSpPr>
          <p:cNvPr id="5" name="Text Placeholder 4"/>
          <p:cNvSpPr>
            <a:spLocks noGrp="1"/>
          </p:cNvSpPr>
          <p:nvPr>
            <p:ph type="body" sz="quarter" idx="12"/>
          </p:nvPr>
        </p:nvSpPr>
        <p:spPr/>
        <p:txBody>
          <a:bodyPr/>
          <a:lstStyle/>
          <a:p>
            <a:r>
              <a:rPr lang="en-US" dirty="0" smtClean="0"/>
              <a:t>Installing Active Directory Federation Services 2.0</a:t>
            </a:r>
            <a:endParaRPr lang="en-US" dirty="0"/>
          </a:p>
        </p:txBody>
      </p:sp>
    </p:spTree>
    <p:extLst>
      <p:ext uri="{BB962C8B-B14F-4D97-AF65-F5344CB8AC3E}">
        <p14:creationId xmlns:p14="http://schemas.microsoft.com/office/powerpoint/2010/main" val="253142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DFS Demo Prep &amp; Install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00384" y="0"/>
            <a:ext cx="9383713" cy="6994525"/>
          </a:xfrm>
          <a:prstGeom prst="rect">
            <a:avLst/>
          </a:prstGeom>
        </p:spPr>
      </p:pic>
    </p:spTree>
    <p:extLst>
      <p:ext uri="{BB962C8B-B14F-4D97-AF65-F5344CB8AC3E}">
        <p14:creationId xmlns:p14="http://schemas.microsoft.com/office/powerpoint/2010/main" val="929718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Authenticating Into the Cloud With SSO</a:t>
            </a:r>
            <a:endParaRPr lang="en-US" dirty="0"/>
          </a:p>
        </p:txBody>
      </p:sp>
      <p:sp>
        <p:nvSpPr>
          <p:cNvPr id="5" name="Rectangle 4"/>
          <p:cNvSpPr>
            <a:spLocks noChangeArrowheads="1"/>
          </p:cNvSpPr>
          <p:nvPr/>
        </p:nvSpPr>
        <p:spPr bwMode="auto">
          <a:xfrm>
            <a:off x="6815971" y="2019567"/>
            <a:ext cx="3315059" cy="3853552"/>
          </a:xfrm>
          <a:prstGeom prst="rect">
            <a:avLst/>
          </a:prstGeom>
          <a:solidFill>
            <a:schemeClr val="accent1">
              <a:lumMod val="20000"/>
              <a:lumOff val="80000"/>
            </a:schemeClr>
          </a:solidFill>
          <a:ln w="12700" cap="flat" cmpd="sng" algn="ctr">
            <a:solidFill>
              <a:schemeClr val="tx1"/>
            </a:solidFill>
            <a:prstDash val="solid"/>
            <a:miter lim="800000"/>
            <a:headEnd type="none" w="med" len="med"/>
            <a:tailEnd type="none" w="med" len="med"/>
          </a:ln>
          <a:effectLst/>
        </p:spPr>
        <p:txBody>
          <a:bodyPr wrap="none" lIns="69934" tIns="34968" rIns="69934" bIns="34968" anchor="ctr"/>
          <a:lstStyle/>
          <a:p>
            <a:pPr algn="ctr" eaLnBrk="0" hangingPunct="0">
              <a:lnSpc>
                <a:spcPct val="80000"/>
              </a:lnSpc>
              <a:defRPr/>
            </a:pPr>
            <a:endParaRPr lang="en-US" sz="1600" dirty="0">
              <a:solidFill>
                <a:schemeClr val="bg1"/>
              </a:solidFill>
              <a:effectLst>
                <a:outerShdw blurRad="38100" dist="38100" dir="2700000" algn="tl">
                  <a:srgbClr val="000000"/>
                </a:outerShdw>
              </a:effectLst>
              <a:latin typeface="+mj-lt"/>
            </a:endParaRPr>
          </a:p>
        </p:txBody>
      </p:sp>
      <p:sp>
        <p:nvSpPr>
          <p:cNvPr id="8" name="Rectangle 7"/>
          <p:cNvSpPr>
            <a:spLocks noChangeArrowheads="1"/>
          </p:cNvSpPr>
          <p:nvPr/>
        </p:nvSpPr>
        <p:spPr bwMode="auto">
          <a:xfrm>
            <a:off x="2188160" y="2019567"/>
            <a:ext cx="3315059" cy="3853552"/>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none" lIns="69934" tIns="34968" rIns="69934" bIns="34968" anchor="ctr"/>
          <a:lstStyle/>
          <a:p>
            <a:pPr algn="ctr" eaLnBrk="0" hangingPunct="0">
              <a:lnSpc>
                <a:spcPct val="80000"/>
              </a:lnSpc>
              <a:defRPr/>
            </a:pPr>
            <a:endParaRPr lang="en-US" sz="1600" dirty="0">
              <a:solidFill>
                <a:srgbClr val="FFFFFF"/>
              </a:solidFill>
              <a:effectLst>
                <a:outerShdw blurRad="38100" dist="38100" dir="2700000" algn="tl">
                  <a:srgbClr val="000000"/>
                </a:outerShdw>
              </a:effectLst>
              <a:latin typeface="+mj-lt"/>
            </a:endParaRPr>
          </a:p>
        </p:txBody>
      </p:sp>
      <p:pic>
        <p:nvPicPr>
          <p:cNvPr id="9" name="Rectangle 2049"/>
          <p:cNvPicPr>
            <a:picLocks noChangeAspect="1" noChangeArrowheads="1"/>
          </p:cNvPicPr>
          <p:nvPr/>
        </p:nvPicPr>
        <p:blipFill>
          <a:blip r:embed="rId4" cstate="print"/>
          <a:srcRect/>
          <a:stretch>
            <a:fillRect/>
          </a:stretch>
        </p:blipFill>
        <p:spPr bwMode="auto">
          <a:xfrm>
            <a:off x="5032183" y="2855020"/>
            <a:ext cx="2759853" cy="1851190"/>
          </a:xfrm>
          <a:prstGeom prst="rect">
            <a:avLst/>
          </a:prstGeom>
          <a:noFill/>
          <a:ln w="9525">
            <a:noFill/>
            <a:miter lim="800000"/>
            <a:headEnd/>
            <a:tailEnd/>
          </a:ln>
        </p:spPr>
      </p:pic>
      <p:graphicFrame>
        <p:nvGraphicFramePr>
          <p:cNvPr id="10" name="Object 7"/>
          <p:cNvGraphicFramePr>
            <a:graphicFrameLocks noChangeAspect="1"/>
          </p:cNvGraphicFramePr>
          <p:nvPr>
            <p:extLst>
              <p:ext uri="{D42A27DB-BD31-4B8C-83A1-F6EECF244321}">
                <p14:modId xmlns:p14="http://schemas.microsoft.com/office/powerpoint/2010/main" val="2984140505"/>
              </p:ext>
            </p:extLst>
          </p:nvPr>
        </p:nvGraphicFramePr>
        <p:xfrm>
          <a:off x="1952411" y="1640010"/>
          <a:ext cx="7844129" cy="4340660"/>
        </p:xfrm>
        <a:graphic>
          <a:graphicData uri="http://schemas.openxmlformats.org/presentationml/2006/ole">
            <mc:AlternateContent xmlns:mc="http://schemas.openxmlformats.org/markup-compatibility/2006">
              <mc:Choice xmlns:v="urn:schemas-microsoft-com:vml" Requires="v">
                <p:oleObj spid="_x0000_s1093" name="Visio" r:id="rId5" imgW="7544943" imgH="5096637" progId="Visio.Drawing.11">
                  <p:embed/>
                </p:oleObj>
              </mc:Choice>
              <mc:Fallback>
                <p:oleObj name="Visio" r:id="rId5" imgW="7544943" imgH="5096637" progId="Visio.Drawing.11">
                  <p:embed/>
                  <p:pic>
                    <p:nvPicPr>
                      <p:cNvPr id="0" name=""/>
                      <p:cNvPicPr>
                        <a:picLocks noChangeAspect="1" noChangeArrowheads="1"/>
                      </p:cNvPicPr>
                      <p:nvPr/>
                    </p:nvPicPr>
                    <p:blipFill>
                      <a:blip r:embed="rId6"/>
                      <a:srcRect/>
                      <a:stretch>
                        <a:fillRect/>
                      </a:stretch>
                    </p:blipFill>
                    <p:spPr bwMode="auto">
                      <a:xfrm>
                        <a:off x="1952411" y="1640010"/>
                        <a:ext cx="7844129" cy="4340660"/>
                      </a:xfrm>
                      <a:prstGeom prst="rect">
                        <a:avLst/>
                      </a:prstGeom>
                      <a:noFill/>
                      <a:ln>
                        <a:noFill/>
                      </a:ln>
                      <a:effectLst/>
                      <a:extLst/>
                    </p:spPr>
                  </p:pic>
                </p:oleObj>
              </mc:Fallback>
            </mc:AlternateContent>
          </a:graphicData>
        </a:graphic>
      </p:graphicFrame>
      <p:sp>
        <p:nvSpPr>
          <p:cNvPr id="11" name="Rectangle 10"/>
          <p:cNvSpPr>
            <a:spLocks noChangeArrowheads="1"/>
          </p:cNvSpPr>
          <p:nvPr/>
        </p:nvSpPr>
        <p:spPr bwMode="auto">
          <a:xfrm>
            <a:off x="2188160" y="1621270"/>
            <a:ext cx="3315059" cy="438928"/>
          </a:xfrm>
          <a:prstGeom prst="rect">
            <a:avLst/>
          </a:prstGeom>
          <a:solidFill>
            <a:srgbClr val="00B050"/>
          </a:solidFill>
          <a:ln w="12700" cap="flat" cmpd="sng" algn="ctr">
            <a:solidFill>
              <a:schemeClr val="tx1"/>
            </a:solidFill>
            <a:prstDash val="solid"/>
            <a:miter lim="800000"/>
            <a:headEnd type="none" w="med" len="med"/>
            <a:tailEnd type="none" w="med" len="med"/>
          </a:ln>
          <a:effectLst/>
        </p:spPr>
        <p:txBody>
          <a:bodyPr wrap="none" lIns="69934" tIns="34968" rIns="69934" bIns="34968" anchor="ctr"/>
          <a:lstStyle/>
          <a:p>
            <a:pPr algn="ctr" eaLnBrk="0" hangingPunct="0">
              <a:lnSpc>
                <a:spcPct val="80000"/>
              </a:lnSpc>
              <a:defRPr/>
            </a:pPr>
            <a:r>
              <a:rPr lang="en-US" sz="1600" dirty="0">
                <a:solidFill>
                  <a:srgbClr val="FFFFFF"/>
                </a:solidFill>
                <a:effectLst>
                  <a:outerShdw blurRad="38100" dist="38100" dir="2700000" algn="tl">
                    <a:srgbClr val="000000"/>
                  </a:outerShdw>
                </a:effectLst>
                <a:latin typeface="+mj-lt"/>
              </a:rPr>
              <a:t>Customer</a:t>
            </a:r>
          </a:p>
        </p:txBody>
      </p:sp>
      <p:sp>
        <p:nvSpPr>
          <p:cNvPr id="12" name="Rectangle 11"/>
          <p:cNvSpPr>
            <a:spLocks noChangeArrowheads="1"/>
          </p:cNvSpPr>
          <p:nvPr/>
        </p:nvSpPr>
        <p:spPr bwMode="auto">
          <a:xfrm>
            <a:off x="6815971" y="1621270"/>
            <a:ext cx="3315059" cy="438928"/>
          </a:xfrm>
          <a:prstGeom prst="rect">
            <a:avLst/>
          </a:prstGeom>
          <a:solidFill>
            <a:srgbClr val="0070C0"/>
          </a:solidFill>
          <a:ln w="12700" cap="flat" cmpd="sng" algn="ctr">
            <a:solidFill>
              <a:schemeClr val="tx1"/>
            </a:solidFill>
            <a:prstDash val="solid"/>
            <a:miter lim="800000"/>
            <a:headEnd type="none" w="med" len="med"/>
            <a:tailEnd type="none" w="med" len="med"/>
          </a:ln>
          <a:effectLst/>
        </p:spPr>
        <p:txBody>
          <a:bodyPr wrap="none" lIns="69934" tIns="34968" rIns="69934" bIns="34968" anchor="ctr"/>
          <a:lstStyle/>
          <a:p>
            <a:pPr algn="ctr" eaLnBrk="0" hangingPunct="0">
              <a:lnSpc>
                <a:spcPct val="80000"/>
              </a:lnSpc>
              <a:defRPr/>
            </a:pPr>
            <a:r>
              <a:rPr lang="en-US" sz="1600" dirty="0">
                <a:solidFill>
                  <a:srgbClr val="FFFFFF"/>
                </a:solidFill>
                <a:effectLst>
                  <a:outerShdw blurRad="38100" dist="38100" dir="2700000" algn="tl">
                    <a:srgbClr val="000000"/>
                  </a:outerShdw>
                </a:effectLst>
                <a:latin typeface="+mj-lt"/>
              </a:rPr>
              <a:t>Microsoft Online Services</a:t>
            </a:r>
          </a:p>
        </p:txBody>
      </p:sp>
      <p:sp>
        <p:nvSpPr>
          <p:cNvPr id="13" name="TextBox 12"/>
          <p:cNvSpPr txBox="1"/>
          <p:nvPr/>
        </p:nvSpPr>
        <p:spPr>
          <a:xfrm>
            <a:off x="4578123" y="2291766"/>
            <a:ext cx="729506" cy="430887"/>
          </a:xfrm>
          <a:prstGeom prst="rect">
            <a:avLst/>
          </a:prstGeom>
          <a:noFill/>
        </p:spPr>
        <p:txBody>
          <a:bodyPr wrap="square" lIns="0" tIns="0" rIns="0" bIns="0" rtlCol="0">
            <a:spAutoFit/>
          </a:bodyPr>
          <a:lstStyle/>
          <a:p>
            <a:pPr algn="ctr"/>
            <a:r>
              <a:rPr lang="en-US" sz="1400" dirty="0">
                <a:gradFill>
                  <a:gsLst>
                    <a:gs pos="0">
                      <a:schemeClr val="tx1"/>
                    </a:gs>
                    <a:gs pos="86000">
                      <a:schemeClr val="tx1"/>
                    </a:gs>
                  </a:gsLst>
                  <a:lin ang="5400000" scaled="0"/>
                </a:gradFill>
                <a:latin typeface="+mj-lt"/>
              </a:rPr>
              <a:t>User </a:t>
            </a:r>
          </a:p>
          <a:p>
            <a:pPr algn="ctr"/>
            <a:r>
              <a:rPr lang="en-US" sz="1400" dirty="0">
                <a:gradFill>
                  <a:gsLst>
                    <a:gs pos="0">
                      <a:schemeClr val="tx1"/>
                    </a:gs>
                    <a:gs pos="86000">
                      <a:schemeClr val="tx1"/>
                    </a:gs>
                  </a:gsLst>
                  <a:lin ang="5400000" scaled="0"/>
                </a:gradFill>
                <a:latin typeface="+mj-lt"/>
              </a:rPr>
              <a:t>Source ID</a:t>
            </a:r>
          </a:p>
        </p:txBody>
      </p:sp>
      <p:pic>
        <p:nvPicPr>
          <p:cNvPr id="14" name="Rectangle 513032"/>
          <p:cNvPicPr>
            <a:picLocks noChangeAspect="1" noChangeArrowheads="1"/>
          </p:cNvPicPr>
          <p:nvPr/>
        </p:nvPicPr>
        <p:blipFill>
          <a:blip r:embed="rId7" cstate="print">
            <a:clrChange>
              <a:clrFrom>
                <a:srgbClr val="08369A"/>
              </a:clrFrom>
              <a:clrTo>
                <a:srgbClr val="08369A">
                  <a:alpha val="0"/>
                </a:srgbClr>
              </a:clrTo>
            </a:clrChange>
          </a:blip>
          <a:srcRect/>
          <a:stretch>
            <a:fillRect/>
          </a:stretch>
        </p:blipFill>
        <p:spPr bwMode="auto">
          <a:xfrm>
            <a:off x="3708108" y="4681556"/>
            <a:ext cx="514741" cy="445559"/>
          </a:xfrm>
          <a:prstGeom prst="rect">
            <a:avLst/>
          </a:prstGeom>
          <a:noFill/>
          <a:ln w="9525">
            <a:noFill/>
            <a:miter lim="800000"/>
            <a:headEnd/>
            <a:tailEnd/>
          </a:ln>
        </p:spPr>
      </p:pic>
      <p:sp>
        <p:nvSpPr>
          <p:cNvPr id="15" name="TextBox 14"/>
          <p:cNvSpPr txBox="1"/>
          <p:nvPr/>
        </p:nvSpPr>
        <p:spPr>
          <a:xfrm>
            <a:off x="4769958" y="3466442"/>
            <a:ext cx="1186402" cy="439957"/>
          </a:xfrm>
          <a:prstGeom prst="rect">
            <a:avLst/>
          </a:prstGeom>
        </p:spPr>
        <p:style>
          <a:lnRef idx="1">
            <a:schemeClr val="accent1"/>
          </a:lnRef>
          <a:fillRef idx="3">
            <a:schemeClr val="accent1"/>
          </a:fillRef>
          <a:effectRef idx="2">
            <a:schemeClr val="accent1"/>
          </a:effectRef>
          <a:fontRef idx="minor">
            <a:schemeClr val="lt1"/>
          </a:fontRef>
        </p:style>
        <p:txBody>
          <a:bodyPr wrap="none" lIns="69939" tIns="34971" rIns="69939" bIns="34971" rtlCol="0">
            <a:spAutoFit/>
          </a:bodyPr>
          <a:lstStyle/>
          <a:p>
            <a:r>
              <a:rPr lang="en-US" sz="800" dirty="0">
                <a:latin typeface="+mj-lt"/>
              </a:rPr>
              <a:t>Logon (SAML 1.1) Token</a:t>
            </a:r>
          </a:p>
          <a:p>
            <a:r>
              <a:rPr lang="en-US" sz="800" dirty="0" err="1">
                <a:latin typeface="+mj-lt"/>
              </a:rPr>
              <a:t>UPN:user@contoso.com</a:t>
            </a:r>
            <a:endParaRPr lang="en-US" sz="800" dirty="0">
              <a:latin typeface="+mj-lt"/>
            </a:endParaRPr>
          </a:p>
          <a:p>
            <a:r>
              <a:rPr lang="en-US" sz="800" dirty="0">
                <a:latin typeface="+mj-lt"/>
              </a:rPr>
              <a:t>Source User ID: ABC123</a:t>
            </a:r>
          </a:p>
        </p:txBody>
      </p:sp>
      <p:sp>
        <p:nvSpPr>
          <p:cNvPr id="16" name="TextBox 15"/>
          <p:cNvSpPr txBox="1"/>
          <p:nvPr/>
        </p:nvSpPr>
        <p:spPr>
          <a:xfrm>
            <a:off x="8209180" y="4040394"/>
            <a:ext cx="1186402" cy="439957"/>
          </a:xfrm>
          <a:prstGeom prst="rect">
            <a:avLst/>
          </a:prstGeom>
          <a:solidFill>
            <a:schemeClr val="accent2"/>
          </a:solidFill>
        </p:spPr>
        <p:style>
          <a:lnRef idx="1">
            <a:schemeClr val="accent2"/>
          </a:lnRef>
          <a:fillRef idx="3">
            <a:schemeClr val="accent2"/>
          </a:fillRef>
          <a:effectRef idx="2">
            <a:schemeClr val="accent2"/>
          </a:effectRef>
          <a:fontRef idx="minor">
            <a:schemeClr val="lt1"/>
          </a:fontRef>
        </p:style>
        <p:txBody>
          <a:bodyPr wrap="none" lIns="69939" tIns="34971" rIns="69939" bIns="34971" rtlCol="0">
            <a:spAutoFit/>
          </a:bodyPr>
          <a:lstStyle/>
          <a:p>
            <a:r>
              <a:rPr lang="en-US" sz="800" dirty="0" err="1">
                <a:latin typeface="+mj-lt"/>
              </a:rPr>
              <a:t>Auth</a:t>
            </a:r>
            <a:r>
              <a:rPr lang="en-US" sz="800" dirty="0">
                <a:latin typeface="+mj-lt"/>
              </a:rPr>
              <a:t> Token</a:t>
            </a:r>
          </a:p>
          <a:p>
            <a:r>
              <a:rPr lang="en-US" sz="800" dirty="0" err="1">
                <a:latin typeface="+mj-lt"/>
              </a:rPr>
              <a:t>UPN:user@contoso.com</a:t>
            </a:r>
            <a:endParaRPr lang="en-US" sz="800" dirty="0">
              <a:latin typeface="+mj-lt"/>
            </a:endParaRPr>
          </a:p>
          <a:p>
            <a:r>
              <a:rPr lang="en-US" sz="800" dirty="0">
                <a:latin typeface="+mj-lt"/>
              </a:rPr>
              <a:t>Unique ID: 254729</a:t>
            </a:r>
          </a:p>
        </p:txBody>
      </p:sp>
    </p:spTree>
    <p:extLst>
      <p:ext uri="{BB962C8B-B14F-4D97-AF65-F5344CB8AC3E}">
        <p14:creationId xmlns:p14="http://schemas.microsoft.com/office/powerpoint/2010/main" val="1523450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0078 0.03357 L 0.11446 0.04699 C 0.13907 0.05 0.17487 0.04977 0.21224 0.04653 C 0.25495 0.0426 0.28868 0.03658 0.31276 0.02917 L 0.42578 -0.00463 " pathEditMode="relative" rAng="21360000" ptsTypes="AAAAA">
                                      <p:cBhvr>
                                        <p:cTn id="6" dur="2000" fill="hold"/>
                                        <p:tgtEl>
                                          <p:spTgt spid="14"/>
                                        </p:tgtEl>
                                        <p:attrNameLst>
                                          <p:attrName>ppt_x</p:attrName>
                                          <p:attrName>ppt_y</p:attrName>
                                        </p:attrNameLst>
                                      </p:cBhvr>
                                      <p:rCtr x="21302" y="-671"/>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0.00065 0.03982 L 0.07461 0.04329 C 0.08868 0.05232 0.16237 0.04931 0.18425 0.04931 C 0.20925 0.04931 0.30417 0.0338 0.31823 0.02477 L 0.42344 -0.00416 " pathEditMode="relative" rAng="0" ptsTypes="AAAAA">
                                      <p:cBhvr>
                                        <p:cTn id="10" dur="2000" spd="-100000" fill="hold"/>
                                        <p:tgtEl>
                                          <p:spTgt spid="14"/>
                                        </p:tgtEl>
                                        <p:attrNameLst>
                                          <p:attrName>ppt_x</p:attrName>
                                          <p:attrName>ppt_y</p:attrName>
                                        </p:attrNameLst>
                                      </p:cBhvr>
                                      <p:rCtr x="21133" y="-1713"/>
                                    </p:animMotion>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0.00235 0.04121 L 0.12917 -0.0074 C 0.1569 -0.01759 0.19675 -0.03518 0.23698 -0.05439 C 0.28308 -0.07916 0.31888 -0.10069 0.34401 -0.11597 L 0.4642 -0.19421 " pathEditMode="relative" rAng="20340000" ptsTypes="AAAAA">
                                      <p:cBhvr>
                                        <p:cTn id="14" dur="2000" fill="hold"/>
                                        <p:tgtEl>
                                          <p:spTgt spid="14"/>
                                        </p:tgtEl>
                                        <p:attrNameLst>
                                          <p:attrName>ppt_x</p:attrName>
                                          <p:attrName>ppt_y</p:attrName>
                                        </p:attrNameLst>
                                      </p:cBhvr>
                                      <p:rCtr x="23086" y="-11782"/>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352 0.03982 C 0.01927 0.03866 0.04076 0.02361 0.05638 0.01898 C 0.07852 0.0132 0.1099 -0.00115 0.13737 -0.00879 C 0.15821 -0.01412 0.1944 -0.03935 0.21302 -0.04467 C 0.25586 -0.06389 0.33334 -0.11134 0.36602 -0.12708 C 0.37045 -0.13102 0.40378 -0.14977 0.40677 -0.15602 C 0.41667 -0.16805 0.45261 -0.18541 0.4599 -0.19514 " pathEditMode="relative" rAng="0" ptsTypes="AAAAAAA">
                                      <p:cBhvr>
                                        <p:cTn id="18" dur="2000" spd="-100000" fill="hold"/>
                                        <p:tgtEl>
                                          <p:spTgt spid="14"/>
                                        </p:tgtEl>
                                        <p:attrNameLst>
                                          <p:attrName>ppt_x</p:attrName>
                                          <p:attrName>ppt_y</p:attrName>
                                        </p:attrNameLst>
                                      </p:cBhvr>
                                      <p:rCtr x="22813" y="-11759"/>
                                    </p:animMotion>
                                  </p:childTnLst>
                                </p:cTn>
                              </p:par>
                            </p:childTnLst>
                          </p:cTn>
                        </p:par>
                      </p:childTnLst>
                    </p:cTn>
                  </p:par>
                  <p:par>
                    <p:cTn id="19" fill="hold">
                      <p:stCondLst>
                        <p:cond delay="indefinite"/>
                      </p:stCondLst>
                      <p:childTnLst>
                        <p:par>
                          <p:cTn id="20" fill="hold">
                            <p:stCondLst>
                              <p:cond delay="0"/>
                            </p:stCondLst>
                            <p:childTnLst>
                              <p:par>
                                <p:cTn id="21" presetID="58" presetClass="path" presetSubtype="0" accel="50000" decel="50000" fill="hold" nodeType="clickEffect">
                                  <p:stCondLst>
                                    <p:cond delay="0"/>
                                  </p:stCondLst>
                                  <p:childTnLst>
                                    <p:animMotion origin="layout" path="M 0.06589 -0.29143 L 0.06823 -0.1956 C 0.06914 -0.17592 0.06615 -0.14884 0.06094 -0.11898 C 0.05495 -0.08611 0.04727 -0.06041 0.03946 -0.04375 L 0.00339 0.03889 " pathEditMode="relative" rAng="840000" ptsTypes="AAAAA">
                                      <p:cBhvr>
                                        <p:cTn id="22" dur="2000" spd="-100000" fill="hold"/>
                                        <p:tgtEl>
                                          <p:spTgt spid="14"/>
                                        </p:tgtEl>
                                        <p:attrNameLst>
                                          <p:attrName>ppt_x</p:attrName>
                                          <p:attrName>ppt_y</p:attrName>
                                        </p:attrNameLst>
                                      </p:cBhvr>
                                      <p:rCtr x="-2214" y="16921"/>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8" presetClass="path" presetSubtype="0" accel="50000" decel="50000" fill="hold" nodeType="clickEffect">
                                  <p:stCondLst>
                                    <p:cond delay="0"/>
                                  </p:stCondLst>
                                  <p:childTnLst>
                                    <p:animMotion origin="layout" path="M 0.0668 -0.2868 L 0.06914 -0.22916 C 0.0681 -0.20764 0.06836 -0.17106 0.0668 -0.15833 C 0.0655 -0.14097 0.06355 -0.13842 0.06081 -0.12477 C 0.0543 -0.09236 0.05847 -0.09236 0.05039 -0.07592 L 0.00157 0.03635 " pathEditMode="relative" rAng="0" ptsTypes="AAAAAA">
                                      <p:cBhvr>
                                        <p:cTn id="30" dur="2000" fill="hold"/>
                                        <p:tgtEl>
                                          <p:spTgt spid="14"/>
                                        </p:tgtEl>
                                        <p:attrNameLst>
                                          <p:attrName>ppt_x</p:attrName>
                                          <p:attrName>ppt_y</p:attrName>
                                        </p:attrNameLst>
                                      </p:cBhvr>
                                      <p:rCtr x="-3151" y="16157"/>
                                    </p:animMotion>
                                  </p:childTnLst>
                                </p:cTn>
                              </p:par>
                              <p:par>
                                <p:cTn id="31" presetID="58" presetClass="path" presetSubtype="0" accel="50000" decel="50000" fill="hold" grpId="0" nodeType="withEffect">
                                  <p:stCondLst>
                                    <p:cond delay="0"/>
                                  </p:stCondLst>
                                  <p:childTnLst>
                                    <p:animMotion origin="layout" path="M -0.00847 0.03217 L 0.00039 0.12153 C 0.00247 0.14004 0.00117 0.16736 -0.00469 0.19375 C -0.01029 0.22384 -0.0181 0.24838 -0.02644 0.26273 L -0.06628 0.33727 " pathEditMode="relative" rAng="840000" ptsTypes="AAAAA">
                                      <p:cBhvr>
                                        <p:cTn id="32" dur="2000" fill="hold"/>
                                        <p:tgtEl>
                                          <p:spTgt spid="15"/>
                                        </p:tgtEl>
                                        <p:attrNameLst>
                                          <p:attrName>ppt_x</p:attrName>
                                          <p:attrName>ppt_y</p:attrName>
                                        </p:attrNameLst>
                                      </p:cBhvr>
                                      <p:rCtr x="-1615" y="15810"/>
                                    </p:animMotion>
                                  </p:childTnLst>
                                </p:cTn>
                              </p:par>
                            </p:childTnLst>
                          </p:cTn>
                        </p:par>
                      </p:childTnLst>
                    </p:cTn>
                  </p:par>
                  <p:par>
                    <p:cTn id="33" fill="hold">
                      <p:stCondLst>
                        <p:cond delay="indefinite"/>
                      </p:stCondLst>
                      <p:childTnLst>
                        <p:par>
                          <p:cTn id="34" fill="hold">
                            <p:stCondLst>
                              <p:cond delay="0"/>
                            </p:stCondLst>
                            <p:childTnLst>
                              <p:par>
                                <p:cTn id="35" presetID="37" presetClass="path" presetSubtype="0" accel="50000" decel="50000" fill="hold" nodeType="clickEffect">
                                  <p:stCondLst>
                                    <p:cond delay="0"/>
                                  </p:stCondLst>
                                  <p:childTnLst>
                                    <p:animMotion origin="layout" path="M 0.00417 0.03125 L 0.13151 -0.00694 C 0.1586 -0.01389 0.19714 -0.03032 0.23737 -0.04907 C 0.28295 -0.07106 0.31823 -0.09143 0.34284 -0.10833 L 0.45938 -0.18773 " pathEditMode="relative" rAng="20400000" ptsTypes="AAAAA">
                                      <p:cBhvr>
                                        <p:cTn id="36" dur="2000" fill="hold"/>
                                        <p:tgtEl>
                                          <p:spTgt spid="14"/>
                                        </p:tgtEl>
                                        <p:attrNameLst>
                                          <p:attrName>ppt_x</p:attrName>
                                          <p:attrName>ppt_y</p:attrName>
                                        </p:attrNameLst>
                                      </p:cBhvr>
                                      <p:rCtr x="22786" y="-10787"/>
                                    </p:animMotion>
                                  </p:childTnLst>
                                </p:cTn>
                              </p:par>
                              <p:par>
                                <p:cTn id="37" presetID="37" presetClass="path" presetSubtype="0" accel="50000" decel="50000" fill="hold" grpId="2" nodeType="withEffect">
                                  <p:stCondLst>
                                    <p:cond delay="0"/>
                                  </p:stCondLst>
                                  <p:childTnLst>
                                    <p:animMotion origin="layout" path="M -0.06472 0.32893 L 0.06184 0.30741 C 0.08867 0.30324 0.12617 0.28912 0.16406 0.26991 C 0.20742 0.24815 0.24049 0.22616 0.2625 0.20509 L 0.36757 0.10949 " pathEditMode="relative" rAng="20340000" ptsTypes="AAAAA">
                                      <p:cBhvr>
                                        <p:cTn id="38" dur="2000" fill="hold"/>
                                        <p:tgtEl>
                                          <p:spTgt spid="15"/>
                                        </p:tgtEl>
                                        <p:attrNameLst>
                                          <p:attrName>ppt_x</p:attrName>
                                          <p:attrName>ppt_y</p:attrName>
                                        </p:attrNameLst>
                                      </p:cBhvr>
                                      <p:rCtr x="21875" y="-9769"/>
                                    </p:animMotion>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3"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37" presetClass="path" presetSubtype="0" accel="50000" decel="50000" fill="hold" nodeType="clickEffect">
                                  <p:stCondLst>
                                    <p:cond delay="0"/>
                                  </p:stCondLst>
                                  <p:childTnLst>
                                    <p:animMotion origin="layout" path="M -0.00013 0.03889 L 0.12513 -0.00185 C 0.15313 -0.00787 0.19375 -0.02453 0.23217 -0.04583 C 0.27618 -0.07014 0.30782 -0.08773 0.33386 -0.10625 L 0.4573 -0.19051 " pathEditMode="relative" rAng="0" ptsTypes="AAAAA">
                                      <p:cBhvr>
                                        <p:cTn id="50" dur="2000" spd="-100000" fill="hold"/>
                                        <p:tgtEl>
                                          <p:spTgt spid="14"/>
                                        </p:tgtEl>
                                        <p:attrNameLst>
                                          <p:attrName>ppt_x</p:attrName>
                                          <p:attrName>ppt_y</p:attrName>
                                        </p:attrNameLst>
                                      </p:cBhvr>
                                      <p:rCtr x="22865" y="-11481"/>
                                    </p:animMotion>
                                  </p:childTnLst>
                                </p:cTn>
                              </p:par>
                              <p:par>
                                <p:cTn id="51" presetID="37" presetClass="path" presetSubtype="0" accel="50000" decel="50000" fill="hold" grpId="1" nodeType="withEffect">
                                  <p:stCondLst>
                                    <p:cond delay="0"/>
                                  </p:stCondLst>
                                  <p:childTnLst>
                                    <p:animMotion origin="layout" path="M -0.43151 0.22106 L -0.30495 0.19907 C -0.27865 0.19537 -0.2418 0.18125 -0.20365 0.1618 C -0.1599 0.14027 -0.12683 0.11759 -0.10495 0.09676 L 0.00026 0.00092 " pathEditMode="relative" rAng="20340000" ptsTypes="AAAAA">
                                      <p:cBhvr>
                                        <p:cTn id="52" dur="2000" spd="-100000" fill="hold"/>
                                        <p:tgtEl>
                                          <p:spTgt spid="16"/>
                                        </p:tgtEl>
                                        <p:attrNameLst>
                                          <p:attrName>ppt_x</p:attrName>
                                          <p:attrName>ppt_y</p:attrName>
                                        </p:attrNameLst>
                                      </p:cBhvr>
                                      <p:rCtr x="21849" y="-9769"/>
                                    </p:animMotion>
                                  </p:childTnLst>
                                </p:cTn>
                              </p:par>
                            </p:childTnLst>
                          </p:cTn>
                        </p:par>
                      </p:childTnLst>
                    </p:cTn>
                  </p:par>
                  <p:par>
                    <p:cTn id="53" fill="hold">
                      <p:stCondLst>
                        <p:cond delay="indefinite"/>
                      </p:stCondLst>
                      <p:childTnLst>
                        <p:par>
                          <p:cTn id="54" fill="hold">
                            <p:stCondLst>
                              <p:cond delay="0"/>
                            </p:stCondLst>
                            <p:childTnLst>
                              <p:par>
                                <p:cTn id="55" presetID="37" presetClass="path" presetSubtype="0" accel="50000" decel="50000" fill="hold" nodeType="clickEffect">
                                  <p:stCondLst>
                                    <p:cond delay="0"/>
                                  </p:stCondLst>
                                  <p:childTnLst>
                                    <p:animMotion origin="layout" path="M 0.00222 0.03357 L 0.11381 0.04283 C 0.13763 0.04537 0.17279 0.04398 0.20886 0.04051 C 0.25039 0.03519 0.28334 0.02894 0.30599 0.02107 L 0.41654 -0.01342 " pathEditMode="relative" rAng="21300000" ptsTypes="AAAAA">
                                      <p:cBhvr>
                                        <p:cTn id="56" dur="2000" fill="hold"/>
                                        <p:tgtEl>
                                          <p:spTgt spid="14"/>
                                        </p:tgtEl>
                                        <p:attrNameLst>
                                          <p:attrName>ppt_x</p:attrName>
                                          <p:attrName>ppt_y</p:attrName>
                                        </p:attrNameLst>
                                      </p:cBhvr>
                                      <p:rCtr x="20768" y="-1273"/>
                                    </p:animMotion>
                                  </p:childTnLst>
                                </p:cTn>
                              </p:par>
                              <p:par>
                                <p:cTn id="57" presetID="37" presetClass="path" presetSubtype="0" accel="50000" decel="50000" fill="hold" grpId="2" nodeType="withEffect">
                                  <p:stCondLst>
                                    <p:cond delay="0"/>
                                  </p:stCondLst>
                                  <p:childTnLst>
                                    <p:animMotion origin="layout" path="M -0.43373 0.22291 L -0.32696 0.22523 C -0.30521 0.22639 -0.27188 0.22477 -0.23711 0.22176 C -0.19753 0.2162 -0.1668 0.21134 -0.14506 0.2044 L -0.03933 0.17824 " pathEditMode="relative" rAng="21300000" ptsTypes="AAAAA">
                                      <p:cBhvr>
                                        <p:cTn id="58" dur="2000" fill="hold"/>
                                        <p:tgtEl>
                                          <p:spTgt spid="16"/>
                                        </p:tgtEl>
                                        <p:attrNameLst>
                                          <p:attrName>ppt_x</p:attrName>
                                          <p:attrName>ppt_y</p:attrName>
                                        </p:attrNameLst>
                                      </p:cBhvr>
                                      <p:rCtr x="19753"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6" grpId="0" animBg="1"/>
      <p:bldP spid="16" grpId="1" animBg="1"/>
      <p:bldP spid="16"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7823" y="181753"/>
            <a:ext cx="11889564" cy="917575"/>
          </a:xfrm>
        </p:spPr>
        <p:txBody>
          <a:bodyPr/>
          <a:lstStyle/>
          <a:p>
            <a:r>
              <a:rPr lang="en-US" dirty="0" smtClean="0"/>
              <a:t>Provisioning Your Users: Options</a:t>
            </a:r>
            <a:endParaRPr lang="en-US" dirty="0"/>
          </a:p>
        </p:txBody>
      </p:sp>
      <p:sp>
        <p:nvSpPr>
          <p:cNvPr id="4" name="Rectangle 3"/>
          <p:cNvSpPr/>
          <p:nvPr/>
        </p:nvSpPr>
        <p:spPr bwMode="auto">
          <a:xfrm>
            <a:off x="7931820" y="1348205"/>
            <a:ext cx="3183744" cy="5362968"/>
          </a:xfrm>
          <a:prstGeom prst="rect">
            <a:avLst/>
          </a:prstGeom>
          <a:solidFill>
            <a:schemeClr val="bg2">
              <a:lumMod val="75000"/>
              <a:lumOff val="2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124342" tIns="62171" rIns="124342" bIns="62171" numCol="1" rtlCol="0" anchor="t"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1243083" fontAlgn="base">
              <a:spcBef>
                <a:spcPct val="0"/>
              </a:spcBef>
              <a:spcAft>
                <a:spcPct val="0"/>
              </a:spcAft>
            </a:pPr>
            <a:r>
              <a:rPr lang="en-US" sz="2176" b="1" dirty="0">
                <a:gradFill>
                  <a:gsLst>
                    <a:gs pos="0">
                      <a:srgbClr val="FFFFFF"/>
                    </a:gs>
                    <a:gs pos="100000">
                      <a:srgbClr val="FFFFFF"/>
                    </a:gs>
                  </a:gsLst>
                  <a:lin ang="5400000" scaled="0"/>
                </a:gradFill>
                <a:latin typeface="+mj-lt"/>
              </a:rPr>
              <a:t>Synchronization </a:t>
            </a:r>
          </a:p>
          <a:p>
            <a:pPr algn="ctr" defTabSz="1243083" fontAlgn="base">
              <a:spcBef>
                <a:spcPct val="0"/>
              </a:spcBef>
              <a:spcAft>
                <a:spcPct val="0"/>
              </a:spcAft>
            </a:pPr>
            <a:endParaRPr lang="en-US" sz="2176" b="1" dirty="0">
              <a:gradFill>
                <a:gsLst>
                  <a:gs pos="0">
                    <a:srgbClr val="FFFFFF"/>
                  </a:gs>
                  <a:gs pos="100000">
                    <a:srgbClr val="FFFFFF"/>
                  </a:gs>
                </a:gsLst>
                <a:lin ang="5400000" scaled="0"/>
              </a:gradFill>
              <a:latin typeface="+mj-lt"/>
            </a:endParaRPr>
          </a:p>
          <a:p>
            <a:pPr defTabSz="1243083" fontAlgn="base">
              <a:spcBef>
                <a:spcPct val="0"/>
              </a:spcBef>
              <a:spcAft>
                <a:spcPct val="0"/>
              </a:spcAft>
            </a:pPr>
            <a:endParaRPr lang="en-US" sz="2176" b="1" dirty="0">
              <a:gradFill>
                <a:gsLst>
                  <a:gs pos="0">
                    <a:srgbClr val="FFFFFF"/>
                  </a:gs>
                  <a:gs pos="100000">
                    <a:srgbClr val="FFFFFF"/>
                  </a:gs>
                </a:gsLst>
                <a:lin ang="5400000" scaled="0"/>
              </a:gradFill>
              <a:latin typeface="+mj-lt"/>
            </a:endParaRPr>
          </a:p>
          <a:p>
            <a:pPr defTabSz="1243083" fontAlgn="base">
              <a:spcBef>
                <a:spcPct val="0"/>
              </a:spcBef>
              <a:spcAft>
                <a:spcPct val="0"/>
              </a:spcAft>
            </a:pPr>
            <a:r>
              <a:rPr lang="en-US" sz="1632" b="1" dirty="0">
                <a:gradFill>
                  <a:gsLst>
                    <a:gs pos="0">
                      <a:srgbClr val="FFFFFF"/>
                    </a:gs>
                    <a:gs pos="100000">
                      <a:srgbClr val="FFFFFF"/>
                    </a:gs>
                  </a:gsLst>
                  <a:lin ang="5400000" scaled="0"/>
                </a:gradFill>
                <a:latin typeface="+mj-lt"/>
              </a:rPr>
              <a:t>Tools</a:t>
            </a:r>
          </a:p>
          <a:p>
            <a:pPr marL="466310" indent="-466310" defTabSz="1243083" fontAlgn="base">
              <a:spcBef>
                <a:spcPct val="0"/>
              </a:spcBef>
              <a:spcAft>
                <a:spcPct val="0"/>
              </a:spcAft>
              <a:buFont typeface="Arial" pitchFamily="34" charset="0"/>
              <a:buChar char="•"/>
            </a:pPr>
            <a:r>
              <a:rPr lang="en-US" sz="1632" dirty="0" err="1">
                <a:gradFill>
                  <a:gsLst>
                    <a:gs pos="0">
                      <a:srgbClr val="FFFFFF"/>
                    </a:gs>
                    <a:gs pos="100000">
                      <a:srgbClr val="FFFFFF"/>
                    </a:gs>
                  </a:gsLst>
                  <a:lin ang="5400000" scaled="0"/>
                </a:gradFill>
                <a:latin typeface="+mj-lt"/>
              </a:rPr>
              <a:t>DirSync</a:t>
            </a:r>
            <a:r>
              <a:rPr lang="en-US" sz="1632" dirty="0">
                <a:gradFill>
                  <a:gsLst>
                    <a:gs pos="0">
                      <a:srgbClr val="FFFFFF"/>
                    </a:gs>
                    <a:gs pos="100000">
                      <a:srgbClr val="FFFFFF"/>
                    </a:gs>
                  </a:gsLst>
                  <a:lin ang="5400000" scaled="0"/>
                </a:gradFill>
                <a:latin typeface="+mj-lt"/>
              </a:rPr>
              <a:t>, FIM + Connector</a:t>
            </a:r>
          </a:p>
          <a:p>
            <a:pPr defTabSz="1243083" fontAlgn="base">
              <a:spcBef>
                <a:spcPct val="0"/>
              </a:spcBef>
              <a:spcAft>
                <a:spcPct val="0"/>
              </a:spcAft>
            </a:pPr>
            <a:endParaRPr lang="en-US" sz="1632" dirty="0">
              <a:gradFill>
                <a:gsLst>
                  <a:gs pos="0">
                    <a:srgbClr val="FFFFFF"/>
                  </a:gs>
                  <a:gs pos="100000">
                    <a:srgbClr val="FFFFFF"/>
                  </a:gs>
                </a:gsLst>
                <a:lin ang="5400000" scaled="0"/>
              </a:gradFill>
              <a:latin typeface="+mj-lt"/>
            </a:endParaRPr>
          </a:p>
        </p:txBody>
      </p:sp>
      <p:sp>
        <p:nvSpPr>
          <p:cNvPr id="5" name="Rectangle 4"/>
          <p:cNvSpPr/>
          <p:nvPr/>
        </p:nvSpPr>
        <p:spPr bwMode="auto">
          <a:xfrm>
            <a:off x="4675699" y="1348205"/>
            <a:ext cx="3183744" cy="5362968"/>
          </a:xfrm>
          <a:prstGeom prst="rect">
            <a:avLst/>
          </a:prstGeom>
          <a:solidFill>
            <a:schemeClr val="accent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124342" tIns="62171" rIns="124342" bIns="62171" numCol="1" rtlCol="0" anchor="t"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1243083" fontAlgn="base">
              <a:spcBef>
                <a:spcPct val="0"/>
              </a:spcBef>
              <a:spcAft>
                <a:spcPct val="0"/>
              </a:spcAft>
            </a:pPr>
            <a:r>
              <a:rPr lang="en-US" sz="2176" b="1" dirty="0">
                <a:gradFill>
                  <a:gsLst>
                    <a:gs pos="0">
                      <a:srgbClr val="FFFFFF"/>
                    </a:gs>
                    <a:gs pos="100000">
                      <a:srgbClr val="FFFFFF"/>
                    </a:gs>
                  </a:gsLst>
                  <a:lin ang="5400000" scaled="0"/>
                </a:gradFill>
                <a:latin typeface="+mj-lt"/>
              </a:rPr>
              <a:t>Provisioning - Automated</a:t>
            </a:r>
          </a:p>
          <a:p>
            <a:pPr algn="ctr" defTabSz="1243083" fontAlgn="base">
              <a:spcBef>
                <a:spcPct val="0"/>
              </a:spcBef>
              <a:spcAft>
                <a:spcPct val="0"/>
              </a:spcAft>
            </a:pPr>
            <a:endParaRPr lang="en-US" sz="2176" b="1" dirty="0">
              <a:gradFill>
                <a:gsLst>
                  <a:gs pos="0">
                    <a:srgbClr val="FFFFFF"/>
                  </a:gs>
                  <a:gs pos="100000">
                    <a:srgbClr val="FFFFFF"/>
                  </a:gs>
                </a:gsLst>
                <a:lin ang="5400000" scaled="0"/>
              </a:gradFill>
              <a:latin typeface="+mj-lt"/>
            </a:endParaRPr>
          </a:p>
          <a:p>
            <a:pPr defTabSz="1243083" fontAlgn="base">
              <a:spcBef>
                <a:spcPct val="0"/>
              </a:spcBef>
              <a:spcAft>
                <a:spcPct val="0"/>
              </a:spcAft>
            </a:pPr>
            <a:r>
              <a:rPr lang="en-US" sz="1632" b="1" dirty="0">
                <a:gradFill>
                  <a:gsLst>
                    <a:gs pos="0">
                      <a:srgbClr val="FFFFFF"/>
                    </a:gs>
                    <a:gs pos="100000">
                      <a:srgbClr val="FFFFFF"/>
                    </a:gs>
                  </a:gsLst>
                  <a:lin ang="5400000" scaled="0"/>
                </a:gradFill>
                <a:latin typeface="+mj-lt"/>
              </a:rPr>
              <a:t>Tools</a:t>
            </a:r>
          </a:p>
          <a:p>
            <a:pPr marL="466310" indent="-466310" defTabSz="1243083" fontAlgn="base">
              <a:spcBef>
                <a:spcPct val="0"/>
              </a:spcBef>
              <a:spcAft>
                <a:spcPct val="0"/>
              </a:spcAft>
              <a:buFont typeface="Arial" pitchFamily="34" charset="0"/>
              <a:buChar char="•"/>
            </a:pPr>
            <a:r>
              <a:rPr lang="en-US" sz="1632" dirty="0">
                <a:gradFill>
                  <a:gsLst>
                    <a:gs pos="0">
                      <a:srgbClr val="FFFFFF"/>
                    </a:gs>
                    <a:gs pos="100000">
                      <a:srgbClr val="FFFFFF"/>
                    </a:gs>
                  </a:gsLst>
                  <a:lin ang="5400000" scaled="0"/>
                </a:gradFill>
                <a:latin typeface="+mj-lt"/>
              </a:rPr>
              <a:t>PowerShell </a:t>
            </a:r>
            <a:r>
              <a:rPr lang="en-US" sz="1632" dirty="0" err="1">
                <a:gradFill>
                  <a:gsLst>
                    <a:gs pos="0">
                      <a:srgbClr val="FFFFFF"/>
                    </a:gs>
                    <a:gs pos="100000">
                      <a:srgbClr val="FFFFFF"/>
                    </a:gs>
                  </a:gsLst>
                  <a:lin ang="5400000" scaled="0"/>
                </a:gradFill>
                <a:latin typeface="+mj-lt"/>
              </a:rPr>
              <a:t>cmdlets</a:t>
            </a:r>
            <a:endParaRPr lang="en-US" sz="1632" dirty="0">
              <a:gradFill>
                <a:gsLst>
                  <a:gs pos="0">
                    <a:srgbClr val="FFFFFF"/>
                  </a:gs>
                  <a:gs pos="100000">
                    <a:srgbClr val="FFFFFF"/>
                  </a:gs>
                </a:gsLst>
                <a:lin ang="5400000" scaled="0"/>
              </a:gradFill>
              <a:latin typeface="+mj-lt"/>
            </a:endParaRPr>
          </a:p>
          <a:p>
            <a:pPr marL="466310" indent="-466310" defTabSz="1243083" fontAlgn="base">
              <a:spcBef>
                <a:spcPct val="0"/>
              </a:spcBef>
              <a:spcAft>
                <a:spcPct val="0"/>
              </a:spcAft>
              <a:buFont typeface="Arial" pitchFamily="34" charset="0"/>
              <a:buChar char="•"/>
            </a:pPr>
            <a:r>
              <a:rPr lang="en-US" sz="1632" dirty="0">
                <a:gradFill>
                  <a:gsLst>
                    <a:gs pos="0">
                      <a:srgbClr val="FFFFFF"/>
                    </a:gs>
                    <a:gs pos="100000">
                      <a:srgbClr val="FFFFFF"/>
                    </a:gs>
                  </a:gsLst>
                  <a:lin ang="5400000" scaled="0"/>
                </a:gradFill>
                <a:latin typeface="+mj-lt"/>
              </a:rPr>
              <a:t>GRAPH API</a:t>
            </a:r>
          </a:p>
        </p:txBody>
      </p:sp>
      <p:sp>
        <p:nvSpPr>
          <p:cNvPr id="6" name="Rectangle 5"/>
          <p:cNvSpPr/>
          <p:nvPr/>
        </p:nvSpPr>
        <p:spPr bwMode="auto">
          <a:xfrm>
            <a:off x="1419941" y="1348205"/>
            <a:ext cx="3183744" cy="5362968"/>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24342" tIns="62171" rIns="124342" bIns="62171" numCol="1" rtlCol="0" anchor="t" anchorCtr="0" compatLnSpc="1">
            <a:prstTxWarp prst="textNoShape">
              <a:avLst/>
            </a:prstTxWarp>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defTabSz="1243083" fontAlgn="base">
              <a:spcBef>
                <a:spcPct val="0"/>
              </a:spcBef>
              <a:spcAft>
                <a:spcPct val="0"/>
              </a:spcAft>
            </a:pPr>
            <a:r>
              <a:rPr lang="en-US" sz="2176" b="1" dirty="0">
                <a:gradFill>
                  <a:gsLst>
                    <a:gs pos="0">
                      <a:srgbClr val="FFFFFF"/>
                    </a:gs>
                    <a:gs pos="100000">
                      <a:srgbClr val="FFFFFF"/>
                    </a:gs>
                  </a:gsLst>
                  <a:lin ang="5400000" scaled="0"/>
                </a:gradFill>
                <a:latin typeface="+mj-lt"/>
              </a:rPr>
              <a:t>Provisioning – </a:t>
            </a:r>
          </a:p>
          <a:p>
            <a:pPr algn="ctr" defTabSz="1243083" fontAlgn="base">
              <a:spcBef>
                <a:spcPct val="0"/>
              </a:spcBef>
              <a:spcAft>
                <a:spcPct val="0"/>
              </a:spcAft>
            </a:pPr>
            <a:r>
              <a:rPr lang="en-US" sz="2176" b="1" dirty="0">
                <a:gradFill>
                  <a:gsLst>
                    <a:gs pos="0">
                      <a:srgbClr val="FFFFFF"/>
                    </a:gs>
                    <a:gs pos="100000">
                      <a:srgbClr val="FFFFFF"/>
                    </a:gs>
                  </a:gsLst>
                  <a:lin ang="5400000" scaled="0"/>
                </a:gradFill>
                <a:latin typeface="+mj-lt"/>
              </a:rPr>
              <a:t>Manual</a:t>
            </a:r>
          </a:p>
          <a:p>
            <a:pPr algn="ctr" defTabSz="1243083" fontAlgn="base">
              <a:spcBef>
                <a:spcPct val="0"/>
              </a:spcBef>
              <a:spcAft>
                <a:spcPct val="0"/>
              </a:spcAft>
            </a:pPr>
            <a:endParaRPr lang="en-US" sz="1632" dirty="0">
              <a:gradFill>
                <a:gsLst>
                  <a:gs pos="0">
                    <a:srgbClr val="FFFFFF"/>
                  </a:gs>
                  <a:gs pos="100000">
                    <a:srgbClr val="FFFFFF"/>
                  </a:gs>
                </a:gsLst>
                <a:lin ang="5400000" scaled="0"/>
              </a:gradFill>
              <a:latin typeface="+mj-lt"/>
            </a:endParaRPr>
          </a:p>
          <a:p>
            <a:pPr defTabSz="1243083" fontAlgn="base">
              <a:spcBef>
                <a:spcPct val="0"/>
              </a:spcBef>
              <a:spcAft>
                <a:spcPct val="0"/>
              </a:spcAft>
            </a:pPr>
            <a:r>
              <a:rPr lang="en-US" sz="1632" b="1" dirty="0">
                <a:gradFill>
                  <a:gsLst>
                    <a:gs pos="0">
                      <a:srgbClr val="FFFFFF"/>
                    </a:gs>
                    <a:gs pos="100000">
                      <a:srgbClr val="FFFFFF"/>
                    </a:gs>
                  </a:gsLst>
                  <a:lin ang="5400000" scaled="0"/>
                </a:gradFill>
                <a:latin typeface="+mj-lt"/>
              </a:rPr>
              <a:t>Tools</a:t>
            </a:r>
          </a:p>
          <a:p>
            <a:pPr marL="466310" indent="-466310" defTabSz="1243083" fontAlgn="base">
              <a:spcBef>
                <a:spcPct val="0"/>
              </a:spcBef>
              <a:spcAft>
                <a:spcPct val="0"/>
              </a:spcAft>
              <a:buFont typeface="Arial" pitchFamily="34" charset="0"/>
              <a:buChar char="•"/>
            </a:pPr>
            <a:r>
              <a:rPr lang="en-US" sz="1632" dirty="0">
                <a:gradFill>
                  <a:gsLst>
                    <a:gs pos="0">
                      <a:srgbClr val="FFFFFF"/>
                    </a:gs>
                    <a:gs pos="100000">
                      <a:srgbClr val="FFFFFF"/>
                    </a:gs>
                  </a:gsLst>
                  <a:lin ang="5400000" scaled="0"/>
                </a:gradFill>
                <a:latin typeface="+mj-lt"/>
              </a:rPr>
              <a:t>Admin Portal(s)</a:t>
            </a:r>
          </a:p>
        </p:txBody>
      </p:sp>
      <p:sp>
        <p:nvSpPr>
          <p:cNvPr id="7" name="Rounded Rectangle 6"/>
          <p:cNvSpPr/>
          <p:nvPr/>
        </p:nvSpPr>
        <p:spPr>
          <a:xfrm>
            <a:off x="1531933" y="3251775"/>
            <a:ext cx="2949258" cy="797097"/>
          </a:xfrm>
          <a:prstGeom prst="roundRect">
            <a:avLst/>
          </a:prstGeom>
          <a:solidFill>
            <a:schemeClr val="accent6"/>
          </a:solidFill>
        </p:spPr>
        <p:style>
          <a:lnRef idx="3">
            <a:schemeClr val="lt1"/>
          </a:lnRef>
          <a:fillRef idx="1">
            <a:schemeClr val="accent1"/>
          </a:fillRef>
          <a:effectRef idx="1">
            <a:schemeClr val="accent1"/>
          </a:effectRef>
          <a:fontRef idx="minor">
            <a:schemeClr val="lt1"/>
          </a:fontRef>
        </p:style>
        <p:txBody>
          <a:bodyPr rtlCol="0" anchor="ctr"/>
          <a:lstStyle/>
          <a:p>
            <a:r>
              <a:rPr lang="en-US" sz="1632" b="1" dirty="0">
                <a:latin typeface="+mj-lt"/>
              </a:rPr>
              <a:t>Login</a:t>
            </a:r>
            <a:r>
              <a:rPr lang="en-US" sz="1632" dirty="0">
                <a:latin typeface="+mj-lt"/>
              </a:rPr>
              <a:t>:</a:t>
            </a:r>
          </a:p>
          <a:p>
            <a:r>
              <a:rPr lang="en-US" sz="1632" dirty="0">
                <a:latin typeface="+mj-lt"/>
              </a:rPr>
              <a:t>Managed Identities Only</a:t>
            </a:r>
          </a:p>
        </p:txBody>
      </p:sp>
      <p:sp>
        <p:nvSpPr>
          <p:cNvPr id="8" name="Rounded Rectangle 7"/>
          <p:cNvSpPr/>
          <p:nvPr/>
        </p:nvSpPr>
        <p:spPr>
          <a:xfrm>
            <a:off x="4792940" y="3251775"/>
            <a:ext cx="2949258" cy="797097"/>
          </a:xfrm>
          <a:prstGeom prst="roundRect">
            <a:avLst/>
          </a:prstGeom>
          <a:solidFill>
            <a:schemeClr val="accent1"/>
          </a:solidFill>
        </p:spPr>
        <p:style>
          <a:lnRef idx="3">
            <a:schemeClr val="lt1"/>
          </a:lnRef>
          <a:fillRef idx="1">
            <a:schemeClr val="accent3"/>
          </a:fillRef>
          <a:effectRef idx="1">
            <a:schemeClr val="accent3"/>
          </a:effectRef>
          <a:fontRef idx="minor">
            <a:schemeClr val="lt1"/>
          </a:fontRef>
        </p:style>
        <p:txBody>
          <a:bodyPr rtlCol="0" anchor="ctr"/>
          <a:lstStyle/>
          <a:p>
            <a:r>
              <a:rPr lang="en-US" sz="1632" b="1" dirty="0">
                <a:latin typeface="+mj-lt"/>
              </a:rPr>
              <a:t>Login</a:t>
            </a:r>
            <a:r>
              <a:rPr lang="en-US" sz="1632" dirty="0">
                <a:latin typeface="+mj-lt"/>
              </a:rPr>
              <a:t>:</a:t>
            </a:r>
          </a:p>
          <a:p>
            <a:r>
              <a:rPr lang="en-US" sz="1632" dirty="0">
                <a:latin typeface="+mj-lt"/>
              </a:rPr>
              <a:t>Managed Identities Only</a:t>
            </a:r>
          </a:p>
        </p:txBody>
      </p:sp>
      <p:sp>
        <p:nvSpPr>
          <p:cNvPr id="9" name="Rounded Rectangle 8"/>
          <p:cNvSpPr/>
          <p:nvPr/>
        </p:nvSpPr>
        <p:spPr>
          <a:xfrm>
            <a:off x="8049061" y="3251775"/>
            <a:ext cx="2949258" cy="797097"/>
          </a:xfrm>
          <a:prstGeom prst="roundRect">
            <a:avLst/>
          </a:prstGeom>
          <a:solidFill>
            <a:schemeClr val="bg2">
              <a:lumMod val="75000"/>
              <a:lumOff val="25000"/>
            </a:schemeClr>
          </a:solidFill>
        </p:spPr>
        <p:style>
          <a:lnRef idx="3">
            <a:schemeClr val="lt1"/>
          </a:lnRef>
          <a:fillRef idx="1">
            <a:schemeClr val="accent2"/>
          </a:fillRef>
          <a:effectRef idx="1">
            <a:schemeClr val="accent2"/>
          </a:effectRef>
          <a:fontRef idx="minor">
            <a:schemeClr val="lt1"/>
          </a:fontRef>
        </p:style>
        <p:txBody>
          <a:bodyPr rtlCol="0" anchor="ctr"/>
          <a:lstStyle/>
          <a:p>
            <a:r>
              <a:rPr lang="en-US" sz="1632" b="1" dirty="0">
                <a:latin typeface="+mj-lt"/>
              </a:rPr>
              <a:t>Login</a:t>
            </a:r>
            <a:r>
              <a:rPr lang="en-US" sz="1632" dirty="0">
                <a:latin typeface="+mj-lt"/>
              </a:rPr>
              <a:t>:</a:t>
            </a:r>
          </a:p>
          <a:p>
            <a:r>
              <a:rPr lang="en-US" sz="1632" dirty="0">
                <a:latin typeface="+mj-lt"/>
              </a:rPr>
              <a:t>Managed and Federated IDs</a:t>
            </a:r>
          </a:p>
        </p:txBody>
      </p:sp>
      <p:sp>
        <p:nvSpPr>
          <p:cNvPr id="10" name="Rounded Rectangle 9"/>
          <p:cNvSpPr/>
          <p:nvPr/>
        </p:nvSpPr>
        <p:spPr>
          <a:xfrm>
            <a:off x="1531933" y="4088062"/>
            <a:ext cx="2949258" cy="797097"/>
          </a:xfrm>
          <a:prstGeom prst="roundRect">
            <a:avLst/>
          </a:prstGeom>
          <a:solidFill>
            <a:schemeClr val="accent6"/>
          </a:solidFill>
        </p:spPr>
        <p:style>
          <a:lnRef idx="3">
            <a:schemeClr val="lt1"/>
          </a:lnRef>
          <a:fillRef idx="1">
            <a:schemeClr val="accent1"/>
          </a:fillRef>
          <a:effectRef idx="1">
            <a:schemeClr val="accent1"/>
          </a:effectRef>
          <a:fontRef idx="minor">
            <a:schemeClr val="lt1"/>
          </a:fontRef>
        </p:style>
        <p:txBody>
          <a:bodyPr rtlCol="0" anchor="ctr"/>
          <a:lstStyle/>
          <a:p>
            <a:r>
              <a:rPr lang="en-US" sz="1632" b="1" dirty="0">
                <a:latin typeface="+mj-lt"/>
              </a:rPr>
              <a:t>Services</a:t>
            </a:r>
            <a:r>
              <a:rPr lang="en-US" sz="1632" dirty="0">
                <a:latin typeface="+mj-lt"/>
              </a:rPr>
              <a:t>:</a:t>
            </a:r>
          </a:p>
          <a:p>
            <a:r>
              <a:rPr lang="en-US" sz="1632" dirty="0">
                <a:latin typeface="+mj-lt"/>
              </a:rPr>
              <a:t>No Hybrid Services</a:t>
            </a:r>
          </a:p>
        </p:txBody>
      </p:sp>
      <p:sp>
        <p:nvSpPr>
          <p:cNvPr id="11" name="Rounded Rectangle 10"/>
          <p:cNvSpPr/>
          <p:nvPr/>
        </p:nvSpPr>
        <p:spPr>
          <a:xfrm>
            <a:off x="4792940" y="4088062"/>
            <a:ext cx="2949258" cy="797097"/>
          </a:xfrm>
          <a:prstGeom prst="roundRect">
            <a:avLst/>
          </a:prstGeom>
          <a:solidFill>
            <a:schemeClr val="accent1"/>
          </a:solidFill>
        </p:spPr>
        <p:style>
          <a:lnRef idx="3">
            <a:schemeClr val="lt1"/>
          </a:lnRef>
          <a:fillRef idx="1">
            <a:schemeClr val="accent3"/>
          </a:fillRef>
          <a:effectRef idx="1">
            <a:schemeClr val="accent3"/>
          </a:effectRef>
          <a:fontRef idx="minor">
            <a:schemeClr val="lt1"/>
          </a:fontRef>
        </p:style>
        <p:txBody>
          <a:bodyPr rtlCol="0" anchor="ctr"/>
          <a:lstStyle/>
          <a:p>
            <a:r>
              <a:rPr lang="en-US" sz="1632" b="1" dirty="0">
                <a:latin typeface="+mj-lt"/>
              </a:rPr>
              <a:t>Services</a:t>
            </a:r>
            <a:r>
              <a:rPr lang="en-US" sz="1632" dirty="0">
                <a:latin typeface="+mj-lt"/>
              </a:rPr>
              <a:t>:</a:t>
            </a:r>
          </a:p>
          <a:p>
            <a:r>
              <a:rPr lang="en-US" sz="1632" dirty="0">
                <a:latin typeface="+mj-lt"/>
              </a:rPr>
              <a:t>No Hybrid Services</a:t>
            </a:r>
          </a:p>
        </p:txBody>
      </p:sp>
      <p:sp>
        <p:nvSpPr>
          <p:cNvPr id="12" name="Rounded Rectangle 11"/>
          <p:cNvSpPr/>
          <p:nvPr/>
        </p:nvSpPr>
        <p:spPr>
          <a:xfrm>
            <a:off x="8049061" y="4088062"/>
            <a:ext cx="2949258" cy="797097"/>
          </a:xfrm>
          <a:prstGeom prst="roundRect">
            <a:avLst/>
          </a:prstGeom>
          <a:solidFill>
            <a:schemeClr val="bg2">
              <a:lumMod val="75000"/>
              <a:lumOff val="25000"/>
            </a:schemeClr>
          </a:solidFill>
        </p:spPr>
        <p:style>
          <a:lnRef idx="3">
            <a:schemeClr val="lt1"/>
          </a:lnRef>
          <a:fillRef idx="1">
            <a:schemeClr val="accent2"/>
          </a:fillRef>
          <a:effectRef idx="1">
            <a:schemeClr val="accent2"/>
          </a:effectRef>
          <a:fontRef idx="minor">
            <a:schemeClr val="lt1"/>
          </a:fontRef>
        </p:style>
        <p:txBody>
          <a:bodyPr rtlCol="0" anchor="ctr"/>
          <a:lstStyle/>
          <a:p>
            <a:r>
              <a:rPr lang="en-US" sz="1632" b="1" dirty="0">
                <a:latin typeface="+mj-lt"/>
              </a:rPr>
              <a:t>Services</a:t>
            </a:r>
            <a:r>
              <a:rPr lang="en-US" sz="1632" dirty="0">
                <a:latin typeface="+mj-lt"/>
              </a:rPr>
              <a:t>:</a:t>
            </a:r>
          </a:p>
          <a:p>
            <a:r>
              <a:rPr lang="en-US" sz="1632" dirty="0">
                <a:latin typeface="+mj-lt"/>
              </a:rPr>
              <a:t>Hybrid Services Capable</a:t>
            </a:r>
          </a:p>
        </p:txBody>
      </p:sp>
      <p:sp>
        <p:nvSpPr>
          <p:cNvPr id="13" name="Rounded Rectangle 12"/>
          <p:cNvSpPr/>
          <p:nvPr/>
        </p:nvSpPr>
        <p:spPr>
          <a:xfrm>
            <a:off x="1531933" y="4931656"/>
            <a:ext cx="2949258" cy="797097"/>
          </a:xfrm>
          <a:prstGeom prst="roundRect">
            <a:avLst/>
          </a:prstGeom>
          <a:solidFill>
            <a:schemeClr val="accent6"/>
          </a:solidFill>
        </p:spPr>
        <p:style>
          <a:lnRef idx="3">
            <a:schemeClr val="lt1"/>
          </a:lnRef>
          <a:fillRef idx="1">
            <a:schemeClr val="accent1"/>
          </a:fillRef>
          <a:effectRef idx="1">
            <a:schemeClr val="accent1"/>
          </a:effectRef>
          <a:fontRef idx="minor">
            <a:schemeClr val="lt1"/>
          </a:fontRef>
        </p:style>
        <p:txBody>
          <a:bodyPr rtlCol="0" anchor="ctr"/>
          <a:lstStyle/>
          <a:p>
            <a:r>
              <a:rPr lang="en-US" sz="1632" b="1" dirty="0">
                <a:latin typeface="+mj-lt"/>
              </a:rPr>
              <a:t>Volume</a:t>
            </a:r>
            <a:r>
              <a:rPr lang="en-US" sz="1632" dirty="0">
                <a:latin typeface="+mj-lt"/>
              </a:rPr>
              <a:t>:</a:t>
            </a:r>
          </a:p>
          <a:p>
            <a:r>
              <a:rPr lang="en-US" sz="1632" dirty="0">
                <a:latin typeface="+mj-lt"/>
              </a:rPr>
              <a:t>Low volume</a:t>
            </a:r>
          </a:p>
        </p:txBody>
      </p:sp>
      <p:sp>
        <p:nvSpPr>
          <p:cNvPr id="14" name="Rounded Rectangle 13"/>
          <p:cNvSpPr/>
          <p:nvPr/>
        </p:nvSpPr>
        <p:spPr>
          <a:xfrm>
            <a:off x="4792940" y="4931656"/>
            <a:ext cx="2949258" cy="797097"/>
          </a:xfrm>
          <a:prstGeom prst="roundRect">
            <a:avLst/>
          </a:prstGeom>
          <a:solidFill>
            <a:schemeClr val="accent1"/>
          </a:solidFill>
        </p:spPr>
        <p:style>
          <a:lnRef idx="3">
            <a:schemeClr val="lt1"/>
          </a:lnRef>
          <a:fillRef idx="1">
            <a:schemeClr val="accent3"/>
          </a:fillRef>
          <a:effectRef idx="1">
            <a:schemeClr val="accent3"/>
          </a:effectRef>
          <a:fontRef idx="minor">
            <a:schemeClr val="lt1"/>
          </a:fontRef>
        </p:style>
        <p:txBody>
          <a:bodyPr rtlCol="0" anchor="ctr"/>
          <a:lstStyle/>
          <a:p>
            <a:r>
              <a:rPr lang="en-US" sz="1632" b="1" dirty="0">
                <a:latin typeface="+mj-lt"/>
              </a:rPr>
              <a:t>Volume</a:t>
            </a:r>
            <a:r>
              <a:rPr lang="en-US" sz="1632" dirty="0">
                <a:latin typeface="+mj-lt"/>
              </a:rPr>
              <a:t>:</a:t>
            </a:r>
          </a:p>
          <a:p>
            <a:r>
              <a:rPr lang="en-US" sz="1632" dirty="0">
                <a:latin typeface="+mj-lt"/>
              </a:rPr>
              <a:t>Low to Medium Volume</a:t>
            </a:r>
          </a:p>
        </p:txBody>
      </p:sp>
      <p:sp>
        <p:nvSpPr>
          <p:cNvPr id="15" name="Rounded Rectangle 14"/>
          <p:cNvSpPr/>
          <p:nvPr/>
        </p:nvSpPr>
        <p:spPr>
          <a:xfrm>
            <a:off x="8049061" y="4931656"/>
            <a:ext cx="2949258" cy="797097"/>
          </a:xfrm>
          <a:prstGeom prst="roundRect">
            <a:avLst/>
          </a:prstGeom>
          <a:solidFill>
            <a:schemeClr val="bg2">
              <a:lumMod val="75000"/>
              <a:lumOff val="25000"/>
            </a:schemeClr>
          </a:solidFill>
        </p:spPr>
        <p:style>
          <a:lnRef idx="3">
            <a:schemeClr val="lt1"/>
          </a:lnRef>
          <a:fillRef idx="1">
            <a:schemeClr val="accent2"/>
          </a:fillRef>
          <a:effectRef idx="1">
            <a:schemeClr val="accent2"/>
          </a:effectRef>
          <a:fontRef idx="minor">
            <a:schemeClr val="lt1"/>
          </a:fontRef>
        </p:style>
        <p:txBody>
          <a:bodyPr rtlCol="0" anchor="ctr"/>
          <a:lstStyle/>
          <a:p>
            <a:r>
              <a:rPr lang="en-US" sz="1632" b="1" dirty="0">
                <a:latin typeface="+mj-lt"/>
              </a:rPr>
              <a:t>Volume</a:t>
            </a:r>
            <a:r>
              <a:rPr lang="en-US" sz="1632" dirty="0">
                <a:latin typeface="+mj-lt"/>
              </a:rPr>
              <a:t>:</a:t>
            </a:r>
          </a:p>
          <a:p>
            <a:r>
              <a:rPr lang="en-US" sz="1632" dirty="0">
                <a:latin typeface="+mj-lt"/>
              </a:rPr>
              <a:t>High Volume</a:t>
            </a:r>
          </a:p>
        </p:txBody>
      </p:sp>
      <p:sp>
        <p:nvSpPr>
          <p:cNvPr id="16" name="Rounded Rectangle 15"/>
          <p:cNvSpPr/>
          <p:nvPr/>
        </p:nvSpPr>
        <p:spPr>
          <a:xfrm>
            <a:off x="1531933" y="5776410"/>
            <a:ext cx="2949258" cy="797097"/>
          </a:xfrm>
          <a:prstGeom prst="roundRect">
            <a:avLst/>
          </a:prstGeom>
          <a:solidFill>
            <a:schemeClr val="accent6"/>
          </a:solidFill>
        </p:spPr>
        <p:style>
          <a:lnRef idx="3">
            <a:schemeClr val="lt1"/>
          </a:lnRef>
          <a:fillRef idx="1">
            <a:schemeClr val="accent1"/>
          </a:fillRef>
          <a:effectRef idx="1">
            <a:schemeClr val="accent1"/>
          </a:effectRef>
          <a:fontRef idx="minor">
            <a:schemeClr val="lt1"/>
          </a:fontRef>
        </p:style>
        <p:txBody>
          <a:bodyPr rtlCol="0" anchor="ctr"/>
          <a:lstStyle/>
          <a:p>
            <a:r>
              <a:rPr lang="en-US" sz="1632" b="1" dirty="0">
                <a:latin typeface="+mj-lt"/>
              </a:rPr>
              <a:t>Complexity/Cost</a:t>
            </a:r>
            <a:r>
              <a:rPr lang="en-US" sz="1632" dirty="0">
                <a:latin typeface="+mj-lt"/>
              </a:rPr>
              <a:t>:</a:t>
            </a:r>
          </a:p>
          <a:p>
            <a:r>
              <a:rPr lang="en-US" sz="1632" dirty="0">
                <a:latin typeface="+mj-lt"/>
              </a:rPr>
              <a:t>Low complexity</a:t>
            </a:r>
          </a:p>
        </p:txBody>
      </p:sp>
      <p:sp>
        <p:nvSpPr>
          <p:cNvPr id="17" name="Rounded Rectangle 16"/>
          <p:cNvSpPr/>
          <p:nvPr/>
        </p:nvSpPr>
        <p:spPr>
          <a:xfrm>
            <a:off x="4792940" y="5776410"/>
            <a:ext cx="2949258" cy="797097"/>
          </a:xfrm>
          <a:prstGeom prst="roundRect">
            <a:avLst/>
          </a:prstGeom>
          <a:solidFill>
            <a:schemeClr val="accent1"/>
          </a:solidFill>
        </p:spPr>
        <p:style>
          <a:lnRef idx="3">
            <a:schemeClr val="lt1"/>
          </a:lnRef>
          <a:fillRef idx="1">
            <a:schemeClr val="accent3"/>
          </a:fillRef>
          <a:effectRef idx="1">
            <a:schemeClr val="accent3"/>
          </a:effectRef>
          <a:fontRef idx="minor">
            <a:schemeClr val="lt1"/>
          </a:fontRef>
        </p:style>
        <p:txBody>
          <a:bodyPr rtlCol="0" anchor="ctr"/>
          <a:lstStyle/>
          <a:p>
            <a:r>
              <a:rPr lang="en-US" sz="1632" b="1" dirty="0">
                <a:latin typeface="+mj-lt"/>
              </a:rPr>
              <a:t>Complexity/Cost</a:t>
            </a:r>
            <a:r>
              <a:rPr lang="en-US" sz="1632" dirty="0">
                <a:latin typeface="+mj-lt"/>
              </a:rPr>
              <a:t>:</a:t>
            </a:r>
          </a:p>
          <a:p>
            <a:r>
              <a:rPr lang="en-US" sz="1632" dirty="0">
                <a:latin typeface="+mj-lt"/>
              </a:rPr>
              <a:t>Can be high complexity</a:t>
            </a:r>
          </a:p>
        </p:txBody>
      </p:sp>
      <p:sp>
        <p:nvSpPr>
          <p:cNvPr id="18" name="Rounded Rectangle 17"/>
          <p:cNvSpPr/>
          <p:nvPr/>
        </p:nvSpPr>
        <p:spPr>
          <a:xfrm>
            <a:off x="8049061" y="5776410"/>
            <a:ext cx="2949258" cy="797097"/>
          </a:xfrm>
          <a:prstGeom prst="roundRect">
            <a:avLst/>
          </a:prstGeom>
          <a:solidFill>
            <a:schemeClr val="bg2">
              <a:lumMod val="75000"/>
              <a:lumOff val="25000"/>
            </a:schemeClr>
          </a:solidFill>
        </p:spPr>
        <p:style>
          <a:lnRef idx="3">
            <a:schemeClr val="lt1"/>
          </a:lnRef>
          <a:fillRef idx="1">
            <a:schemeClr val="accent2"/>
          </a:fillRef>
          <a:effectRef idx="1">
            <a:schemeClr val="accent2"/>
          </a:effectRef>
          <a:fontRef idx="minor">
            <a:schemeClr val="lt1"/>
          </a:fontRef>
        </p:style>
        <p:txBody>
          <a:bodyPr rtlCol="0" anchor="ctr"/>
          <a:lstStyle/>
          <a:p>
            <a:r>
              <a:rPr lang="en-US" sz="1632" b="1" dirty="0">
                <a:latin typeface="+mj-lt"/>
              </a:rPr>
              <a:t>Complexity</a:t>
            </a:r>
            <a:r>
              <a:rPr lang="en-US" sz="1632" dirty="0">
                <a:latin typeface="+mj-lt"/>
              </a:rPr>
              <a:t>:</a:t>
            </a:r>
          </a:p>
          <a:p>
            <a:r>
              <a:rPr lang="en-US" sz="1632" dirty="0">
                <a:latin typeface="+mj-lt"/>
              </a:rPr>
              <a:t>Varies*</a:t>
            </a:r>
          </a:p>
        </p:txBody>
      </p:sp>
    </p:spTree>
    <p:extLst>
      <p:ext uri="{BB962C8B-B14F-4D97-AF65-F5344CB8AC3E}">
        <p14:creationId xmlns:p14="http://schemas.microsoft.com/office/powerpoint/2010/main" val="421957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82" y="136260"/>
            <a:ext cx="11889564" cy="917575"/>
          </a:xfrm>
        </p:spPr>
        <p:txBody>
          <a:bodyPr/>
          <a:lstStyle/>
          <a:p>
            <a:r>
              <a:rPr lang="en-US" dirty="0" smtClean="0"/>
              <a:t>What is Dirsync?</a:t>
            </a:r>
            <a:endParaRPr lang="en-US" dirty="0"/>
          </a:p>
        </p:txBody>
      </p:sp>
      <p:sp>
        <p:nvSpPr>
          <p:cNvPr id="3" name="Text Placeholder 2"/>
          <p:cNvSpPr>
            <a:spLocks noGrp="1"/>
          </p:cNvSpPr>
          <p:nvPr>
            <p:ph type="body" sz="quarter" idx="4294967295"/>
          </p:nvPr>
        </p:nvSpPr>
        <p:spPr>
          <a:xfrm>
            <a:off x="200179" y="1053835"/>
            <a:ext cx="8733756" cy="5692954"/>
          </a:xfrm>
        </p:spPr>
        <p:txBody>
          <a:bodyPr>
            <a:noAutofit/>
          </a:bodyPr>
          <a:lstStyle/>
          <a:p>
            <a:r>
              <a:rPr lang="en-US" sz="3200" dirty="0"/>
              <a:t>Enables coexistence</a:t>
            </a:r>
          </a:p>
          <a:p>
            <a:pPr lvl="1"/>
            <a:r>
              <a:rPr lang="en-US" sz="2800" dirty="0">
                <a:latin typeface="+mj-lt"/>
              </a:rPr>
              <a:t>Provisions objects in Office 365 with same email addresses as the objects in the on-premises environment</a:t>
            </a:r>
          </a:p>
          <a:p>
            <a:pPr lvl="1"/>
            <a:r>
              <a:rPr lang="en-US" sz="2800" dirty="0">
                <a:latin typeface="+mj-lt"/>
              </a:rPr>
              <a:t>Provides a unified Global Address List experience between on-premises and Office 365</a:t>
            </a:r>
          </a:p>
          <a:p>
            <a:pPr lvl="2"/>
            <a:r>
              <a:rPr lang="en-US" dirty="0">
                <a:latin typeface="+mj-lt"/>
              </a:rPr>
              <a:t>Objects hidden from the GAL on-premises are also hidden from the GAL in Office 365</a:t>
            </a:r>
          </a:p>
          <a:p>
            <a:pPr lvl="1"/>
            <a:r>
              <a:rPr lang="en-US" sz="2800" dirty="0">
                <a:latin typeface="+mj-lt"/>
              </a:rPr>
              <a:t>Enables coexistence for Exchange</a:t>
            </a:r>
          </a:p>
          <a:p>
            <a:pPr lvl="2"/>
            <a:r>
              <a:rPr lang="en-US" dirty="0">
                <a:latin typeface="+mj-lt"/>
              </a:rPr>
              <a:t>Works in both simple and hybrid deployment scenarios</a:t>
            </a:r>
          </a:p>
          <a:p>
            <a:pPr lvl="1"/>
            <a:r>
              <a:rPr lang="en-US" sz="2800" dirty="0">
                <a:latin typeface="+mj-lt"/>
              </a:rPr>
              <a:t>Enabler for mail routing between on-premises and Office 365 with a shared domain namespace</a:t>
            </a:r>
          </a:p>
          <a:p>
            <a:pPr lvl="1"/>
            <a:r>
              <a:rPr lang="en-US" sz="2800" dirty="0">
                <a:latin typeface="+mj-lt"/>
              </a:rPr>
              <a:t>Enables coexistence for Microsoft Lync</a:t>
            </a:r>
          </a:p>
          <a:p>
            <a:pPr lvl="2"/>
            <a:endParaRPr lang="en-US" dirty="0">
              <a:latin typeface="+mj-lt"/>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5817"/>
          <a:stretch/>
        </p:blipFill>
        <p:spPr>
          <a:xfrm>
            <a:off x="9057502" y="20015"/>
            <a:ext cx="3378973" cy="6984594"/>
          </a:xfrm>
          <a:prstGeom prst="rect">
            <a:avLst/>
          </a:prstGeom>
          <a:ln>
            <a:noFill/>
          </a:ln>
          <a:effectLst>
            <a:softEdge rad="112500"/>
          </a:effectLst>
        </p:spPr>
      </p:pic>
    </p:spTree>
    <p:extLst>
      <p:ext uri="{BB962C8B-B14F-4D97-AF65-F5344CB8AC3E}">
        <p14:creationId xmlns:p14="http://schemas.microsoft.com/office/powerpoint/2010/main" val="322989450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6719" y="-1"/>
            <a:ext cx="6859756" cy="6994525"/>
          </a:xfrm>
          <a:prstGeom prst="rect">
            <a:avLst/>
          </a:prstGeom>
        </p:spPr>
      </p:pic>
      <p:sp>
        <p:nvSpPr>
          <p:cNvPr id="2" name="Subtitle 1"/>
          <p:cNvSpPr>
            <a:spLocks noGrp="1"/>
          </p:cNvSpPr>
          <p:nvPr>
            <p:ph type="subTitle" idx="4294967295"/>
          </p:nvPr>
        </p:nvSpPr>
        <p:spPr>
          <a:xfrm>
            <a:off x="0" y="5286375"/>
            <a:ext cx="5305778" cy="1470025"/>
          </a:xfrm>
        </p:spPr>
        <p:txBody>
          <a:bodyPr>
            <a:noAutofit/>
          </a:bodyPr>
          <a:lstStyle/>
          <a:p>
            <a:pPr marL="0" indent="0">
              <a:buNone/>
            </a:pPr>
            <a:r>
              <a:rPr lang="en-GB" sz="1600" dirty="0">
                <a:solidFill>
                  <a:schemeClr val="tx1"/>
                </a:solidFill>
              </a:rPr>
              <a:t>Microsoft  MVP (Enterprise Security)</a:t>
            </a:r>
          </a:p>
          <a:p>
            <a:pPr marL="0" indent="0">
              <a:buNone/>
            </a:pPr>
            <a:r>
              <a:rPr lang="en-GB" sz="1600" dirty="0">
                <a:solidFill>
                  <a:schemeClr val="tx1"/>
                </a:solidFill>
              </a:rPr>
              <a:t>Founder: Cybercrime Security Forum!</a:t>
            </a:r>
          </a:p>
          <a:p>
            <a:pPr marL="0" indent="0">
              <a:buNone/>
            </a:pPr>
            <a:r>
              <a:rPr lang="en-GB" sz="1600" dirty="0">
                <a:solidFill>
                  <a:schemeClr val="tx1"/>
                </a:solidFill>
              </a:rPr>
              <a:t>Microsoft International Event Speaker</a:t>
            </a:r>
          </a:p>
          <a:p>
            <a:pPr marL="0" indent="0">
              <a:buNone/>
            </a:pPr>
            <a:r>
              <a:rPr lang="en-GB" sz="1600" dirty="0">
                <a:solidFill>
                  <a:schemeClr val="tx1"/>
                </a:solidFill>
              </a:rPr>
              <a:t>MCT (18 Years)</a:t>
            </a:r>
          </a:p>
          <a:p>
            <a:pPr marL="0" indent="0">
              <a:buNone/>
            </a:pPr>
            <a:r>
              <a:rPr lang="en-GB" sz="1600" dirty="0">
                <a:solidFill>
                  <a:schemeClr val="tx1"/>
                </a:solidFill>
              </a:rPr>
              <a:t>Winner: Microsoft Speaker Idol 2006</a:t>
            </a:r>
          </a:p>
          <a:p>
            <a:endParaRPr lang="en-GB" sz="1600" dirty="0">
              <a:solidFill>
                <a:schemeClr val="tx1"/>
              </a:solidFill>
            </a:endParaRPr>
          </a:p>
        </p:txBody>
      </p:sp>
      <p:sp>
        <p:nvSpPr>
          <p:cNvPr id="3" name="Title 2"/>
          <p:cNvSpPr>
            <a:spLocks noGrp="1"/>
          </p:cNvSpPr>
          <p:nvPr>
            <p:ph type="ctrTitle" idx="4294967295"/>
          </p:nvPr>
        </p:nvSpPr>
        <p:spPr>
          <a:xfrm>
            <a:off x="0" y="2811463"/>
            <a:ext cx="6757988" cy="958850"/>
          </a:xfrm>
        </p:spPr>
        <p:txBody>
          <a:bodyPr/>
          <a:lstStyle/>
          <a:p>
            <a:r>
              <a:rPr lang="en-GB" sz="6528" dirty="0">
                <a:solidFill>
                  <a:schemeClr val="tx1"/>
                </a:solidFill>
              </a:rPr>
              <a:t>Andy Malone</a:t>
            </a:r>
          </a:p>
        </p:txBody>
      </p:sp>
      <p:sp>
        <p:nvSpPr>
          <p:cNvPr id="5" name="Subtitle 1"/>
          <p:cNvSpPr txBox="1">
            <a:spLocks/>
          </p:cNvSpPr>
          <p:nvPr/>
        </p:nvSpPr>
        <p:spPr>
          <a:xfrm>
            <a:off x="-1" y="167913"/>
            <a:ext cx="5412259" cy="396531"/>
          </a:xfrm>
          <a:prstGeom prst="rect">
            <a:avLst/>
          </a:prstGeom>
        </p:spPr>
        <p:txBody>
          <a:bodyPr vert="horz" lIns="124347" tIns="62174" rIns="124347" bIns="62174" rtlCol="0">
            <a:noAutofit/>
          </a:bodyPr>
          <a:lstStyle>
            <a:lvl1pPr marL="0" indent="0" algn="l" defTabSz="914400" rtl="0" eaLnBrk="1" latinLnBrk="0" hangingPunct="1">
              <a:spcBef>
                <a:spcPct val="20000"/>
              </a:spcBef>
              <a:buFont typeface="Arial" pitchFamily="34" charset="0"/>
              <a:buNone/>
              <a:defRPr sz="2000" kern="1200">
                <a:solidFill>
                  <a:schemeClr val="bg1"/>
                </a:solidFill>
                <a:latin typeface="Segoe UI Light" pitchFamily="34" charset="0"/>
                <a:ea typeface="+mn-ea"/>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Segoe UI Light" pitchFamily="34" charset="0"/>
                <a:ea typeface="+mn-ea"/>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Segoe UI Light" pitchFamily="34" charset="0"/>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Segoe UI Light" pitchFamily="34" charset="0"/>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Segoe UI Light"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GB" dirty="0">
                <a:solidFill>
                  <a:schemeClr val="tx1"/>
                </a:solidFill>
                <a:latin typeface="+mj-lt"/>
              </a:rPr>
              <a:t>Follow me on Twitter </a:t>
            </a:r>
            <a:r>
              <a:rPr lang="en-GB" dirty="0" smtClean="0">
                <a:solidFill>
                  <a:schemeClr val="tx1"/>
                </a:solidFill>
                <a:latin typeface="+mj-lt"/>
              </a:rPr>
              <a:t>@</a:t>
            </a:r>
            <a:r>
              <a:rPr lang="en-GB" dirty="0" err="1" smtClean="0">
                <a:solidFill>
                  <a:schemeClr val="tx1"/>
                </a:solidFill>
                <a:latin typeface="+mj-lt"/>
              </a:rPr>
              <a:t>AndyMalone</a:t>
            </a:r>
            <a:endParaRPr lang="en-GB" dirty="0">
              <a:solidFill>
                <a:schemeClr val="tx1"/>
              </a:solidFill>
              <a:latin typeface="+mj-lt"/>
            </a:endParaRPr>
          </a:p>
          <a:p>
            <a:endParaRPr lang="en-GB" sz="1400" dirty="0">
              <a:solidFill>
                <a:schemeClr val="tx1"/>
              </a:solidFill>
              <a:latin typeface="+mj-lt"/>
            </a:endParaRPr>
          </a:p>
        </p:txBody>
      </p:sp>
    </p:spTree>
    <p:extLst>
      <p:ext uri="{BB962C8B-B14F-4D97-AF65-F5344CB8AC3E}">
        <p14:creationId xmlns:p14="http://schemas.microsoft.com/office/powerpoint/2010/main" val="314550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4320" y="136259"/>
            <a:ext cx="8684329" cy="917575"/>
          </a:xfrm>
        </p:spPr>
        <p:txBody>
          <a:bodyPr/>
          <a:lstStyle/>
          <a:p>
            <a:r>
              <a:rPr lang="en-US" sz="4800" dirty="0" smtClean="0"/>
              <a:t>Dirsync Implementation Options</a:t>
            </a:r>
            <a:endParaRPr lang="en-US" sz="4800" dirty="0"/>
          </a:p>
        </p:txBody>
      </p:sp>
      <p:sp>
        <p:nvSpPr>
          <p:cNvPr id="2" name="Content Placeholder 1"/>
          <p:cNvSpPr>
            <a:spLocks noGrp="1"/>
          </p:cNvSpPr>
          <p:nvPr>
            <p:ph type="body" sz="quarter" idx="4294967295"/>
          </p:nvPr>
        </p:nvSpPr>
        <p:spPr>
          <a:xfrm>
            <a:off x="185352" y="1260387"/>
            <a:ext cx="8872150" cy="4877187"/>
          </a:xfrm>
        </p:spPr>
        <p:txBody>
          <a:bodyPr>
            <a:normAutofit/>
          </a:bodyPr>
          <a:lstStyle/>
          <a:p>
            <a:pPr marL="0" indent="0">
              <a:buNone/>
            </a:pPr>
            <a:r>
              <a:rPr lang="en-US" sz="3200" dirty="0"/>
              <a:t>1 Way Sync from AD to Cloud</a:t>
            </a:r>
          </a:p>
          <a:p>
            <a:pPr lvl="1"/>
            <a:r>
              <a:rPr lang="en-US" sz="2800" dirty="0">
                <a:latin typeface="+mj-lt"/>
              </a:rPr>
              <a:t>Provisions users, DLs, Security Groups and contacts</a:t>
            </a:r>
          </a:p>
          <a:p>
            <a:pPr lvl="1"/>
            <a:r>
              <a:rPr lang="en-US" sz="2800" dirty="0">
                <a:latin typeface="+mj-lt"/>
              </a:rPr>
              <a:t>Can move to 2 Way Sync later</a:t>
            </a:r>
          </a:p>
          <a:p>
            <a:pPr lvl="1"/>
            <a:r>
              <a:rPr lang="en-US" sz="2800" dirty="0">
                <a:latin typeface="+mj-lt"/>
              </a:rPr>
              <a:t>on-premises master for all objects and properties</a:t>
            </a:r>
          </a:p>
          <a:p>
            <a:pPr marL="0" indent="0">
              <a:buNone/>
            </a:pPr>
            <a:r>
              <a:rPr lang="en-US" sz="3200" dirty="0"/>
              <a:t>2 Way Sync from AD to Cloud and Cloud to AD</a:t>
            </a:r>
          </a:p>
          <a:p>
            <a:pPr lvl="1"/>
            <a:r>
              <a:rPr lang="en-US" sz="2800" dirty="0">
                <a:latin typeface="+mj-lt"/>
              </a:rPr>
              <a:t>Required for Hybrid Deployments e.g. co-existence with Exchange online and Exchange on-premises</a:t>
            </a:r>
          </a:p>
          <a:p>
            <a:pPr lvl="1"/>
            <a:r>
              <a:rPr lang="en-US" sz="2800" dirty="0">
                <a:latin typeface="+mj-lt"/>
              </a:rPr>
              <a:t>Cannot move back to 1 way sync</a:t>
            </a:r>
          </a:p>
          <a:p>
            <a:pPr lvl="1"/>
            <a:r>
              <a:rPr lang="en-US" sz="2800" dirty="0">
                <a:latin typeface="+mj-lt"/>
              </a:rPr>
              <a:t>Cloud becomes master for certain properties (safe senders, mail co-existence, UM)</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65817"/>
          <a:stretch/>
        </p:blipFill>
        <p:spPr>
          <a:xfrm>
            <a:off x="9057502" y="20015"/>
            <a:ext cx="3378973" cy="6984594"/>
          </a:xfrm>
          <a:prstGeom prst="rect">
            <a:avLst/>
          </a:prstGeom>
          <a:ln>
            <a:noFill/>
          </a:ln>
          <a:effectLst>
            <a:softEdge rad="112500"/>
          </a:effectLst>
        </p:spPr>
      </p:pic>
    </p:spTree>
    <p:extLst>
      <p:ext uri="{BB962C8B-B14F-4D97-AF65-F5344CB8AC3E}">
        <p14:creationId xmlns:p14="http://schemas.microsoft.com/office/powerpoint/2010/main" val="3733441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79" y="182563"/>
            <a:ext cx="12251063" cy="917575"/>
          </a:xfrm>
        </p:spPr>
        <p:txBody>
          <a:bodyPr>
            <a:noAutofit/>
          </a:bodyPr>
          <a:lstStyle/>
          <a:p>
            <a:r>
              <a:rPr lang="en-US" sz="4800" dirty="0" smtClean="0">
                <a:latin typeface="Segoe UI Light" panose="020B0502040204020203" pitchFamily="34" charset="0"/>
                <a:cs typeface="Segoe UI Light" panose="020B0502040204020203" pitchFamily="34" charset="0"/>
              </a:rPr>
              <a:t>Dirsync: Changing the Synchronization Schedule</a:t>
            </a:r>
            <a:endParaRPr lang="en-US" sz="4800" dirty="0">
              <a:latin typeface="Segoe UI Light" panose="020B0502040204020203" pitchFamily="34" charset="0"/>
              <a:cs typeface="Segoe UI Light" panose="020B0502040204020203" pitchFamily="34" charset="0"/>
            </a:endParaRPr>
          </a:p>
        </p:txBody>
      </p:sp>
      <p:sp>
        <p:nvSpPr>
          <p:cNvPr id="4" name="Slide Number Placeholder 3"/>
          <p:cNvSpPr>
            <a:spLocks noGrp="1"/>
          </p:cNvSpPr>
          <p:nvPr>
            <p:ph type="sldNum" sz="quarter" idx="4294967295"/>
          </p:nvPr>
        </p:nvSpPr>
        <p:spPr>
          <a:xfrm>
            <a:off x="11504613" y="6605588"/>
            <a:ext cx="931862" cy="373062"/>
          </a:xfrm>
          <a:prstGeom prst="rect">
            <a:avLst/>
          </a:prstGeom>
        </p:spPr>
        <p:txBody>
          <a:bodyPr/>
          <a:lstStyle/>
          <a:p>
            <a:fld id="{727B4C2D-45E2-4621-8491-2995EB46A674}" type="slidenum">
              <a:rPr lang="en-US" smtClean="0"/>
              <a:pPr/>
              <a:t>31</a:t>
            </a:fld>
            <a:endParaRPr lang="en-US" dirty="0"/>
          </a:p>
        </p:txBody>
      </p:sp>
      <p:sp>
        <p:nvSpPr>
          <p:cNvPr id="3" name="Text Placeholder 2"/>
          <p:cNvSpPr>
            <a:spLocks noGrp="1"/>
          </p:cNvSpPr>
          <p:nvPr>
            <p:ph type="body" sz="quarter" idx="4294967295"/>
          </p:nvPr>
        </p:nvSpPr>
        <p:spPr>
          <a:xfrm>
            <a:off x="0" y="1220788"/>
            <a:ext cx="11948984" cy="5637212"/>
          </a:xfrm>
        </p:spPr>
        <p:txBody>
          <a:bodyPr>
            <a:noAutofit/>
          </a:bodyPr>
          <a:lstStyle/>
          <a:p>
            <a:r>
              <a:rPr lang="en-US" sz="2400" dirty="0" smtClean="0"/>
              <a:t>Default is Every 3 Hours</a:t>
            </a:r>
          </a:p>
          <a:p>
            <a:pPr marL="349724" lvl="1" indent="-349724"/>
            <a:r>
              <a:rPr lang="en-US" b="1" dirty="0" smtClean="0">
                <a:latin typeface="+mj-lt"/>
              </a:rPr>
              <a:t>“Start-</a:t>
            </a:r>
            <a:r>
              <a:rPr lang="en-US" b="1" dirty="0" err="1" smtClean="0">
                <a:latin typeface="+mj-lt"/>
              </a:rPr>
              <a:t>OnlineCoexistenceSync</a:t>
            </a:r>
            <a:r>
              <a:rPr lang="en-US" b="1" dirty="0" smtClean="0">
                <a:latin typeface="+mj-lt"/>
              </a:rPr>
              <a:t>”</a:t>
            </a:r>
            <a:r>
              <a:rPr lang="en-US" dirty="0" smtClean="0">
                <a:latin typeface="+mj-lt"/>
              </a:rPr>
              <a:t> </a:t>
            </a:r>
            <a:r>
              <a:rPr lang="en-US" dirty="0" err="1" smtClean="0">
                <a:latin typeface="+mj-lt"/>
              </a:rPr>
              <a:t>cmdlet</a:t>
            </a:r>
            <a:r>
              <a:rPr lang="en-US" dirty="0" smtClean="0">
                <a:latin typeface="+mj-lt"/>
              </a:rPr>
              <a:t> can manually force a manual sync </a:t>
            </a:r>
          </a:p>
          <a:p>
            <a:r>
              <a:rPr lang="en-US" sz="2400" dirty="0" smtClean="0"/>
              <a:t>Synchronization can be re-scheduled here!</a:t>
            </a:r>
          </a:p>
          <a:p>
            <a:pPr marL="800100" lvl="1" indent="-457200">
              <a:buFont typeface="+mj-lt"/>
              <a:buAutoNum type="arabicPeriod"/>
            </a:pPr>
            <a:r>
              <a:rPr lang="en-GB" dirty="0" smtClean="0">
                <a:latin typeface="+mj-lt"/>
              </a:rPr>
              <a:t>First navigate to the following directory on your </a:t>
            </a:r>
            <a:r>
              <a:rPr lang="en-GB" dirty="0" err="1" smtClean="0">
                <a:latin typeface="+mj-lt"/>
              </a:rPr>
              <a:t>DirSync</a:t>
            </a:r>
            <a:r>
              <a:rPr lang="en-GB" dirty="0" smtClean="0">
                <a:latin typeface="+mj-lt"/>
              </a:rPr>
              <a:t> Server. C:\Program Files\Microsoft Online Directory Sync\</a:t>
            </a:r>
          </a:p>
          <a:p>
            <a:pPr marL="800100" lvl="1" indent="-457200">
              <a:buFont typeface="+mj-lt"/>
              <a:buAutoNum type="arabicPeriod"/>
            </a:pPr>
            <a:r>
              <a:rPr lang="en-GB" dirty="0" smtClean="0">
                <a:latin typeface="+mj-lt"/>
              </a:rPr>
              <a:t>Locate service executable that is used to run the </a:t>
            </a:r>
            <a:r>
              <a:rPr lang="en-GB" dirty="0" err="1" smtClean="0">
                <a:latin typeface="+mj-lt"/>
              </a:rPr>
              <a:t>DirSync</a:t>
            </a:r>
            <a:r>
              <a:rPr lang="en-GB" dirty="0" smtClean="0">
                <a:latin typeface="+mj-lt"/>
              </a:rPr>
              <a:t> </a:t>
            </a:r>
            <a:r>
              <a:rPr lang="en-GB" dirty="0" err="1" smtClean="0">
                <a:latin typeface="+mj-lt"/>
              </a:rPr>
              <a:t>scheduleLocate</a:t>
            </a:r>
            <a:r>
              <a:rPr lang="en-GB" dirty="0" smtClean="0">
                <a:latin typeface="+mj-lt"/>
              </a:rPr>
              <a:t> the following lines within the </a:t>
            </a:r>
            <a:r>
              <a:rPr lang="en-GB" dirty="0" err="1" smtClean="0">
                <a:latin typeface="+mj-lt"/>
              </a:rPr>
              <a:t>Microsoft.Online.DirSync.Scheduler.exe.config</a:t>
            </a:r>
            <a:r>
              <a:rPr lang="en-GB" dirty="0" smtClean="0">
                <a:latin typeface="+mj-lt"/>
              </a:rPr>
              <a:t> file: </a:t>
            </a:r>
          </a:p>
          <a:p>
            <a:pPr marL="800100" lvl="1" indent="-457200">
              <a:buFont typeface="+mj-lt"/>
              <a:buAutoNum type="arabicPeriod"/>
            </a:pPr>
            <a:r>
              <a:rPr lang="en-GB" dirty="0" smtClean="0">
                <a:latin typeface="+mj-lt"/>
              </a:rPr>
              <a:t>&lt;add key="</a:t>
            </a:r>
            <a:r>
              <a:rPr lang="en-GB" dirty="0" err="1" smtClean="0">
                <a:latin typeface="+mj-lt"/>
              </a:rPr>
              <a:t>SyncTimeInterval</a:t>
            </a:r>
            <a:r>
              <a:rPr lang="en-GB" dirty="0" smtClean="0">
                <a:latin typeface="+mj-lt"/>
              </a:rPr>
              <a:t>" value="3:00:0" /&gt;</a:t>
            </a:r>
          </a:p>
          <a:p>
            <a:pPr marL="800100" lvl="1" indent="-457200">
              <a:buFont typeface="+mj-lt"/>
              <a:buAutoNum type="arabicPeriod"/>
            </a:pPr>
            <a:r>
              <a:rPr lang="en-GB" dirty="0" smtClean="0">
                <a:latin typeface="+mj-lt"/>
              </a:rPr>
              <a:t>Edit the time within this file to reduce the sync schedule; for example to reduce the time to every 30 minutes use the following values: &lt;add key="</a:t>
            </a:r>
            <a:r>
              <a:rPr lang="en-GB" dirty="0" err="1" smtClean="0">
                <a:latin typeface="+mj-lt"/>
              </a:rPr>
              <a:t>SyncTimeInterval</a:t>
            </a:r>
            <a:r>
              <a:rPr lang="en-GB" dirty="0" smtClean="0">
                <a:latin typeface="+mj-lt"/>
              </a:rPr>
              <a:t>" value="0:30:0" /&gt;</a:t>
            </a:r>
          </a:p>
          <a:p>
            <a:pPr marL="800100" lvl="1" indent="-457200">
              <a:buFont typeface="+mj-lt"/>
              <a:buAutoNum type="arabicPeriod"/>
            </a:pPr>
            <a:r>
              <a:rPr lang="en-GB" dirty="0" smtClean="0">
                <a:latin typeface="+mj-lt"/>
              </a:rPr>
              <a:t>Finally open the Services console (Start&gt;Run&gt;</a:t>
            </a:r>
            <a:r>
              <a:rPr lang="en-GB" dirty="0" err="1" smtClean="0">
                <a:latin typeface="+mj-lt"/>
              </a:rPr>
              <a:t>Services.msc</a:t>
            </a:r>
            <a:r>
              <a:rPr lang="en-GB" dirty="0" smtClean="0">
                <a:latin typeface="+mj-lt"/>
              </a:rPr>
              <a:t>) and restart the Microsoft Online Services Directory Synchronization Service.</a:t>
            </a:r>
          </a:p>
          <a:p>
            <a:pPr lvl="1"/>
            <a:endParaRPr lang="en-US" dirty="0">
              <a:latin typeface="+mj-lt"/>
            </a:endParaRPr>
          </a:p>
        </p:txBody>
      </p:sp>
    </p:spTree>
    <p:extLst>
      <p:ext uri="{BB962C8B-B14F-4D97-AF65-F5344CB8AC3E}">
        <p14:creationId xmlns:p14="http://schemas.microsoft.com/office/powerpoint/2010/main" val="2760390825"/>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136259"/>
            <a:ext cx="11889564" cy="917575"/>
          </a:xfrm>
        </p:spPr>
        <p:txBody>
          <a:bodyPr/>
          <a:lstStyle/>
          <a:p>
            <a:r>
              <a:rPr lang="en-US" dirty="0" smtClean="0"/>
              <a:t>Dirsync: Hybrid Deployment</a:t>
            </a:r>
            <a:endParaRPr lang="en-US" dirty="0"/>
          </a:p>
        </p:txBody>
      </p:sp>
      <p:sp>
        <p:nvSpPr>
          <p:cNvPr id="4" name="Slide Number Placeholder 3"/>
          <p:cNvSpPr>
            <a:spLocks noGrp="1"/>
          </p:cNvSpPr>
          <p:nvPr>
            <p:ph type="sldNum" sz="quarter" idx="4294967295"/>
          </p:nvPr>
        </p:nvSpPr>
        <p:spPr>
          <a:xfrm>
            <a:off x="11504613" y="6605588"/>
            <a:ext cx="931862" cy="373062"/>
          </a:xfrm>
          <a:prstGeom prst="rect">
            <a:avLst/>
          </a:prstGeom>
        </p:spPr>
        <p:txBody>
          <a:bodyPr/>
          <a:lstStyle/>
          <a:p>
            <a:fld id="{727B4C2D-45E2-4621-8491-2995EB46A674}" type="slidenum">
              <a:rPr lang="en-US" smtClean="0">
                <a:latin typeface="+mj-lt"/>
              </a:rPr>
              <a:pPr/>
              <a:t>32</a:t>
            </a:fld>
            <a:endParaRPr lang="en-US" dirty="0">
              <a:latin typeface="+mj-lt"/>
            </a:endParaRPr>
          </a:p>
        </p:txBody>
      </p:sp>
      <p:sp>
        <p:nvSpPr>
          <p:cNvPr id="3" name="Text Placeholder 2"/>
          <p:cNvSpPr>
            <a:spLocks noGrp="1"/>
          </p:cNvSpPr>
          <p:nvPr>
            <p:ph type="body" sz="quarter" idx="4294967295"/>
          </p:nvPr>
        </p:nvSpPr>
        <p:spPr>
          <a:xfrm>
            <a:off x="-1" y="1915593"/>
            <a:ext cx="5696465" cy="3988873"/>
          </a:xfrm>
        </p:spPr>
        <p:txBody>
          <a:bodyPr>
            <a:normAutofit/>
          </a:bodyPr>
          <a:lstStyle/>
          <a:p>
            <a:r>
              <a:rPr lang="en-US" sz="3200" dirty="0"/>
              <a:t>Enables </a:t>
            </a:r>
            <a:r>
              <a:rPr lang="en-US" sz="3200" dirty="0" err="1"/>
              <a:t>DirSync</a:t>
            </a:r>
            <a:r>
              <a:rPr lang="en-US" sz="3200" dirty="0"/>
              <a:t> “Write Back”</a:t>
            </a:r>
          </a:p>
          <a:p>
            <a:pPr lvl="1"/>
            <a:r>
              <a:rPr lang="en-US" dirty="0">
                <a:latin typeface="+mj-lt"/>
              </a:rPr>
              <a:t>Easily move mailboxes back to on-premise (off-boarding)</a:t>
            </a:r>
          </a:p>
          <a:p>
            <a:pPr lvl="1"/>
            <a:r>
              <a:rPr lang="en-US" dirty="0">
                <a:latin typeface="+mj-lt"/>
              </a:rPr>
              <a:t>Enables </a:t>
            </a:r>
            <a:r>
              <a:rPr lang="en-US" dirty="0" err="1">
                <a:latin typeface="+mj-lt"/>
              </a:rPr>
              <a:t>Safelist</a:t>
            </a:r>
            <a:r>
              <a:rPr lang="en-US" dirty="0">
                <a:latin typeface="+mj-lt"/>
              </a:rPr>
              <a:t> Aggregation (a.k.a. Filtering Coexistence)</a:t>
            </a:r>
          </a:p>
          <a:p>
            <a:pPr lvl="1"/>
            <a:r>
              <a:rPr lang="en-US" dirty="0">
                <a:latin typeface="+mj-lt"/>
              </a:rPr>
              <a:t>Enables cloud archive</a:t>
            </a:r>
          </a:p>
          <a:p>
            <a:r>
              <a:rPr lang="en-US" sz="3200" dirty="0"/>
              <a:t>Requires on-premises Hybrid Server deployment</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564137020"/>
              </p:ext>
            </p:extLst>
          </p:nvPr>
        </p:nvGraphicFramePr>
        <p:xfrm>
          <a:off x="5696464" y="1202117"/>
          <a:ext cx="6678227" cy="5064899"/>
        </p:xfrm>
        <a:graphic>
          <a:graphicData uri="http://schemas.openxmlformats.org/drawingml/2006/table">
            <a:tbl>
              <a:tblPr firstRow="1" bandRow="1">
                <a:tableStyleId>{B301B821-A1FF-4177-AEE7-76D212191A09}</a:tableStyleId>
              </a:tblPr>
              <a:tblGrid>
                <a:gridCol w="2243420"/>
                <a:gridCol w="4434807"/>
              </a:tblGrid>
              <a:tr h="521381">
                <a:tc>
                  <a:txBody>
                    <a:bodyPr/>
                    <a:lstStyle/>
                    <a:p>
                      <a:pPr marL="0" marR="0" algn="ctr">
                        <a:spcBef>
                          <a:spcPts val="0"/>
                        </a:spcBef>
                        <a:spcAft>
                          <a:spcPts val="0"/>
                        </a:spcAft>
                      </a:pPr>
                      <a:r>
                        <a:rPr lang="en-US" sz="1600" dirty="0">
                          <a:effectLst/>
                          <a:latin typeface="+mj-lt"/>
                        </a:rPr>
                        <a:t>Attribute</a:t>
                      </a:r>
                      <a:endParaRPr lang="en-US" sz="1600" dirty="0">
                        <a:effectLst/>
                        <a:latin typeface="+mj-lt"/>
                        <a:ea typeface="Calibri" panose="020F0502020204030204" pitchFamily="34" charset="0"/>
                        <a:cs typeface="Times New Roman" panose="02020603050405020304" pitchFamily="18" charset="0"/>
                      </a:endParaRPr>
                    </a:p>
                  </a:txBody>
                  <a:tcPr marL="21438" marR="21438" marT="14293" marB="14293" anchor="ctr"/>
                </a:tc>
                <a:tc>
                  <a:txBody>
                    <a:bodyPr/>
                    <a:lstStyle/>
                    <a:p>
                      <a:pPr marL="0" marR="0" algn="ctr">
                        <a:spcBef>
                          <a:spcPts val="0"/>
                        </a:spcBef>
                        <a:spcAft>
                          <a:spcPts val="0"/>
                        </a:spcAft>
                      </a:pPr>
                      <a:r>
                        <a:rPr lang="en-US" sz="1600" dirty="0">
                          <a:effectLst/>
                          <a:latin typeface="+mj-lt"/>
                        </a:rPr>
                        <a:t>Feature</a:t>
                      </a:r>
                      <a:endParaRPr lang="en-US" sz="1600" dirty="0">
                        <a:effectLst/>
                        <a:latin typeface="+mj-lt"/>
                        <a:ea typeface="Calibri" panose="020F0502020204030204" pitchFamily="34" charset="0"/>
                        <a:cs typeface="Times New Roman" panose="02020603050405020304" pitchFamily="18" charset="0"/>
                      </a:endParaRPr>
                    </a:p>
                  </a:txBody>
                  <a:tcPr marL="21438" marR="21438" marT="14293" marB="14293" anchor="ctr"/>
                </a:tc>
              </a:tr>
              <a:tr h="1028685">
                <a:tc>
                  <a:txBody>
                    <a:bodyPr/>
                    <a:lstStyle/>
                    <a:p>
                      <a:pPr marL="0" marR="0">
                        <a:spcBef>
                          <a:spcPts val="0"/>
                        </a:spcBef>
                        <a:spcAft>
                          <a:spcPts val="0"/>
                        </a:spcAft>
                      </a:pPr>
                      <a:r>
                        <a:rPr lang="en-US" sz="1200" dirty="0" err="1">
                          <a:effectLst/>
                        </a:rPr>
                        <a:t>SafeSendersHash</a:t>
                      </a:r>
                      <a:endParaRPr lang="en-US" sz="1200" dirty="0">
                        <a:effectLst/>
                      </a:endParaRPr>
                    </a:p>
                    <a:p>
                      <a:pPr marL="0" marR="0">
                        <a:spcBef>
                          <a:spcPts val="0"/>
                        </a:spcBef>
                        <a:spcAft>
                          <a:spcPts val="0"/>
                        </a:spcAft>
                      </a:pPr>
                      <a:r>
                        <a:rPr lang="en-US" sz="1200" dirty="0" err="1">
                          <a:effectLst/>
                        </a:rPr>
                        <a:t>BlockedSendersHash</a:t>
                      </a:r>
                      <a:endParaRPr lang="en-US" sz="1200" dirty="0">
                        <a:effectLst/>
                      </a:endParaRPr>
                    </a:p>
                    <a:p>
                      <a:pPr marL="0" marR="0">
                        <a:spcBef>
                          <a:spcPts val="0"/>
                        </a:spcBef>
                        <a:spcAft>
                          <a:spcPts val="0"/>
                        </a:spcAft>
                      </a:pPr>
                      <a:r>
                        <a:rPr lang="en-US" sz="1200" dirty="0" err="1">
                          <a:effectLst/>
                        </a:rPr>
                        <a:t>SafeRecipientHash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438" marR="21438" marT="14293" marB="14293" anchor="ctr"/>
                </a:tc>
                <a:tc>
                  <a:txBody>
                    <a:bodyPr/>
                    <a:lstStyle/>
                    <a:p>
                      <a:pPr marL="0" marR="0">
                        <a:spcBef>
                          <a:spcPts val="0"/>
                        </a:spcBef>
                        <a:spcAft>
                          <a:spcPts val="0"/>
                        </a:spcAft>
                      </a:pPr>
                      <a:r>
                        <a:rPr lang="en-US" sz="1200">
                          <a:effectLst/>
                        </a:rPr>
                        <a:t>Safelist Aggregation (a.k.a. Filtering Coexistence )</a:t>
                      </a:r>
                    </a:p>
                    <a:p>
                      <a:pPr marL="0" marR="0">
                        <a:spcBef>
                          <a:spcPts val="0"/>
                        </a:spcBef>
                        <a:spcAft>
                          <a:spcPts val="0"/>
                        </a:spcAft>
                      </a:pPr>
                      <a:r>
                        <a:rPr lang="en-US" sz="1200">
                          <a:effectLst/>
                        </a:rPr>
                        <a:t>enables on-premise filtering using cloud safe/blocked sender info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438" marR="21438" marT="14293" marB="14293" anchor="ctr"/>
                </a:tc>
              </a:tr>
              <a:tr h="1028685">
                <a:tc>
                  <a:txBody>
                    <a:bodyPr/>
                    <a:lstStyle/>
                    <a:p>
                      <a:pPr marL="0" marR="0">
                        <a:spcBef>
                          <a:spcPts val="0"/>
                        </a:spcBef>
                        <a:spcAft>
                          <a:spcPts val="0"/>
                        </a:spcAft>
                      </a:pPr>
                      <a:r>
                        <a:rPr lang="en-US" sz="1200" dirty="0" err="1">
                          <a:effectLst/>
                        </a:rPr>
                        <a:t>msExchArchiveStatus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438" marR="21438" marT="14293" marB="14293" anchor="ctr"/>
                </a:tc>
                <a:tc>
                  <a:txBody>
                    <a:bodyPr/>
                    <a:lstStyle/>
                    <a:p>
                      <a:pPr marL="0" marR="0">
                        <a:spcBef>
                          <a:spcPts val="0"/>
                        </a:spcBef>
                        <a:spcAft>
                          <a:spcPts val="0"/>
                        </a:spcAft>
                      </a:pPr>
                      <a:r>
                        <a:rPr lang="en-US" sz="1200">
                          <a:effectLst/>
                        </a:rPr>
                        <a:t>Cloud Archive</a:t>
                      </a:r>
                    </a:p>
                    <a:p>
                      <a:pPr marL="0" marR="0">
                        <a:spcBef>
                          <a:spcPts val="0"/>
                        </a:spcBef>
                        <a:spcAft>
                          <a:spcPts val="0"/>
                        </a:spcAft>
                      </a:pPr>
                      <a:r>
                        <a:rPr lang="en-US" sz="1200">
                          <a:effectLst/>
                        </a:rPr>
                        <a:t>Allows users to archive mail to the Office 365 service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438" marR="21438" marT="14293" marB="14293" anchor="ctr"/>
                </a:tc>
              </a:tr>
              <a:tr h="1028685">
                <a:tc>
                  <a:txBody>
                    <a:bodyPr/>
                    <a:lstStyle/>
                    <a:p>
                      <a:pPr marL="0" marR="0">
                        <a:spcBef>
                          <a:spcPts val="0"/>
                        </a:spcBef>
                        <a:spcAft>
                          <a:spcPts val="0"/>
                        </a:spcAft>
                      </a:pPr>
                      <a:r>
                        <a:rPr lang="en-US" sz="1200" dirty="0" err="1">
                          <a:effectLst/>
                        </a:rPr>
                        <a:t>ProxyAddresses</a:t>
                      </a:r>
                      <a:r>
                        <a:rPr lang="en-US" sz="1200" dirty="0">
                          <a:effectLst/>
                        </a:rPr>
                        <a:t> (</a:t>
                      </a:r>
                      <a:r>
                        <a:rPr lang="en-US" sz="1200" dirty="0" err="1">
                          <a:effectLst/>
                        </a:rPr>
                        <a:t>cloudLegDN</a:t>
                      </a:r>
                      <a:r>
                        <a:rPr lang="en-US" sz="12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438" marR="21438" marT="14293" marB="14293" anchor="ctr"/>
                </a:tc>
                <a:tc>
                  <a:txBody>
                    <a:bodyPr/>
                    <a:lstStyle/>
                    <a:p>
                      <a:pPr marL="0" marR="0">
                        <a:spcBef>
                          <a:spcPts val="0"/>
                        </a:spcBef>
                        <a:spcAft>
                          <a:spcPts val="0"/>
                        </a:spcAft>
                      </a:pPr>
                      <a:r>
                        <a:rPr lang="en-US" sz="1200">
                          <a:effectLst/>
                        </a:rPr>
                        <a:t>Mailbox off-boarding</a:t>
                      </a:r>
                    </a:p>
                    <a:p>
                      <a:pPr marL="0" marR="0">
                        <a:spcBef>
                          <a:spcPts val="0"/>
                        </a:spcBef>
                        <a:spcAft>
                          <a:spcPts val="0"/>
                        </a:spcAft>
                      </a:pPr>
                      <a:r>
                        <a:rPr lang="en-US" sz="1200">
                          <a:effectLst/>
                        </a:rPr>
                        <a:t>Enables off-boarding of mailboxes back to on-premise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438" marR="21438" marT="14293" marB="14293" anchor="ctr"/>
                </a:tc>
              </a:tr>
              <a:tr h="1457463">
                <a:tc>
                  <a:txBody>
                    <a:bodyPr/>
                    <a:lstStyle/>
                    <a:p>
                      <a:pPr marL="0" marR="0">
                        <a:spcBef>
                          <a:spcPts val="0"/>
                        </a:spcBef>
                        <a:spcAft>
                          <a:spcPts val="0"/>
                        </a:spcAft>
                      </a:pPr>
                      <a:r>
                        <a:rPr lang="en-US" sz="1200">
                          <a:effectLst/>
                        </a:rPr>
                        <a:t>cloudmsExchUCVoiceMailSettings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438" marR="21438" marT="14293" marB="14293" anchor="ctr"/>
                </a:tc>
                <a:tc>
                  <a:txBody>
                    <a:bodyPr/>
                    <a:lstStyle/>
                    <a:p>
                      <a:pPr marL="0" marR="0">
                        <a:spcBef>
                          <a:spcPts val="0"/>
                        </a:spcBef>
                        <a:spcAft>
                          <a:spcPts val="0"/>
                        </a:spcAft>
                      </a:pPr>
                      <a:r>
                        <a:rPr lang="en-US" sz="1200" dirty="0">
                          <a:effectLst/>
                        </a:rPr>
                        <a:t>Voicemail Co-Existence</a:t>
                      </a:r>
                    </a:p>
                    <a:p>
                      <a:pPr marL="0" marR="0">
                        <a:spcBef>
                          <a:spcPts val="0"/>
                        </a:spcBef>
                        <a:spcAft>
                          <a:spcPts val="0"/>
                        </a:spcAft>
                      </a:pPr>
                      <a:r>
                        <a:rPr lang="en-US" sz="1200" dirty="0">
                          <a:effectLst/>
                        </a:rPr>
                        <a:t>Used for Exchange Unified Messaging-Microsoft Lync Server 2010 integration to indicate to on-premises Lync Server that the user has voice mail in the cloud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438" marR="21438" marT="14293" marB="14293" anchor="ctr"/>
                </a:tc>
              </a:tr>
            </a:tbl>
          </a:graphicData>
        </a:graphic>
      </p:graphicFrame>
    </p:spTree>
    <p:extLst>
      <p:ext uri="{BB962C8B-B14F-4D97-AF65-F5344CB8AC3E}">
        <p14:creationId xmlns:p14="http://schemas.microsoft.com/office/powerpoint/2010/main" val="25538354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a:t>
            </a:r>
            <a:endParaRPr lang="en-US" dirty="0"/>
          </a:p>
        </p:txBody>
      </p:sp>
      <p:sp>
        <p:nvSpPr>
          <p:cNvPr id="5" name="Text Placeholder 4"/>
          <p:cNvSpPr>
            <a:spLocks noGrp="1"/>
          </p:cNvSpPr>
          <p:nvPr>
            <p:ph type="body" sz="quarter" idx="12"/>
          </p:nvPr>
        </p:nvSpPr>
        <p:spPr/>
        <p:txBody>
          <a:bodyPr/>
          <a:lstStyle/>
          <a:p>
            <a:r>
              <a:rPr lang="en-US" dirty="0" smtClean="0"/>
              <a:t>Installing &amp; Configuring Dirsync</a:t>
            </a:r>
            <a:endParaRPr lang="en-US" dirty="0"/>
          </a:p>
        </p:txBody>
      </p:sp>
    </p:spTree>
    <p:extLst>
      <p:ext uri="{BB962C8B-B14F-4D97-AF65-F5344CB8AC3E}">
        <p14:creationId xmlns:p14="http://schemas.microsoft.com/office/powerpoint/2010/main" val="54837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ffice 365 Dirsync Install &amp; Config Demo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57553" y="0"/>
            <a:ext cx="9268354" cy="6994525"/>
          </a:xfrm>
          <a:prstGeom prst="rect">
            <a:avLst/>
          </a:prstGeom>
        </p:spPr>
      </p:pic>
    </p:spTree>
    <p:extLst>
      <p:ext uri="{BB962C8B-B14F-4D97-AF65-F5344CB8AC3E}">
        <p14:creationId xmlns:p14="http://schemas.microsoft.com/office/powerpoint/2010/main" val="409839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0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8" y="2384854"/>
            <a:ext cx="11887200" cy="1572783"/>
          </a:xfrm>
        </p:spPr>
        <p:txBody>
          <a:bodyPr/>
          <a:lstStyle/>
          <a:p>
            <a:r>
              <a:rPr lang="en-US" sz="7200" dirty="0" smtClean="0"/>
              <a:t>Hybrid: One Giant Leap for IT!</a:t>
            </a:r>
            <a:endParaRPr lang="en-US" sz="7200" dirty="0"/>
          </a:p>
        </p:txBody>
      </p:sp>
    </p:spTree>
    <p:extLst>
      <p:ext uri="{BB962C8B-B14F-4D97-AF65-F5344CB8AC3E}">
        <p14:creationId xmlns:p14="http://schemas.microsoft.com/office/powerpoint/2010/main" val="201353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Table 31"/>
          <p:cNvGraphicFramePr>
            <a:graphicFrameLocks noGrp="1"/>
          </p:cNvGraphicFramePr>
          <p:nvPr>
            <p:extLst>
              <p:ext uri="{D42A27DB-BD31-4B8C-83A1-F6EECF244321}">
                <p14:modId xmlns:p14="http://schemas.microsoft.com/office/powerpoint/2010/main" val="2647910874"/>
              </p:ext>
            </p:extLst>
          </p:nvPr>
        </p:nvGraphicFramePr>
        <p:xfrm>
          <a:off x="7809242" y="1305645"/>
          <a:ext cx="3625851" cy="4730150"/>
        </p:xfrm>
        <a:graphic>
          <a:graphicData uri="http://schemas.openxmlformats.org/drawingml/2006/table">
            <a:tbl>
              <a:tblPr firstRow="1" bandRow="1">
                <a:tableStyleId>{5C22544A-7EE6-4342-B048-85BDC9FD1C3A}</a:tableStyleId>
              </a:tblPr>
              <a:tblGrid>
                <a:gridCol w="1512734"/>
                <a:gridCol w="490843"/>
                <a:gridCol w="315744"/>
                <a:gridCol w="435510"/>
                <a:gridCol w="435510"/>
                <a:gridCol w="435510"/>
              </a:tblGrid>
              <a:tr h="1988300">
                <a:tc>
                  <a:txBody>
                    <a:bodyPr/>
                    <a:lstStyle/>
                    <a:p>
                      <a:endParaRPr lang="en-US" sz="1600" dirty="0">
                        <a:solidFill>
                          <a:schemeClr val="tx1"/>
                        </a:solidFill>
                      </a:endParaRPr>
                    </a:p>
                  </a:txBody>
                  <a:tcPr marL="12432" marR="12432" marT="46630" marB="46630"/>
                </a:tc>
                <a:tc>
                  <a:txBody>
                    <a:bodyPr/>
                    <a:lstStyle/>
                    <a:p>
                      <a:pPr algn="ctr"/>
                      <a:r>
                        <a:rPr lang="en-US" sz="1600" dirty="0" smtClean="0"/>
                        <a:t> IMAP migration</a:t>
                      </a:r>
                      <a:endParaRPr lang="en-US" sz="1600" dirty="0" smtClean="0">
                        <a:solidFill>
                          <a:schemeClr val="tx1"/>
                        </a:solidFill>
                      </a:endParaRPr>
                    </a:p>
                  </a:txBody>
                  <a:tcPr marL="12432" marR="12432" marT="46630" marB="46630" vert="vert270" anchor="ctr" anchorCtr="1"/>
                </a:tc>
                <a:tc>
                  <a:txBody>
                    <a:bodyPr/>
                    <a:lstStyle/>
                    <a:p>
                      <a:pPr algn="ctr"/>
                      <a:r>
                        <a:rPr lang="en-US" sz="1600" dirty="0" smtClean="0"/>
                        <a:t>Cutover migration</a:t>
                      </a:r>
                      <a:endParaRPr lang="en-US" sz="1600" dirty="0">
                        <a:solidFill>
                          <a:schemeClr val="tx1"/>
                        </a:solidFill>
                      </a:endParaRPr>
                    </a:p>
                  </a:txBody>
                  <a:tcPr marL="12432" marR="12432" marT="46630" marB="46630" vert="vert270" anchor="ctr" anchorCtr="1"/>
                </a:tc>
                <a:tc>
                  <a:txBody>
                    <a:bodyPr/>
                    <a:lstStyle/>
                    <a:p>
                      <a:pPr algn="ctr"/>
                      <a:r>
                        <a:rPr lang="en-US" sz="1600" dirty="0" smtClean="0"/>
                        <a:t>Staged migration</a:t>
                      </a:r>
                      <a:endParaRPr lang="en-US" sz="1600" dirty="0" smtClean="0">
                        <a:solidFill>
                          <a:schemeClr val="tx1"/>
                        </a:solidFill>
                      </a:endParaRPr>
                    </a:p>
                  </a:txBody>
                  <a:tcPr marL="12432" marR="12432" marT="46630" marB="46630" vert="vert270" anchor="ctr" anchorCtr="1"/>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600" dirty="0" smtClean="0">
                          <a:solidFill>
                            <a:schemeClr val="bg1"/>
                          </a:solidFill>
                        </a:rPr>
                        <a:t>2010 Hybrid</a:t>
                      </a:r>
                    </a:p>
                  </a:txBody>
                  <a:tcPr marL="12432" marR="12432" marT="46630" marB="46630" vert="vert270" anchor="ctr" anchorCtr="1"/>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600" dirty="0" smtClean="0"/>
                        <a:t>2013 Hybrid</a:t>
                      </a:r>
                      <a:endParaRPr lang="en-US" sz="1600" dirty="0" smtClean="0">
                        <a:solidFill>
                          <a:schemeClr val="tx1"/>
                        </a:solidFill>
                      </a:endParaRPr>
                    </a:p>
                  </a:txBody>
                  <a:tcPr marL="12432" marR="12432" marT="46630" marB="46630" vert="vert270" anchor="ctr" anchorCtr="1"/>
                </a:tc>
              </a:tr>
              <a:tr h="30465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t>Exchange 5.5</a:t>
                      </a:r>
                      <a:endParaRPr lang="en-US" sz="1600" b="1" dirty="0" smtClean="0">
                        <a:solidFill>
                          <a:schemeClr val="tx1"/>
                        </a:solidFill>
                      </a:endParaRPr>
                    </a:p>
                  </a:txBody>
                  <a:tcPr marL="62157" marR="37295" marT="27978" marB="27978"/>
                </a:tc>
                <a:tc>
                  <a:txBody>
                    <a:bodyPr/>
                    <a:lstStyle/>
                    <a:p>
                      <a:pPr algn="ctr"/>
                      <a:r>
                        <a:rPr lang="en-US" sz="1200" dirty="0" smtClean="0">
                          <a:solidFill>
                            <a:srgbClr val="FFC000"/>
                          </a:solidFill>
                          <a:sym typeface="Webdings"/>
                        </a:rPr>
                        <a:t></a:t>
                      </a:r>
                      <a:endParaRPr lang="en-US" sz="1200" dirty="0">
                        <a:solidFill>
                          <a:srgbClr val="FFC000"/>
                        </a:solidFill>
                      </a:endParaRPr>
                    </a:p>
                  </a:txBody>
                  <a:tcPr marL="62157" marR="37295" marT="27978" marB="27978"/>
                </a:tc>
                <a:tc>
                  <a:txBody>
                    <a:bodyPr/>
                    <a:lstStyle/>
                    <a:p>
                      <a:pPr algn="ctr"/>
                      <a:endParaRPr lang="en-US" sz="1200" dirty="0">
                        <a:solidFill>
                          <a:schemeClr val="tx1"/>
                        </a:solidFill>
                      </a:endParaRPr>
                    </a:p>
                  </a:txBody>
                  <a:tcPr marL="62157" marR="37295" marT="27978" marB="27978"/>
                </a:tc>
                <a:tc>
                  <a:txBody>
                    <a:bodyPr/>
                    <a:lstStyle/>
                    <a:p>
                      <a:pPr algn="ctr"/>
                      <a:endParaRPr lang="en-US" sz="1200" dirty="0">
                        <a:solidFill>
                          <a:schemeClr val="tx1"/>
                        </a:solidFill>
                      </a:endParaRPr>
                    </a:p>
                  </a:txBody>
                  <a:tcPr marL="62157" marR="37295" marT="27978" marB="27978"/>
                </a:tc>
                <a:tc>
                  <a:txBody>
                    <a:bodyPr/>
                    <a:lstStyle/>
                    <a:p>
                      <a:pPr algn="ctr"/>
                      <a:endParaRPr lang="en-US" sz="1200" dirty="0">
                        <a:solidFill>
                          <a:schemeClr val="tx1"/>
                        </a:solidFill>
                      </a:endParaRPr>
                    </a:p>
                  </a:txBody>
                  <a:tcPr marL="62157" marR="37295" marT="27978" marB="27978"/>
                </a:tc>
                <a:tc>
                  <a:txBody>
                    <a:bodyPr/>
                    <a:lstStyle/>
                    <a:p>
                      <a:pPr algn="ctr"/>
                      <a:endParaRPr lang="en-US" sz="1200" dirty="0">
                        <a:solidFill>
                          <a:schemeClr val="tx1"/>
                        </a:solidFill>
                      </a:endParaRPr>
                    </a:p>
                  </a:txBody>
                  <a:tcPr marL="62157" marR="37295" marT="27978" marB="27978"/>
                </a:tc>
              </a:tr>
              <a:tr h="30465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t>Exchange 2000</a:t>
                      </a:r>
                      <a:endParaRPr lang="en-US" sz="1600" b="1" dirty="0" smtClean="0">
                        <a:solidFill>
                          <a:schemeClr val="tx1"/>
                        </a:solidFill>
                      </a:endParaRPr>
                    </a:p>
                  </a:txBody>
                  <a:tcPr marL="62157" marR="37295" marT="27978" marB="27978"/>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solidFill>
                            <a:srgbClr val="FFC000"/>
                          </a:solidFill>
                          <a:sym typeface="Webdings"/>
                        </a:rPr>
                        <a:t></a:t>
                      </a:r>
                      <a:endParaRPr lang="en-US" sz="1200" dirty="0" smtClean="0">
                        <a:solidFill>
                          <a:srgbClr val="FFC000"/>
                        </a:solidFill>
                      </a:endParaRPr>
                    </a:p>
                  </a:txBody>
                  <a:tcPr marL="62157" marR="37295" marT="27978" marB="27978"/>
                </a:tc>
                <a:tc>
                  <a:txBody>
                    <a:bodyPr/>
                    <a:lstStyle/>
                    <a:p>
                      <a:pPr algn="ctr"/>
                      <a:endParaRPr lang="en-US" sz="1200" dirty="0">
                        <a:solidFill>
                          <a:schemeClr val="tx1"/>
                        </a:solidFill>
                      </a:endParaRPr>
                    </a:p>
                  </a:txBody>
                  <a:tcPr marL="62157" marR="37295" marT="27978" marB="27978"/>
                </a:tc>
                <a:tc>
                  <a:txBody>
                    <a:bodyPr/>
                    <a:lstStyle/>
                    <a:p>
                      <a:pPr algn="ctr"/>
                      <a:endParaRPr lang="en-US" sz="1200" dirty="0">
                        <a:solidFill>
                          <a:schemeClr val="tx1"/>
                        </a:solidFill>
                      </a:endParaRPr>
                    </a:p>
                  </a:txBody>
                  <a:tcPr marL="62157" marR="37295" marT="27978" marB="27978"/>
                </a:tc>
                <a:tc>
                  <a:txBody>
                    <a:bodyPr/>
                    <a:lstStyle/>
                    <a:p>
                      <a:pPr algn="ctr"/>
                      <a:endParaRPr lang="en-US" sz="1200" dirty="0">
                        <a:solidFill>
                          <a:schemeClr val="tx1"/>
                        </a:solidFill>
                      </a:endParaRPr>
                    </a:p>
                  </a:txBody>
                  <a:tcPr marL="62157" marR="37295" marT="27978" marB="27978"/>
                </a:tc>
                <a:tc>
                  <a:txBody>
                    <a:bodyPr/>
                    <a:lstStyle/>
                    <a:p>
                      <a:pPr algn="ctr"/>
                      <a:endParaRPr lang="en-US" sz="1200" dirty="0">
                        <a:solidFill>
                          <a:schemeClr val="tx1"/>
                        </a:solidFill>
                      </a:endParaRPr>
                    </a:p>
                  </a:txBody>
                  <a:tcPr marL="62157" marR="37295" marT="27978" marB="27978"/>
                </a:tc>
              </a:tr>
              <a:tr h="30465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t>Exchange 2003</a:t>
                      </a:r>
                      <a:endParaRPr lang="en-US" sz="1600" b="1" dirty="0" smtClean="0">
                        <a:solidFill>
                          <a:schemeClr val="tx1"/>
                        </a:solidFill>
                      </a:endParaRPr>
                    </a:p>
                  </a:txBody>
                  <a:tcPr marL="62157" marR="37295" marT="27978" marB="27978"/>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solidFill>
                            <a:srgbClr val="FFC000"/>
                          </a:solidFill>
                          <a:sym typeface="Webdings"/>
                        </a:rPr>
                        <a:t></a:t>
                      </a:r>
                      <a:endParaRPr lang="en-US" sz="1200" dirty="0">
                        <a:solidFill>
                          <a:srgbClr val="FFC000"/>
                        </a:solidFill>
                      </a:endParaRPr>
                    </a:p>
                  </a:txBody>
                  <a:tcPr marL="62157" marR="37295" marT="27978" marB="27978"/>
                </a:tc>
                <a:tc>
                  <a:txBody>
                    <a:bodyPr/>
                    <a:lstStyle/>
                    <a:p>
                      <a:pPr algn="ctr"/>
                      <a:r>
                        <a:rPr lang="en-US" sz="1200" dirty="0" smtClean="0">
                          <a:solidFill>
                            <a:srgbClr val="FFC000"/>
                          </a:solidFill>
                          <a:sym typeface="Webdings"/>
                        </a:rPr>
                        <a:t></a:t>
                      </a:r>
                      <a:endParaRPr lang="en-US" sz="1200" dirty="0">
                        <a:solidFill>
                          <a:srgbClr val="FFC000"/>
                        </a:solidFill>
                      </a:endParaRPr>
                    </a:p>
                  </a:txBody>
                  <a:tcPr marL="62157" marR="37295" marT="27978" marB="27978"/>
                </a:tc>
                <a:tc>
                  <a:txBody>
                    <a:bodyPr/>
                    <a:lstStyle/>
                    <a:p>
                      <a:pPr algn="ctr"/>
                      <a:r>
                        <a:rPr lang="en-US" sz="1200" dirty="0" smtClean="0">
                          <a:solidFill>
                            <a:srgbClr val="FFC000"/>
                          </a:solidFill>
                          <a:sym typeface="Webdings"/>
                        </a:rPr>
                        <a:t></a:t>
                      </a:r>
                      <a:endParaRPr lang="en-US" sz="1200" dirty="0">
                        <a:solidFill>
                          <a:srgbClr val="FFC000"/>
                        </a:solidFill>
                      </a:endParaRPr>
                    </a:p>
                  </a:txBody>
                  <a:tcPr marL="62157" marR="37295" marT="27978" marB="27978"/>
                </a:tc>
                <a:tc>
                  <a:txBody>
                    <a:bodyPr/>
                    <a:lstStyle/>
                    <a:p>
                      <a:pPr algn="ctr"/>
                      <a:r>
                        <a:rPr lang="en-US" sz="1200" dirty="0" smtClean="0">
                          <a:solidFill>
                            <a:srgbClr val="FFC000"/>
                          </a:solidFill>
                          <a:sym typeface="Webdings"/>
                        </a:rPr>
                        <a:t></a:t>
                      </a:r>
                      <a:endParaRPr lang="en-US" sz="1200" dirty="0">
                        <a:solidFill>
                          <a:srgbClr val="FFC000"/>
                        </a:solidFill>
                      </a:endParaRPr>
                    </a:p>
                  </a:txBody>
                  <a:tcPr marL="62157" marR="37295" marT="27978" marB="27978"/>
                </a:tc>
                <a:tc>
                  <a:txBody>
                    <a:bodyPr/>
                    <a:lstStyle/>
                    <a:p>
                      <a:pPr algn="ctr"/>
                      <a:endParaRPr lang="en-US" sz="1200" dirty="0">
                        <a:solidFill>
                          <a:schemeClr val="tx1"/>
                        </a:solidFill>
                      </a:endParaRPr>
                    </a:p>
                  </a:txBody>
                  <a:tcPr marL="62157" marR="37295" marT="27978" marB="27978"/>
                </a:tc>
              </a:tr>
              <a:tr h="30465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t>Exchange</a:t>
                      </a:r>
                      <a:r>
                        <a:rPr lang="en-US" sz="1600" baseline="0" dirty="0" smtClean="0"/>
                        <a:t> </a:t>
                      </a:r>
                      <a:r>
                        <a:rPr lang="en-US" sz="1600" dirty="0" smtClean="0"/>
                        <a:t>2007</a:t>
                      </a:r>
                      <a:endParaRPr lang="en-US" sz="1600" b="1" dirty="0">
                        <a:solidFill>
                          <a:schemeClr val="tx1"/>
                        </a:solidFill>
                      </a:endParaRPr>
                    </a:p>
                  </a:txBody>
                  <a:tcPr marL="62157" marR="37295" marT="27978" marB="27978"/>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solidFill>
                            <a:srgbClr val="FFC000"/>
                          </a:solidFill>
                          <a:sym typeface="Webdings"/>
                        </a:rPr>
                        <a:t></a:t>
                      </a:r>
                      <a:endParaRPr lang="en-US" sz="1200" dirty="0" smtClean="0">
                        <a:solidFill>
                          <a:srgbClr val="FFC000"/>
                        </a:solidFill>
                      </a:endParaRPr>
                    </a:p>
                  </a:txBody>
                  <a:tcPr marL="62157" marR="37295" marT="27978" marB="27978"/>
                </a:tc>
                <a:tc>
                  <a:txBody>
                    <a:bodyPr/>
                    <a:lstStyle/>
                    <a:p>
                      <a:pPr algn="ctr"/>
                      <a:r>
                        <a:rPr lang="en-US" sz="1200" dirty="0" smtClean="0">
                          <a:solidFill>
                            <a:srgbClr val="FFC000"/>
                          </a:solidFill>
                          <a:sym typeface="Webdings"/>
                        </a:rPr>
                        <a:t></a:t>
                      </a:r>
                      <a:endParaRPr lang="en-US" sz="1200" dirty="0">
                        <a:solidFill>
                          <a:srgbClr val="FFC000"/>
                        </a:solidFill>
                      </a:endParaRPr>
                    </a:p>
                  </a:txBody>
                  <a:tcPr marL="62157" marR="37295" marT="27978" marB="27978"/>
                </a:tc>
                <a:tc>
                  <a:txBody>
                    <a:bodyPr/>
                    <a:lstStyle/>
                    <a:p>
                      <a:pPr algn="ctr"/>
                      <a:r>
                        <a:rPr lang="en-US" sz="1200" dirty="0" smtClean="0">
                          <a:solidFill>
                            <a:srgbClr val="FFC000"/>
                          </a:solidFill>
                          <a:sym typeface="Webdings"/>
                        </a:rPr>
                        <a:t></a:t>
                      </a:r>
                      <a:endParaRPr lang="en-US" sz="1200" dirty="0">
                        <a:solidFill>
                          <a:srgbClr val="FFC000"/>
                        </a:solidFill>
                      </a:endParaRPr>
                    </a:p>
                  </a:txBody>
                  <a:tcPr marL="62157" marR="37295" marT="27978" marB="27978"/>
                </a:tc>
                <a:tc>
                  <a:txBody>
                    <a:bodyPr/>
                    <a:lstStyle/>
                    <a:p>
                      <a:pPr algn="ctr"/>
                      <a:r>
                        <a:rPr lang="en-US" sz="1200" dirty="0" smtClean="0">
                          <a:solidFill>
                            <a:srgbClr val="FFC000"/>
                          </a:solidFill>
                          <a:sym typeface="Webdings"/>
                        </a:rPr>
                        <a:t></a:t>
                      </a:r>
                      <a:endParaRPr lang="en-US" sz="1200" dirty="0">
                        <a:solidFill>
                          <a:srgbClr val="FFC000"/>
                        </a:solidFill>
                      </a:endParaRPr>
                    </a:p>
                  </a:txBody>
                  <a:tcPr marL="62157" marR="37295" marT="27978" marB="27978"/>
                </a:tc>
                <a:tc>
                  <a:txBody>
                    <a:bodyPr/>
                    <a:lstStyle/>
                    <a:p>
                      <a:pPr algn="ctr"/>
                      <a:r>
                        <a:rPr lang="en-US" sz="1200" dirty="0" smtClean="0">
                          <a:solidFill>
                            <a:srgbClr val="FFC000"/>
                          </a:solidFill>
                          <a:sym typeface="Webdings"/>
                        </a:rPr>
                        <a:t></a:t>
                      </a:r>
                      <a:endParaRPr lang="en-US" sz="1200" dirty="0">
                        <a:solidFill>
                          <a:srgbClr val="FFC000"/>
                        </a:solidFill>
                      </a:endParaRPr>
                    </a:p>
                  </a:txBody>
                  <a:tcPr marL="62157" marR="37295" marT="27978" marB="27978"/>
                </a:tc>
              </a:tr>
              <a:tr h="30465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t>Exchange</a:t>
                      </a:r>
                      <a:r>
                        <a:rPr lang="en-US" sz="1600" baseline="0" dirty="0" smtClean="0"/>
                        <a:t> </a:t>
                      </a:r>
                      <a:r>
                        <a:rPr lang="en-US" sz="1600" dirty="0" smtClean="0"/>
                        <a:t>2010</a:t>
                      </a:r>
                      <a:endParaRPr lang="en-US" sz="1600" b="1" dirty="0" smtClean="0">
                        <a:solidFill>
                          <a:schemeClr val="tx1"/>
                        </a:solidFill>
                      </a:endParaRPr>
                    </a:p>
                  </a:txBody>
                  <a:tcPr marL="62157" marR="37295" marT="27978" marB="27978"/>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solidFill>
                            <a:srgbClr val="FFC000"/>
                          </a:solidFill>
                          <a:sym typeface="Webdings"/>
                        </a:rPr>
                        <a:t></a:t>
                      </a:r>
                      <a:endParaRPr lang="en-US" sz="1200" dirty="0" smtClean="0">
                        <a:solidFill>
                          <a:srgbClr val="FFC000"/>
                        </a:solidFill>
                      </a:endParaRPr>
                    </a:p>
                  </a:txBody>
                  <a:tcPr marL="62157" marR="37295" marT="27978" marB="27978"/>
                </a:tc>
                <a:tc>
                  <a:txBody>
                    <a:bodyPr/>
                    <a:lstStyle/>
                    <a:p>
                      <a:pPr algn="ctr"/>
                      <a:r>
                        <a:rPr lang="en-US" sz="1200" dirty="0" smtClean="0">
                          <a:solidFill>
                            <a:srgbClr val="FFC000"/>
                          </a:solidFill>
                          <a:sym typeface="Webdings"/>
                        </a:rPr>
                        <a:t></a:t>
                      </a:r>
                      <a:endParaRPr lang="en-US" sz="1200" dirty="0">
                        <a:solidFill>
                          <a:srgbClr val="FFC000"/>
                        </a:solidFill>
                      </a:endParaRPr>
                    </a:p>
                  </a:txBody>
                  <a:tcPr marL="62157" marR="37295" marT="27978" marB="27978"/>
                </a:tc>
                <a:tc>
                  <a:txBody>
                    <a:bodyPr/>
                    <a:lstStyle/>
                    <a:p>
                      <a:pPr algn="ctr"/>
                      <a:endParaRPr lang="en-US" sz="1200" dirty="0">
                        <a:solidFill>
                          <a:schemeClr val="tx1"/>
                        </a:solidFill>
                      </a:endParaRPr>
                    </a:p>
                  </a:txBody>
                  <a:tcPr marL="62157" marR="37295" marT="27978" marB="27978"/>
                </a:tc>
                <a:tc>
                  <a:txBody>
                    <a:bodyPr/>
                    <a:lstStyle/>
                    <a:p>
                      <a:pPr algn="ctr"/>
                      <a:r>
                        <a:rPr lang="en-US" sz="1200" dirty="0" smtClean="0">
                          <a:solidFill>
                            <a:srgbClr val="FFC000"/>
                          </a:solidFill>
                          <a:sym typeface="Webdings"/>
                        </a:rPr>
                        <a:t></a:t>
                      </a:r>
                      <a:endParaRPr lang="en-US" sz="1200" dirty="0" smtClean="0">
                        <a:solidFill>
                          <a:srgbClr val="FFC000"/>
                        </a:solidFill>
                      </a:endParaRPr>
                    </a:p>
                  </a:txBody>
                  <a:tcPr marL="62157" marR="37295" marT="27978" marB="27978"/>
                </a:tc>
                <a:tc>
                  <a:txBody>
                    <a:bodyPr/>
                    <a:lstStyle/>
                    <a:p>
                      <a:pPr algn="ctr"/>
                      <a:r>
                        <a:rPr lang="en-US" sz="1200" dirty="0" smtClean="0">
                          <a:solidFill>
                            <a:srgbClr val="FFC000"/>
                          </a:solidFill>
                          <a:sym typeface="Webdings"/>
                        </a:rPr>
                        <a:t></a:t>
                      </a:r>
                      <a:endParaRPr lang="en-US" sz="1200" dirty="0" smtClean="0">
                        <a:solidFill>
                          <a:srgbClr val="FFC000"/>
                        </a:solidFill>
                      </a:endParaRPr>
                    </a:p>
                  </a:txBody>
                  <a:tcPr marL="62157" marR="37295" marT="27978" marB="27978"/>
                </a:tc>
              </a:tr>
              <a:tr h="30465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b="0" dirty="0" smtClean="0">
                          <a:solidFill>
                            <a:schemeClr val="bg1"/>
                          </a:solidFill>
                        </a:rPr>
                        <a:t>Exchange</a:t>
                      </a:r>
                      <a:r>
                        <a:rPr lang="en-US" sz="1600" b="0" baseline="0" dirty="0" smtClean="0">
                          <a:solidFill>
                            <a:schemeClr val="bg1"/>
                          </a:solidFill>
                        </a:rPr>
                        <a:t> 2013</a:t>
                      </a:r>
                      <a:endParaRPr lang="en-US" sz="1600" b="0" dirty="0" smtClean="0">
                        <a:solidFill>
                          <a:schemeClr val="bg1"/>
                        </a:solidFill>
                      </a:endParaRPr>
                    </a:p>
                  </a:txBody>
                  <a:tcPr marL="62157" marR="37295" marT="27978" marB="27978"/>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solidFill>
                            <a:srgbClr val="FFC000"/>
                          </a:solidFill>
                          <a:sym typeface="Webdings"/>
                        </a:rPr>
                        <a:t></a:t>
                      </a:r>
                      <a:endParaRPr lang="en-US" sz="1200" dirty="0" smtClean="0">
                        <a:solidFill>
                          <a:srgbClr val="FFC000"/>
                        </a:solidFill>
                      </a:endParaRPr>
                    </a:p>
                  </a:txBody>
                  <a:tcPr marL="62157" marR="37295" marT="27978" marB="27978"/>
                </a:tc>
                <a:tc>
                  <a:txBody>
                    <a:bodyPr/>
                    <a:lstStyle/>
                    <a:p>
                      <a:pPr algn="ctr"/>
                      <a:r>
                        <a:rPr lang="en-US" sz="1200" dirty="0" smtClean="0">
                          <a:solidFill>
                            <a:srgbClr val="FFC000"/>
                          </a:solidFill>
                          <a:sym typeface="Webdings"/>
                        </a:rPr>
                        <a:t></a:t>
                      </a:r>
                      <a:endParaRPr lang="en-US" sz="1200" dirty="0">
                        <a:solidFill>
                          <a:srgbClr val="FFC000"/>
                        </a:solidFill>
                      </a:endParaRPr>
                    </a:p>
                  </a:txBody>
                  <a:tcPr marL="62157" marR="37295" marT="27978" marB="27978"/>
                </a:tc>
                <a:tc>
                  <a:txBody>
                    <a:bodyPr/>
                    <a:lstStyle/>
                    <a:p>
                      <a:pPr algn="ctr"/>
                      <a:endParaRPr lang="en-US" sz="1200" dirty="0">
                        <a:solidFill>
                          <a:schemeClr val="tx1"/>
                        </a:solidFill>
                      </a:endParaRPr>
                    </a:p>
                  </a:txBody>
                  <a:tcPr marL="62157" marR="37295" marT="27978" marB="27978"/>
                </a:tc>
                <a:tc>
                  <a:txBody>
                    <a:bodyPr/>
                    <a:lstStyle/>
                    <a:p>
                      <a:pPr algn="ctr"/>
                      <a:endParaRPr lang="en-US" sz="1200" dirty="0" smtClean="0"/>
                    </a:p>
                  </a:txBody>
                  <a:tcPr marL="62157" marR="37295" marT="27978" marB="27978"/>
                </a:tc>
                <a:tc>
                  <a:txBody>
                    <a:bodyPr/>
                    <a:lstStyle/>
                    <a:p>
                      <a:pPr algn="ctr"/>
                      <a:r>
                        <a:rPr lang="en-US" sz="1200" dirty="0" smtClean="0">
                          <a:solidFill>
                            <a:srgbClr val="FFC000"/>
                          </a:solidFill>
                          <a:sym typeface="Webdings"/>
                        </a:rPr>
                        <a:t></a:t>
                      </a:r>
                      <a:endParaRPr lang="en-US" sz="1200" dirty="0" smtClean="0">
                        <a:solidFill>
                          <a:srgbClr val="FFC000"/>
                        </a:solidFill>
                      </a:endParaRPr>
                    </a:p>
                  </a:txBody>
                  <a:tcPr marL="62157" marR="37295" marT="27978" marB="27978"/>
                </a:tc>
              </a:tr>
              <a:tr h="30465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t>Notes/Domino</a:t>
                      </a:r>
                      <a:endParaRPr lang="en-US" sz="1600" b="1" dirty="0" smtClean="0">
                        <a:solidFill>
                          <a:schemeClr val="tx1"/>
                        </a:solidFill>
                      </a:endParaRPr>
                    </a:p>
                  </a:txBody>
                  <a:tcPr marL="62157" marR="37295" marT="27978" marB="27978"/>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solidFill>
                            <a:srgbClr val="FFC000"/>
                          </a:solidFill>
                          <a:sym typeface="Webdings"/>
                        </a:rPr>
                        <a:t></a:t>
                      </a:r>
                      <a:endParaRPr lang="en-US" sz="1200" dirty="0">
                        <a:solidFill>
                          <a:srgbClr val="FFC000"/>
                        </a:solidFill>
                      </a:endParaRPr>
                    </a:p>
                  </a:txBody>
                  <a:tcPr marL="62157" marR="37295" marT="27978" marB="27978"/>
                </a:tc>
                <a:tc>
                  <a:txBody>
                    <a:bodyPr/>
                    <a:lstStyle/>
                    <a:p>
                      <a:pPr algn="ctr"/>
                      <a:endParaRPr lang="en-US" sz="1200" dirty="0">
                        <a:solidFill>
                          <a:schemeClr val="tx1"/>
                        </a:solidFill>
                      </a:endParaRPr>
                    </a:p>
                  </a:txBody>
                  <a:tcPr marL="62157" marR="37295" marT="27978" marB="27978"/>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endParaRPr>
                    </a:p>
                  </a:txBody>
                  <a:tcPr marL="62157" marR="37295" marT="27978" marB="27978"/>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endParaRPr>
                    </a:p>
                  </a:txBody>
                  <a:tcPr marL="62157" marR="37295" marT="27978" marB="27978"/>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endParaRPr>
                    </a:p>
                  </a:txBody>
                  <a:tcPr marL="62157" marR="37295" marT="27978" marB="27978"/>
                </a:tc>
              </a:tr>
              <a:tr h="304650">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smtClean="0"/>
                        <a:t>GroupWise</a:t>
                      </a:r>
                      <a:endParaRPr lang="en-US" sz="1600" b="1" dirty="0" smtClean="0">
                        <a:solidFill>
                          <a:schemeClr val="tx1"/>
                        </a:solidFill>
                      </a:endParaRPr>
                    </a:p>
                  </a:txBody>
                  <a:tcPr marL="62157" marR="37295" marT="27978" marB="27978"/>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solidFill>
                            <a:srgbClr val="FFC000"/>
                          </a:solidFill>
                          <a:sym typeface="Webdings"/>
                        </a:rPr>
                        <a:t></a:t>
                      </a:r>
                      <a:endParaRPr lang="en-US" sz="1200" dirty="0">
                        <a:solidFill>
                          <a:srgbClr val="FFC000"/>
                        </a:solidFill>
                      </a:endParaRPr>
                    </a:p>
                  </a:txBody>
                  <a:tcPr marL="62157" marR="37295" marT="27978" marB="27978"/>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200" dirty="0">
                        <a:solidFill>
                          <a:schemeClr val="tx1"/>
                        </a:solidFill>
                      </a:endParaRPr>
                    </a:p>
                  </a:txBody>
                  <a:tcPr marL="62157" marR="37295" marT="27978" marB="27978"/>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endParaRPr>
                    </a:p>
                  </a:txBody>
                  <a:tcPr marL="62157" marR="37295" marT="27978" marB="27978"/>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endParaRPr>
                    </a:p>
                  </a:txBody>
                  <a:tcPr marL="62157" marR="37295" marT="27978" marB="27978"/>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endParaRPr>
                    </a:p>
                  </a:txBody>
                  <a:tcPr marL="62157" marR="37295" marT="27978" marB="27978"/>
                </a:tc>
              </a:tr>
              <a:tr h="304650">
                <a:tc>
                  <a:txBody>
                    <a:bodyPr/>
                    <a:lstStyle/>
                    <a:p>
                      <a:r>
                        <a:rPr lang="en-US" sz="1600" dirty="0" smtClean="0"/>
                        <a:t>Other</a:t>
                      </a:r>
                      <a:endParaRPr lang="en-US" sz="1600" b="1" dirty="0">
                        <a:solidFill>
                          <a:schemeClr val="tx1"/>
                        </a:solidFill>
                      </a:endParaRPr>
                    </a:p>
                  </a:txBody>
                  <a:tcPr marL="62157" marR="37295" marT="27978" marB="27978"/>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200" dirty="0" smtClean="0">
                          <a:solidFill>
                            <a:srgbClr val="FFC000"/>
                          </a:solidFill>
                          <a:sym typeface="Webdings"/>
                        </a:rPr>
                        <a:t></a:t>
                      </a:r>
                      <a:endParaRPr lang="en-US" sz="1200" dirty="0">
                        <a:solidFill>
                          <a:srgbClr val="FFC000"/>
                        </a:solidFill>
                      </a:endParaRPr>
                    </a:p>
                  </a:txBody>
                  <a:tcPr marL="62157" marR="37295" marT="27978" marB="27978"/>
                </a:tc>
                <a:tc>
                  <a:txBody>
                    <a:bodyPr/>
                    <a:lstStyle/>
                    <a:p>
                      <a:pPr algn="ctr"/>
                      <a:endParaRPr lang="en-US" sz="1200" dirty="0">
                        <a:solidFill>
                          <a:schemeClr val="tx1"/>
                        </a:solidFill>
                      </a:endParaRPr>
                    </a:p>
                  </a:txBody>
                  <a:tcPr marL="62157" marR="37295" marT="27978" marB="27978"/>
                </a:tc>
                <a:tc>
                  <a:txBody>
                    <a:bodyPr/>
                    <a:lstStyle/>
                    <a:p>
                      <a:pPr algn="ctr"/>
                      <a:endParaRPr lang="en-US" sz="1200" dirty="0">
                        <a:solidFill>
                          <a:schemeClr val="tx1"/>
                        </a:solidFill>
                      </a:endParaRPr>
                    </a:p>
                  </a:txBody>
                  <a:tcPr marL="62157" marR="37295" marT="27978" marB="27978"/>
                </a:tc>
                <a:tc>
                  <a:txBody>
                    <a:bodyPr/>
                    <a:lstStyle/>
                    <a:p>
                      <a:pPr algn="ctr"/>
                      <a:endParaRPr lang="en-US" sz="1200" dirty="0">
                        <a:solidFill>
                          <a:schemeClr val="tx1"/>
                        </a:solidFill>
                      </a:endParaRPr>
                    </a:p>
                  </a:txBody>
                  <a:tcPr marL="62157" marR="37295" marT="27978" marB="27978"/>
                </a:tc>
                <a:tc>
                  <a:txBody>
                    <a:bodyPr/>
                    <a:lstStyle/>
                    <a:p>
                      <a:pPr algn="ctr"/>
                      <a:endParaRPr lang="en-US" sz="1200" dirty="0">
                        <a:solidFill>
                          <a:schemeClr val="tx1"/>
                        </a:solidFill>
                      </a:endParaRPr>
                    </a:p>
                  </a:txBody>
                  <a:tcPr marL="62157" marR="37295" marT="27978" marB="27978"/>
                </a:tc>
              </a:tr>
            </a:tbl>
          </a:graphicData>
        </a:graphic>
      </p:graphicFrame>
      <p:sp>
        <p:nvSpPr>
          <p:cNvPr id="54" name="TextBox 53"/>
          <p:cNvSpPr txBox="1"/>
          <p:nvPr/>
        </p:nvSpPr>
        <p:spPr>
          <a:xfrm>
            <a:off x="780297" y="6112346"/>
            <a:ext cx="6484264" cy="256159"/>
          </a:xfrm>
          <a:prstGeom prst="rect">
            <a:avLst/>
          </a:prstGeom>
          <a:noFill/>
        </p:spPr>
        <p:txBody>
          <a:bodyPr wrap="square" lIns="0" tIns="0" rIns="0" bIns="0" rtlCol="0">
            <a:spAutoFit/>
          </a:bodyPr>
          <a:lstStyle/>
          <a:p>
            <a:r>
              <a:rPr lang="en-US" sz="1632" dirty="0">
                <a:gradFill>
                  <a:gsLst>
                    <a:gs pos="0">
                      <a:schemeClr val="tx1"/>
                    </a:gs>
                    <a:gs pos="86000">
                      <a:schemeClr val="tx1"/>
                    </a:gs>
                  </a:gsLst>
                  <a:lin ang="5400000" scaled="0"/>
                </a:gradFill>
                <a:latin typeface="+mj-lt"/>
              </a:rPr>
              <a:t>* Additional options available with tools from migration partners</a:t>
            </a:r>
          </a:p>
        </p:txBody>
      </p:sp>
      <p:sp>
        <p:nvSpPr>
          <p:cNvPr id="4" name="Title 3"/>
          <p:cNvSpPr>
            <a:spLocks noGrp="1"/>
          </p:cNvSpPr>
          <p:nvPr>
            <p:ph type="title"/>
          </p:nvPr>
        </p:nvSpPr>
        <p:spPr/>
        <p:txBody>
          <a:bodyPr/>
          <a:lstStyle/>
          <a:p>
            <a:r>
              <a:rPr lang="en-US" dirty="0" smtClean="0"/>
              <a:t>Migration Options to Office 365 *</a:t>
            </a:r>
            <a:endParaRPr lang="en-US" sz="3570" spc="-151" dirty="0">
              <a:solidFill>
                <a:schemeClr val="tx1">
                  <a:alpha val="99000"/>
                </a:schemeClr>
              </a:solidFill>
            </a:endParaRPr>
          </a:p>
        </p:txBody>
      </p:sp>
      <p:sp>
        <p:nvSpPr>
          <p:cNvPr id="27" name="Rectangle 26"/>
          <p:cNvSpPr/>
          <p:nvPr/>
        </p:nvSpPr>
        <p:spPr bwMode="auto">
          <a:xfrm>
            <a:off x="685873" y="1305645"/>
            <a:ext cx="6562978" cy="1061247"/>
          </a:xfrm>
          <a:prstGeom prst="rect">
            <a:avLst/>
          </a:prstGeom>
          <a:solidFill>
            <a:srgbClr val="FFC000"/>
          </a:solidFill>
          <a:ln w="9525" cap="flat" cmpd="sng" algn="ctr">
            <a:solidFill>
              <a:srgbClr val="D2D2D2"/>
            </a:solidFill>
            <a:prstDash val="solid"/>
            <a:headEnd type="none" w="med" len="med"/>
            <a:tailEnd type="none" w="med" len="med"/>
          </a:ln>
          <a:effectLst/>
        </p:spPr>
        <p:txBody>
          <a:bodyPr vert="horz" wrap="square" lIns="91778" tIns="45890" rIns="91778" bIns="45890" numCol="1" rtlCol="0" anchor="ctr" anchorCtr="0" compatLnSpc="1">
            <a:prstTxWarp prst="textNoShape">
              <a:avLst/>
            </a:prstTxWarp>
          </a:bodyPr>
          <a:lstStyle/>
          <a:p>
            <a:pPr algn="ctr" defTabSz="917527" fontAlgn="base">
              <a:lnSpc>
                <a:spcPct val="85000"/>
              </a:lnSpc>
              <a:spcBef>
                <a:spcPct val="0"/>
              </a:spcBef>
              <a:spcAft>
                <a:spcPct val="0"/>
              </a:spcAft>
              <a:defRPr/>
            </a:pPr>
            <a:endParaRPr lang="en-US" sz="2142" kern="0" dirty="0">
              <a:solidFill>
                <a:srgbClr val="000000">
                  <a:alpha val="99000"/>
                </a:srgbClr>
              </a:solidFill>
              <a:latin typeface="+mj-lt"/>
            </a:endParaRPr>
          </a:p>
        </p:txBody>
      </p:sp>
      <p:sp>
        <p:nvSpPr>
          <p:cNvPr id="28" name="Rectangle 27"/>
          <p:cNvSpPr/>
          <p:nvPr/>
        </p:nvSpPr>
        <p:spPr bwMode="auto">
          <a:xfrm>
            <a:off x="685873" y="3406283"/>
            <a:ext cx="6562978" cy="1021191"/>
          </a:xfrm>
          <a:prstGeom prst="rect">
            <a:avLst/>
          </a:prstGeom>
          <a:solidFill>
            <a:srgbClr val="969696">
              <a:shade val="80000"/>
              <a:satMod val="180000"/>
            </a:srgbClr>
          </a:solidFill>
          <a:ln w="9525" cap="flat" cmpd="sng" algn="ctr">
            <a:solidFill>
              <a:srgbClr val="969696"/>
            </a:solidFill>
            <a:prstDash val="solid"/>
            <a:headEnd type="none" w="med" len="med"/>
            <a:tailEnd type="none" w="med" len="med"/>
          </a:ln>
          <a:effectLst/>
        </p:spPr>
        <p:txBody>
          <a:bodyPr vert="horz" wrap="square" lIns="91778" tIns="45890" rIns="91778" bIns="45890" numCol="1" rtlCol="0" anchor="ctr" anchorCtr="0" compatLnSpc="1">
            <a:prstTxWarp prst="textNoShape">
              <a:avLst/>
            </a:prstTxWarp>
          </a:bodyPr>
          <a:lstStyle/>
          <a:p>
            <a:pPr algn="ctr" defTabSz="917527" fontAlgn="base">
              <a:spcBef>
                <a:spcPct val="0"/>
              </a:spcBef>
              <a:spcAft>
                <a:spcPct val="0"/>
              </a:spcAft>
              <a:buClr>
                <a:srgbClr val="FFFFFF">
                  <a:lumMod val="50000"/>
                </a:srgbClr>
              </a:buClr>
              <a:buSzPct val="125000"/>
              <a:defRPr/>
            </a:pPr>
            <a:endParaRPr lang="en-US" sz="2142" kern="0" dirty="0">
              <a:gradFill>
                <a:gsLst>
                  <a:gs pos="0">
                    <a:srgbClr val="FFFFFF"/>
                  </a:gs>
                  <a:gs pos="100000">
                    <a:srgbClr val="FFFFFF"/>
                  </a:gs>
                </a:gsLst>
                <a:lin ang="5400000" scaled="0"/>
              </a:gradFill>
              <a:latin typeface="+mj-lt"/>
            </a:endParaRPr>
          </a:p>
        </p:txBody>
      </p:sp>
      <p:sp>
        <p:nvSpPr>
          <p:cNvPr id="29" name="Rectangle 28"/>
          <p:cNvSpPr/>
          <p:nvPr/>
        </p:nvSpPr>
        <p:spPr bwMode="auto">
          <a:xfrm>
            <a:off x="685873" y="2368333"/>
            <a:ext cx="6562978" cy="1036013"/>
          </a:xfrm>
          <a:prstGeom prst="rect">
            <a:avLst/>
          </a:prstGeom>
          <a:solidFill>
            <a:srgbClr val="00B050"/>
          </a:solidFill>
          <a:ln w="9525" cap="flat" cmpd="sng" algn="ctr">
            <a:noFill/>
            <a:prstDash val="solid"/>
            <a:headEnd type="none" w="med" len="med"/>
            <a:tailEnd type="none" w="med" len="med"/>
          </a:ln>
          <a:effectLst/>
        </p:spPr>
        <p:txBody>
          <a:bodyPr vert="horz" wrap="square" lIns="91778" tIns="45890" rIns="91778" bIns="45890" numCol="1" rtlCol="0" anchor="ctr" anchorCtr="0" compatLnSpc="1">
            <a:prstTxWarp prst="textNoShape">
              <a:avLst/>
            </a:prstTxWarp>
          </a:bodyPr>
          <a:lstStyle/>
          <a:p>
            <a:pPr indent="-172093" algn="ctr" defTabSz="917527" fontAlgn="base">
              <a:spcBef>
                <a:spcPct val="0"/>
              </a:spcBef>
              <a:spcAft>
                <a:spcPct val="0"/>
              </a:spcAft>
              <a:buClr>
                <a:srgbClr val="FFFFFF">
                  <a:lumMod val="50000"/>
                </a:srgbClr>
              </a:buClr>
              <a:buSzPct val="125000"/>
              <a:buFont typeface="Arial" pitchFamily="34" charset="0"/>
              <a:buChar char="•"/>
              <a:defRPr/>
            </a:pPr>
            <a:endParaRPr lang="en-US" sz="2142" kern="0" dirty="0">
              <a:gradFill>
                <a:gsLst>
                  <a:gs pos="0">
                    <a:srgbClr val="FFFFFF"/>
                  </a:gs>
                  <a:gs pos="100000">
                    <a:srgbClr val="FFFFFF"/>
                  </a:gs>
                </a:gsLst>
                <a:lin ang="5400000" scaled="0"/>
              </a:gradFill>
              <a:latin typeface="+mj-lt"/>
            </a:endParaRPr>
          </a:p>
        </p:txBody>
      </p:sp>
      <p:sp>
        <p:nvSpPr>
          <p:cNvPr id="30" name="Rectangle 29"/>
          <p:cNvSpPr/>
          <p:nvPr/>
        </p:nvSpPr>
        <p:spPr bwMode="auto">
          <a:xfrm>
            <a:off x="685879" y="4599040"/>
            <a:ext cx="6562974" cy="1415276"/>
          </a:xfrm>
          <a:prstGeom prst="rect">
            <a:avLst/>
          </a:prstGeom>
          <a:solidFill>
            <a:srgbClr val="0072C6">
              <a:shade val="80000"/>
              <a:satMod val="180000"/>
            </a:srgbClr>
          </a:solidFill>
          <a:ln w="9525" cap="flat" cmpd="sng" algn="ctr">
            <a:solidFill>
              <a:srgbClr val="0072C6"/>
            </a:solidFill>
            <a:prstDash val="solid"/>
            <a:headEnd type="none" w="med" len="med"/>
            <a:tailEnd type="none" w="med" len="med"/>
          </a:ln>
          <a:effectLst/>
        </p:spPr>
        <p:txBody>
          <a:bodyPr vert="horz" wrap="square" lIns="91778" tIns="45890" rIns="91778" bIns="45890" numCol="1" rtlCol="0" anchor="ctr" anchorCtr="0" compatLnSpc="1">
            <a:prstTxWarp prst="textNoShape">
              <a:avLst/>
            </a:prstTxWarp>
          </a:bodyPr>
          <a:lstStyle/>
          <a:p>
            <a:pPr indent="-172093" algn="ctr" defTabSz="917527" fontAlgn="base">
              <a:spcBef>
                <a:spcPct val="0"/>
              </a:spcBef>
              <a:spcAft>
                <a:spcPct val="0"/>
              </a:spcAft>
              <a:buClr>
                <a:srgbClr val="FFFFFF">
                  <a:lumMod val="50000"/>
                </a:srgbClr>
              </a:buClr>
              <a:buSzPct val="125000"/>
              <a:buFont typeface="Arial" pitchFamily="34" charset="0"/>
              <a:buChar char="•"/>
              <a:defRPr/>
            </a:pPr>
            <a:endParaRPr lang="en-US" sz="2142" kern="0" dirty="0">
              <a:solidFill>
                <a:srgbClr val="000000">
                  <a:alpha val="99000"/>
                </a:srgbClr>
              </a:solidFill>
              <a:latin typeface="+mj-lt"/>
            </a:endParaRPr>
          </a:p>
        </p:txBody>
      </p:sp>
      <p:sp>
        <p:nvSpPr>
          <p:cNvPr id="31" name="Rectangle 30"/>
          <p:cNvSpPr/>
          <p:nvPr/>
        </p:nvSpPr>
        <p:spPr bwMode="auto">
          <a:xfrm rot="16200000">
            <a:off x="-555509" y="2551473"/>
            <a:ext cx="3117392" cy="634617"/>
          </a:xfrm>
          <a:prstGeom prst="rect">
            <a:avLst/>
          </a:prstGeom>
          <a:solidFill>
            <a:srgbClr val="505050">
              <a:shade val="80000"/>
              <a:satMod val="180000"/>
            </a:srgbClr>
          </a:solidFill>
          <a:ln w="9525" cap="flat" cmpd="sng" algn="ctr">
            <a:solidFill>
              <a:srgbClr val="505050"/>
            </a:solidFill>
            <a:prstDash val="solid"/>
            <a:headEnd type="none" w="med" len="med"/>
            <a:tailEnd type="none" w="med" len="med"/>
          </a:ln>
          <a:effectLst/>
        </p:spPr>
        <p:txBody>
          <a:bodyPr vert="horz" wrap="square" lIns="91778" tIns="45890" rIns="91778" bIns="45890" numCol="1" rtlCol="0" anchor="ctr" anchorCtr="0" compatLnSpc="1">
            <a:prstTxWarp prst="textNoShape">
              <a:avLst/>
            </a:prstTxWarp>
          </a:bodyPr>
          <a:lstStyle/>
          <a:p>
            <a:pPr algn="ctr" defTabSz="917527" fontAlgn="base">
              <a:lnSpc>
                <a:spcPct val="85000"/>
              </a:lnSpc>
              <a:spcBef>
                <a:spcPct val="0"/>
              </a:spcBef>
              <a:spcAft>
                <a:spcPct val="0"/>
              </a:spcAft>
              <a:defRPr/>
            </a:pPr>
            <a:r>
              <a:rPr lang="en-US" sz="2142" b="1" kern="0" dirty="0">
                <a:solidFill>
                  <a:srgbClr val="969696">
                    <a:lumMod val="40000"/>
                    <a:lumOff val="60000"/>
                  </a:srgbClr>
                </a:solidFill>
                <a:latin typeface="+mj-lt"/>
              </a:rPr>
              <a:t>Simple Migrations</a:t>
            </a:r>
          </a:p>
        </p:txBody>
      </p:sp>
      <p:sp>
        <p:nvSpPr>
          <p:cNvPr id="33" name="Rectangle 32"/>
          <p:cNvSpPr/>
          <p:nvPr/>
        </p:nvSpPr>
        <p:spPr bwMode="auto">
          <a:xfrm rot="16200000">
            <a:off x="295548" y="4989368"/>
            <a:ext cx="1415278" cy="634617"/>
          </a:xfrm>
          <a:prstGeom prst="rect">
            <a:avLst/>
          </a:prstGeom>
          <a:solidFill>
            <a:srgbClr val="505050">
              <a:shade val="80000"/>
              <a:satMod val="180000"/>
            </a:srgbClr>
          </a:solidFill>
          <a:ln w="9525" cap="flat" cmpd="sng" algn="ctr">
            <a:solidFill>
              <a:srgbClr val="505050"/>
            </a:solidFill>
            <a:prstDash val="solid"/>
            <a:headEnd type="none" w="med" len="med"/>
            <a:tailEnd type="none" w="med" len="med"/>
          </a:ln>
          <a:effectLst/>
        </p:spPr>
        <p:txBody>
          <a:bodyPr vert="horz" wrap="square" lIns="91778" tIns="45890" rIns="91778" bIns="45890" numCol="1" rtlCol="0" anchor="ctr" anchorCtr="0" compatLnSpc="1">
            <a:prstTxWarp prst="textNoShape">
              <a:avLst/>
            </a:prstTxWarp>
          </a:bodyPr>
          <a:lstStyle/>
          <a:p>
            <a:pPr algn="ctr" defTabSz="917527" fontAlgn="base">
              <a:lnSpc>
                <a:spcPct val="85000"/>
              </a:lnSpc>
              <a:spcBef>
                <a:spcPct val="0"/>
              </a:spcBef>
              <a:spcAft>
                <a:spcPct val="0"/>
              </a:spcAft>
              <a:defRPr/>
            </a:pPr>
            <a:r>
              <a:rPr lang="en-US" sz="2142" b="1" kern="0" dirty="0">
                <a:solidFill>
                  <a:srgbClr val="969696">
                    <a:lumMod val="40000"/>
                    <a:lumOff val="60000"/>
                  </a:srgbClr>
                </a:solidFill>
                <a:latin typeface="+mj-lt"/>
              </a:rPr>
              <a:t>Hybrid</a:t>
            </a:r>
          </a:p>
        </p:txBody>
      </p:sp>
      <p:sp>
        <p:nvSpPr>
          <p:cNvPr id="34" name="Text Placeholder 2"/>
          <p:cNvSpPr txBox="1">
            <a:spLocks/>
          </p:cNvSpPr>
          <p:nvPr/>
        </p:nvSpPr>
        <p:spPr>
          <a:xfrm>
            <a:off x="1504912" y="1396574"/>
            <a:ext cx="5857115" cy="3067099"/>
          </a:xfrm>
          <a:prstGeom prst="rect">
            <a:avLst/>
          </a:prstGeom>
        </p:spPr>
        <p:txBody>
          <a:bodyPr vert="horz" wrap="square" lIns="0" tIns="0" rIns="0" bIns="0" rtlCol="0">
            <a:spAutoFit/>
          </a:bodyPr>
          <a:lstStyle/>
          <a:p>
            <a:pPr defTabSz="932597">
              <a:lnSpc>
                <a:spcPct val="90000"/>
              </a:lnSpc>
              <a:spcBef>
                <a:spcPct val="20000"/>
              </a:spcBef>
              <a:buSzPct val="90000"/>
              <a:defRPr/>
            </a:pPr>
            <a:r>
              <a:rPr lang="en-US" sz="2040" b="1" kern="0" dirty="0">
                <a:solidFill>
                  <a:srgbClr val="FFFFFF"/>
                </a:solidFill>
                <a:latin typeface="+mj-lt"/>
              </a:rPr>
              <a:t>IMAP Migration</a:t>
            </a:r>
          </a:p>
          <a:p>
            <a:pPr marL="111542" lvl="1" defTabSz="932597">
              <a:lnSpc>
                <a:spcPct val="90000"/>
              </a:lnSpc>
              <a:spcBef>
                <a:spcPct val="20000"/>
              </a:spcBef>
              <a:buSzPct val="90000"/>
              <a:defRPr/>
            </a:pPr>
            <a:r>
              <a:rPr lang="en-US" sz="1632" kern="0" dirty="0">
                <a:solidFill>
                  <a:srgbClr val="FFFFFF"/>
                </a:solidFill>
                <a:latin typeface="+mj-lt"/>
              </a:rPr>
              <a:t>Supports wide range of email platforms</a:t>
            </a:r>
          </a:p>
          <a:p>
            <a:pPr marL="111542" lvl="1" defTabSz="932597">
              <a:lnSpc>
                <a:spcPct val="90000"/>
              </a:lnSpc>
              <a:spcBef>
                <a:spcPct val="20000"/>
              </a:spcBef>
              <a:buSzPct val="90000"/>
              <a:defRPr/>
            </a:pPr>
            <a:r>
              <a:rPr lang="en-US" sz="1632" kern="0" dirty="0">
                <a:solidFill>
                  <a:srgbClr val="FFFFFF"/>
                </a:solidFill>
                <a:latin typeface="+mj-lt"/>
              </a:rPr>
              <a:t>Email only (no calendar, contacts, or tasks)</a:t>
            </a:r>
          </a:p>
          <a:p>
            <a:pPr defTabSz="932597">
              <a:lnSpc>
                <a:spcPct val="150000"/>
              </a:lnSpc>
              <a:spcBef>
                <a:spcPct val="20000"/>
              </a:spcBef>
              <a:buSzPct val="90000"/>
              <a:defRPr/>
            </a:pPr>
            <a:r>
              <a:rPr lang="en-US" sz="2040" b="1" kern="0" dirty="0">
                <a:solidFill>
                  <a:srgbClr val="FFFFFF"/>
                </a:solidFill>
                <a:latin typeface="+mj-lt"/>
              </a:rPr>
              <a:t>Cutover Exchange Migration (CEM)</a:t>
            </a:r>
          </a:p>
          <a:p>
            <a:pPr marL="111542" lvl="1" defTabSz="932597">
              <a:lnSpc>
                <a:spcPct val="90000"/>
              </a:lnSpc>
              <a:spcBef>
                <a:spcPct val="20000"/>
              </a:spcBef>
              <a:buSzPct val="90000"/>
              <a:defRPr/>
            </a:pPr>
            <a:r>
              <a:rPr lang="en-US" sz="1632" kern="0" dirty="0">
                <a:solidFill>
                  <a:srgbClr val="FFFFFF"/>
                </a:solidFill>
                <a:latin typeface="+mj-lt"/>
              </a:rPr>
              <a:t>Good for fast, cutover migrations</a:t>
            </a:r>
          </a:p>
          <a:p>
            <a:pPr marL="111542" lvl="1" defTabSz="932597">
              <a:lnSpc>
                <a:spcPct val="90000"/>
              </a:lnSpc>
              <a:spcBef>
                <a:spcPct val="20000"/>
              </a:spcBef>
              <a:buSzPct val="90000"/>
              <a:defRPr/>
            </a:pPr>
            <a:r>
              <a:rPr lang="en-US" sz="1632" kern="0" dirty="0">
                <a:solidFill>
                  <a:srgbClr val="FFFFFF"/>
                </a:solidFill>
                <a:latin typeface="+mj-lt"/>
              </a:rPr>
              <a:t>No migration tool or computer required on-premises</a:t>
            </a:r>
          </a:p>
          <a:p>
            <a:pPr defTabSz="932597">
              <a:lnSpc>
                <a:spcPct val="150000"/>
              </a:lnSpc>
              <a:spcBef>
                <a:spcPct val="20000"/>
              </a:spcBef>
              <a:buSzPct val="90000"/>
              <a:defRPr/>
            </a:pPr>
            <a:r>
              <a:rPr lang="en-US" sz="2040" b="1" kern="0" dirty="0">
                <a:solidFill>
                  <a:srgbClr val="FFFFFF"/>
                </a:solidFill>
                <a:latin typeface="+mj-lt"/>
              </a:rPr>
              <a:t>Staged Exchange Migration (SEM)</a:t>
            </a:r>
          </a:p>
          <a:p>
            <a:pPr marL="111542" lvl="1" defTabSz="932597">
              <a:lnSpc>
                <a:spcPct val="90000"/>
              </a:lnSpc>
              <a:spcBef>
                <a:spcPct val="20000"/>
              </a:spcBef>
              <a:buSzPct val="90000"/>
            </a:pPr>
            <a:r>
              <a:rPr lang="en-US" sz="1632" kern="0" dirty="0">
                <a:solidFill>
                  <a:srgbClr val="FFFFFF"/>
                </a:solidFill>
                <a:latin typeface="+mj-lt"/>
              </a:rPr>
              <a:t>No migration tool or computer required on-premises</a:t>
            </a:r>
          </a:p>
          <a:p>
            <a:pPr marL="111542" lvl="1" defTabSz="932597">
              <a:lnSpc>
                <a:spcPct val="90000"/>
              </a:lnSpc>
              <a:spcBef>
                <a:spcPct val="20000"/>
              </a:spcBef>
              <a:buSzPct val="90000"/>
              <a:defRPr/>
            </a:pPr>
            <a:r>
              <a:rPr lang="en-US" sz="1632" kern="0" dirty="0">
                <a:solidFill>
                  <a:srgbClr val="FFFFFF"/>
                </a:solidFill>
                <a:latin typeface="+mj-lt"/>
              </a:rPr>
              <a:t>Requires Directory Synchronization with on-premises AD</a:t>
            </a:r>
          </a:p>
        </p:txBody>
      </p:sp>
      <p:sp>
        <p:nvSpPr>
          <p:cNvPr id="35" name="Text Placeholder 2"/>
          <p:cNvSpPr txBox="1">
            <a:spLocks/>
          </p:cNvSpPr>
          <p:nvPr/>
        </p:nvSpPr>
        <p:spPr>
          <a:xfrm>
            <a:off x="1504912" y="4642275"/>
            <a:ext cx="5517592" cy="1274253"/>
          </a:xfrm>
          <a:prstGeom prst="rect">
            <a:avLst/>
          </a:prstGeom>
        </p:spPr>
        <p:txBody>
          <a:bodyPr vert="horz" wrap="square" lIns="0" tIns="0" rIns="0" bIns="0" rtlCol="0">
            <a:spAutoFit/>
          </a:bodyPr>
          <a:lstStyle/>
          <a:p>
            <a:pPr defTabSz="932597">
              <a:lnSpc>
                <a:spcPct val="150000"/>
              </a:lnSpc>
              <a:spcBef>
                <a:spcPct val="20000"/>
              </a:spcBef>
              <a:buSzPct val="90000"/>
              <a:defRPr/>
            </a:pPr>
            <a:r>
              <a:rPr lang="en-US" sz="2040" b="1" kern="0" dirty="0">
                <a:solidFill>
                  <a:srgbClr val="FFFFFF"/>
                </a:solidFill>
                <a:latin typeface="+mj-lt"/>
              </a:rPr>
              <a:t>Hybrid Deployment</a:t>
            </a:r>
          </a:p>
          <a:p>
            <a:pPr marL="111542" lvl="1" defTabSz="932597">
              <a:lnSpc>
                <a:spcPct val="90000"/>
              </a:lnSpc>
              <a:spcBef>
                <a:spcPct val="20000"/>
              </a:spcBef>
              <a:buSzPct val="90000"/>
              <a:defRPr/>
            </a:pPr>
            <a:r>
              <a:rPr lang="en-US" sz="1632" kern="0" dirty="0">
                <a:solidFill>
                  <a:srgbClr val="FFFFFF"/>
                </a:solidFill>
                <a:latin typeface="+mj-lt"/>
              </a:rPr>
              <a:t>Manage users on-premises and online</a:t>
            </a:r>
          </a:p>
          <a:p>
            <a:pPr marL="111542" lvl="1" defTabSz="932597">
              <a:lnSpc>
                <a:spcPct val="90000"/>
              </a:lnSpc>
              <a:spcBef>
                <a:spcPct val="20000"/>
              </a:spcBef>
              <a:buSzPct val="90000"/>
              <a:defRPr/>
            </a:pPr>
            <a:r>
              <a:rPr lang="en-US" sz="1632" kern="0" dirty="0">
                <a:solidFill>
                  <a:srgbClr val="FFFFFF"/>
                </a:solidFill>
                <a:latin typeface="+mj-lt"/>
              </a:rPr>
              <a:t>Enables cross-premises calendaring, smooth migration, and easy off-boarding</a:t>
            </a:r>
          </a:p>
        </p:txBody>
      </p:sp>
    </p:spTree>
    <p:extLst>
      <p:ext uri="{BB962C8B-B14F-4D97-AF65-F5344CB8AC3E}">
        <p14:creationId xmlns:p14="http://schemas.microsoft.com/office/powerpoint/2010/main" val="1156479182"/>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706710" y="4455826"/>
            <a:ext cx="2253791" cy="854886"/>
            <a:chOff x="6096000" y="2514600"/>
            <a:chExt cx="2209800" cy="838200"/>
          </a:xfrm>
        </p:grpSpPr>
        <p:sp>
          <p:nvSpPr>
            <p:cNvPr id="7" name="Cloud 6"/>
            <p:cNvSpPr/>
            <p:nvPr/>
          </p:nvSpPr>
          <p:spPr>
            <a:xfrm>
              <a:off x="6096000" y="2514600"/>
              <a:ext cx="2209800" cy="838200"/>
            </a:xfrm>
            <a:prstGeom prst="cloud">
              <a:avLst/>
            </a:prstGeom>
            <a:solidFill>
              <a:schemeClr val="accent4">
                <a:lumMod val="40000"/>
                <a:lumOff val="60000"/>
              </a:schemeClr>
            </a:solid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33149" indent="-233149" algn="ctr">
                <a:buBlip>
                  <a:blip r:embed="rId2"/>
                </a:buBlip>
              </a:pPr>
              <a:endParaRPr lang="en-US" sz="1836" dirty="0" err="1">
                <a:solidFill>
                  <a:sysClr val="windowText" lastClr="000000"/>
                </a:solidFill>
              </a:endParaRPr>
            </a:p>
          </p:txBody>
        </p:sp>
        <p:pic>
          <p:nvPicPr>
            <p:cNvPr id="1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7" y="2757487"/>
              <a:ext cx="1266825"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4527893" y="4274431"/>
            <a:ext cx="1379476" cy="1360047"/>
            <a:chOff x="3624262" y="2857500"/>
            <a:chExt cx="1352550" cy="1333500"/>
          </a:xfrm>
        </p:grpSpPr>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8575" y="2857500"/>
              <a:ext cx="9239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4262" y="3838575"/>
              <a:ext cx="135255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1"/>
          <p:cNvSpPr>
            <a:spLocks noGrp="1"/>
          </p:cNvSpPr>
          <p:nvPr>
            <p:ph type="title"/>
          </p:nvPr>
        </p:nvSpPr>
        <p:spPr/>
        <p:txBody>
          <a:bodyPr>
            <a:noAutofit/>
          </a:bodyPr>
          <a:lstStyle/>
          <a:p>
            <a:r>
              <a:rPr lang="en-US" dirty="0" smtClean="0"/>
              <a:t>Hybrid: Migration </a:t>
            </a:r>
            <a:r>
              <a:rPr lang="en-US" dirty="0"/>
              <a:t>to Office </a:t>
            </a:r>
            <a:r>
              <a:rPr lang="en-US" dirty="0" smtClean="0"/>
              <a:t>365</a:t>
            </a:r>
            <a:endParaRPr lang="en-US" dirty="0"/>
          </a:p>
        </p:txBody>
      </p:sp>
      <p:sp>
        <p:nvSpPr>
          <p:cNvPr id="3" name="Content Placeholder 2"/>
          <p:cNvSpPr>
            <a:spLocks noGrp="1"/>
          </p:cNvSpPr>
          <p:nvPr>
            <p:ph idx="4294967295"/>
          </p:nvPr>
        </p:nvSpPr>
        <p:spPr>
          <a:xfrm>
            <a:off x="415202" y="1346270"/>
            <a:ext cx="11607800" cy="2511457"/>
          </a:xfrm>
        </p:spPr>
        <p:txBody>
          <a:bodyPr/>
          <a:lstStyle/>
          <a:p>
            <a:r>
              <a:rPr lang="en-US" sz="3600" dirty="0" smtClean="0"/>
              <a:t>Pilot Office 365</a:t>
            </a:r>
          </a:p>
          <a:p>
            <a:r>
              <a:rPr lang="en-US" sz="3600" dirty="0" smtClean="0"/>
              <a:t>Large Migrations</a:t>
            </a:r>
          </a:p>
          <a:p>
            <a:r>
              <a:rPr lang="en-US" sz="3600" dirty="0" smtClean="0"/>
              <a:t>Migrate </a:t>
            </a:r>
            <a:r>
              <a:rPr lang="en-US" sz="3600" dirty="0"/>
              <a:t>users to the cloud at </a:t>
            </a:r>
            <a:r>
              <a:rPr lang="en-US" sz="3600" dirty="0" smtClean="0"/>
              <a:t>your own pace</a:t>
            </a:r>
          </a:p>
          <a:p>
            <a:r>
              <a:rPr lang="en-US" sz="3600" dirty="0" smtClean="0"/>
              <a:t>Minimal or no disruption in Service</a:t>
            </a:r>
            <a:endParaRPr lang="en-US" sz="3600" dirty="0"/>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6088" y="4008954"/>
            <a:ext cx="1991497" cy="1758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2873" y="3999239"/>
            <a:ext cx="2778381" cy="1768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2021522" y="3800090"/>
            <a:ext cx="8782015" cy="2176074"/>
          </a:xfrm>
          <a:prstGeom prst="rightArrow">
            <a:avLst/>
          </a:prstGeom>
          <a:solidFill>
            <a:schemeClr val="accent4">
              <a:lumMod val="40000"/>
              <a:lumOff val="60000"/>
              <a:alpha val="27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33149" indent="-233149" algn="ctr">
              <a:buBlip>
                <a:blip r:embed="rId2"/>
              </a:buBlip>
            </a:pPr>
            <a:endParaRPr lang="en-US" sz="1836" dirty="0" err="1">
              <a:solidFill>
                <a:sysClr val="windowText" lastClr="000000"/>
              </a:solidFill>
            </a:endParaRPr>
          </a:p>
        </p:txBody>
      </p:sp>
    </p:spTree>
    <p:extLst>
      <p:ext uri="{BB962C8B-B14F-4D97-AF65-F5344CB8AC3E}">
        <p14:creationId xmlns:p14="http://schemas.microsoft.com/office/powerpoint/2010/main" val="351265127"/>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Coexist with Office 365</a:t>
            </a:r>
            <a:endParaRPr lang="en-US" dirty="0"/>
          </a:p>
        </p:txBody>
      </p:sp>
      <p:sp>
        <p:nvSpPr>
          <p:cNvPr id="3" name="Content Placeholder 2"/>
          <p:cNvSpPr>
            <a:spLocks noGrp="1"/>
          </p:cNvSpPr>
          <p:nvPr>
            <p:ph idx="4294967295"/>
          </p:nvPr>
        </p:nvSpPr>
        <p:spPr>
          <a:xfrm>
            <a:off x="598488" y="1236663"/>
            <a:ext cx="11837987" cy="4194995"/>
          </a:xfrm>
        </p:spPr>
        <p:txBody>
          <a:bodyPr/>
          <a:lstStyle/>
          <a:p>
            <a:r>
              <a:rPr lang="en-US" sz="2800" dirty="0"/>
              <a:t>M</a:t>
            </a:r>
            <a:r>
              <a:rPr lang="en-US" sz="2800" dirty="0" smtClean="0"/>
              <a:t>aintain </a:t>
            </a:r>
            <a:r>
              <a:rPr lang="en-US" sz="2800" dirty="0"/>
              <a:t>a hybrid Exchange environment </a:t>
            </a:r>
            <a:r>
              <a:rPr lang="en-US" sz="2800" dirty="0" smtClean="0"/>
              <a:t>indefinitely</a:t>
            </a:r>
          </a:p>
          <a:p>
            <a:r>
              <a:rPr lang="en-US" sz="2800" dirty="0" smtClean="0"/>
              <a:t>Organizational Requirements </a:t>
            </a:r>
          </a:p>
          <a:p>
            <a:r>
              <a:rPr lang="en-US" sz="2800" dirty="0" smtClean="0"/>
              <a:t>Public Folders </a:t>
            </a:r>
          </a:p>
          <a:p>
            <a:r>
              <a:rPr lang="en-US" sz="2800" dirty="0" smtClean="0"/>
              <a:t>Legacy</a:t>
            </a:r>
            <a:r>
              <a:rPr lang="en-US" sz="2800" dirty="0"/>
              <a:t>, email-enabled line-of-business applications </a:t>
            </a:r>
            <a:endParaRPr lang="en-US" sz="2800" dirty="0" smtClean="0"/>
          </a:p>
          <a:p>
            <a:r>
              <a:rPr lang="en-US" sz="2800" dirty="0" smtClean="0"/>
              <a:t>Compliance</a:t>
            </a:r>
          </a:p>
          <a:p>
            <a:r>
              <a:rPr lang="en-US" sz="2800" dirty="0" smtClean="0"/>
              <a:t>Easy Off Boarding</a:t>
            </a:r>
          </a:p>
          <a:p>
            <a:r>
              <a:rPr lang="en-US" sz="2800" dirty="0"/>
              <a:t>Mergers and </a:t>
            </a:r>
            <a:r>
              <a:rPr lang="en-US" sz="2800" dirty="0" smtClean="0"/>
              <a:t>acquisitions</a:t>
            </a:r>
          </a:p>
          <a:p>
            <a:pPr marL="0" indent="0">
              <a:buNone/>
            </a:pPr>
            <a:endParaRPr lang="en-US" sz="2800" dirty="0" smtClean="0"/>
          </a:p>
          <a:p>
            <a:pPr lvl="1"/>
            <a:endParaRPr lang="en-US" sz="1600" dirty="0"/>
          </a:p>
        </p:txBody>
      </p:sp>
      <p:sp>
        <p:nvSpPr>
          <p:cNvPr id="10" name="Rectangle 9"/>
          <p:cNvSpPr/>
          <p:nvPr/>
        </p:nvSpPr>
        <p:spPr>
          <a:xfrm>
            <a:off x="2453526" y="4818450"/>
            <a:ext cx="3264112" cy="1691100"/>
          </a:xfrm>
          <a:prstGeom prst="rect">
            <a:avLst/>
          </a:prstGeom>
          <a:solidFill>
            <a:schemeClr val="accent4">
              <a:lumMod val="40000"/>
              <a:lumOff val="60000"/>
              <a:alpha val="35000"/>
            </a:schemeClr>
          </a:solid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33149" indent="-233149" algn="ctr">
              <a:buBlip>
                <a:blip r:embed="rId3"/>
              </a:buBlip>
            </a:pPr>
            <a:endParaRPr lang="en-US" sz="1836" dirty="0" err="1">
              <a:solidFill>
                <a:sysClr val="windowText" lastClr="000000"/>
              </a:solidFill>
            </a:endParaRPr>
          </a:p>
        </p:txBody>
      </p:sp>
      <p:grpSp>
        <p:nvGrpSpPr>
          <p:cNvPr id="11" name="Group 10"/>
          <p:cNvGrpSpPr/>
          <p:nvPr/>
        </p:nvGrpSpPr>
        <p:grpSpPr>
          <a:xfrm>
            <a:off x="2643625" y="5054492"/>
            <a:ext cx="1199299" cy="1237928"/>
            <a:chOff x="98699" y="4419600"/>
            <a:chExt cx="1175890" cy="1213765"/>
          </a:xfrm>
        </p:grpSpPr>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99" y="4419600"/>
              <a:ext cx="117589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25135" y="5352647"/>
              <a:ext cx="737381" cy="280718"/>
            </a:xfrm>
            <a:prstGeom prst="rect">
              <a:avLst/>
            </a:prstGeom>
            <a:noFill/>
          </p:spPr>
          <p:txBody>
            <a:bodyPr wrap="none" rtlCol="0">
              <a:spAutoFit/>
            </a:bodyPr>
            <a:lstStyle/>
            <a:p>
              <a:pPr>
                <a:buSzPct val="110000"/>
              </a:pPr>
              <a:r>
                <a:rPr lang="en-US" sz="1224" dirty="0"/>
                <a:t>Mailbox</a:t>
              </a:r>
            </a:p>
          </p:txBody>
        </p:sp>
      </p:grpSp>
      <p:grpSp>
        <p:nvGrpSpPr>
          <p:cNvPr id="12" name="Group 11"/>
          <p:cNvGrpSpPr/>
          <p:nvPr/>
        </p:nvGrpSpPr>
        <p:grpSpPr>
          <a:xfrm>
            <a:off x="3907778" y="5021285"/>
            <a:ext cx="1732143" cy="1280528"/>
            <a:chOff x="1739988" y="5149042"/>
            <a:chExt cx="1698334" cy="1255534"/>
          </a:xfrm>
        </p:grpSpPr>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9988" y="5149042"/>
              <a:ext cx="1698334" cy="108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184640" y="6123858"/>
              <a:ext cx="693075" cy="280718"/>
            </a:xfrm>
            <a:prstGeom prst="rect">
              <a:avLst/>
            </a:prstGeom>
            <a:noFill/>
          </p:spPr>
          <p:txBody>
            <a:bodyPr wrap="none" rtlCol="0">
              <a:spAutoFit/>
            </a:bodyPr>
            <a:lstStyle/>
            <a:p>
              <a:pPr>
                <a:buSzPct val="110000"/>
              </a:pPr>
              <a:r>
                <a:rPr lang="en-US" sz="1224" dirty="0"/>
                <a:t>Archive</a:t>
              </a:r>
            </a:p>
          </p:txBody>
        </p:sp>
      </p:grpSp>
      <p:sp>
        <p:nvSpPr>
          <p:cNvPr id="14" name="Rectangle 13"/>
          <p:cNvSpPr/>
          <p:nvPr/>
        </p:nvSpPr>
        <p:spPr>
          <a:xfrm>
            <a:off x="6784626" y="4822146"/>
            <a:ext cx="3264112" cy="1691100"/>
          </a:xfrm>
          <a:prstGeom prst="rect">
            <a:avLst/>
          </a:prstGeom>
          <a:solidFill>
            <a:schemeClr val="accent4">
              <a:lumMod val="40000"/>
              <a:lumOff val="60000"/>
              <a:alpha val="35000"/>
            </a:schemeClr>
          </a:solid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33149" indent="-233149" algn="ctr">
              <a:buBlip>
                <a:blip r:embed="rId3"/>
              </a:buBlip>
            </a:pPr>
            <a:endParaRPr lang="en-US" sz="1836" dirty="0" err="1">
              <a:solidFill>
                <a:sysClr val="windowText" lastClr="000000"/>
              </a:solidFill>
            </a:endParaRPr>
          </a:p>
        </p:txBody>
      </p:sp>
      <p:grpSp>
        <p:nvGrpSpPr>
          <p:cNvPr id="15" name="Group 14"/>
          <p:cNvGrpSpPr/>
          <p:nvPr/>
        </p:nvGrpSpPr>
        <p:grpSpPr>
          <a:xfrm>
            <a:off x="6974725" y="5058188"/>
            <a:ext cx="1199299" cy="1237928"/>
            <a:chOff x="98699" y="4419600"/>
            <a:chExt cx="1175890" cy="1213765"/>
          </a:xfrm>
        </p:grpSpPr>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99" y="4419600"/>
              <a:ext cx="117589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325135" y="5352647"/>
              <a:ext cx="737381" cy="280718"/>
            </a:xfrm>
            <a:prstGeom prst="rect">
              <a:avLst/>
            </a:prstGeom>
            <a:noFill/>
          </p:spPr>
          <p:txBody>
            <a:bodyPr wrap="none" rtlCol="0">
              <a:spAutoFit/>
            </a:bodyPr>
            <a:lstStyle/>
            <a:p>
              <a:pPr>
                <a:buSzPct val="110000"/>
              </a:pPr>
              <a:r>
                <a:rPr lang="en-US" sz="1224" dirty="0"/>
                <a:t>Mailbox</a:t>
              </a:r>
            </a:p>
          </p:txBody>
        </p:sp>
      </p:grpSp>
      <p:grpSp>
        <p:nvGrpSpPr>
          <p:cNvPr id="18" name="Group 17"/>
          <p:cNvGrpSpPr/>
          <p:nvPr/>
        </p:nvGrpSpPr>
        <p:grpSpPr>
          <a:xfrm>
            <a:off x="8238878" y="5024982"/>
            <a:ext cx="1732143" cy="1280528"/>
            <a:chOff x="1739988" y="5149042"/>
            <a:chExt cx="1698334" cy="1255534"/>
          </a:xfrm>
        </p:grpSpPr>
        <p:pic>
          <p:nvPicPr>
            <p:cNvPr id="1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9988" y="5149042"/>
              <a:ext cx="1698334" cy="1080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184640" y="6123858"/>
              <a:ext cx="737381" cy="280718"/>
            </a:xfrm>
            <a:prstGeom prst="rect">
              <a:avLst/>
            </a:prstGeom>
            <a:noFill/>
          </p:spPr>
          <p:txBody>
            <a:bodyPr wrap="none" rtlCol="0">
              <a:spAutoFit/>
            </a:bodyPr>
            <a:lstStyle/>
            <a:p>
              <a:pPr>
                <a:buSzPct val="110000"/>
              </a:pPr>
              <a:r>
                <a:rPr lang="en-US" sz="1224" dirty="0"/>
                <a:t>Mailbox</a:t>
              </a:r>
            </a:p>
          </p:txBody>
        </p:sp>
      </p:grpSp>
    </p:spTree>
    <p:extLst>
      <p:ext uri="{BB962C8B-B14F-4D97-AF65-F5344CB8AC3E}">
        <p14:creationId xmlns:p14="http://schemas.microsoft.com/office/powerpoint/2010/main" val="418055495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Considerations</a:t>
            </a:r>
            <a:endParaRPr lang="en-US" dirty="0"/>
          </a:p>
        </p:txBody>
      </p:sp>
      <p:sp>
        <p:nvSpPr>
          <p:cNvPr id="3" name="Content Placeholder 2"/>
          <p:cNvSpPr>
            <a:spLocks noGrp="1"/>
          </p:cNvSpPr>
          <p:nvPr>
            <p:ph idx="4294967295"/>
          </p:nvPr>
        </p:nvSpPr>
        <p:spPr>
          <a:xfrm>
            <a:off x="148281" y="1373488"/>
            <a:ext cx="11607800" cy="5232202"/>
          </a:xfrm>
        </p:spPr>
        <p:txBody>
          <a:bodyPr/>
          <a:lstStyle/>
          <a:p>
            <a:r>
              <a:rPr lang="en-US" sz="3200" dirty="0" smtClean="0"/>
              <a:t>Highly Configurable</a:t>
            </a:r>
            <a:endParaRPr lang="en-US" sz="3200" dirty="0"/>
          </a:p>
          <a:p>
            <a:r>
              <a:rPr lang="en-US" sz="3200" dirty="0" smtClean="0"/>
              <a:t>Networks – Think about Regional Datacenter Locations</a:t>
            </a:r>
          </a:p>
          <a:p>
            <a:r>
              <a:rPr lang="en-US" sz="3200" dirty="0" smtClean="0"/>
              <a:t>Regulatory and Compliance requirements</a:t>
            </a:r>
          </a:p>
          <a:p>
            <a:r>
              <a:rPr lang="en-US" sz="3200" dirty="0" smtClean="0"/>
              <a:t>Manageability</a:t>
            </a:r>
          </a:p>
          <a:p>
            <a:pPr lvl="1"/>
            <a:r>
              <a:rPr lang="en-US" sz="1800" dirty="0" smtClean="0">
                <a:latin typeface="+mj-lt"/>
              </a:rPr>
              <a:t>Deployment and Maintenance</a:t>
            </a:r>
          </a:p>
          <a:p>
            <a:pPr lvl="1"/>
            <a:r>
              <a:rPr lang="en-US" sz="1800" dirty="0" smtClean="0">
                <a:latin typeface="+mj-lt"/>
              </a:rPr>
              <a:t>Lifecycles</a:t>
            </a:r>
          </a:p>
          <a:p>
            <a:r>
              <a:rPr lang="en-US" sz="3200" dirty="0"/>
              <a:t>Workloads not available in Exchange Online</a:t>
            </a:r>
          </a:p>
          <a:p>
            <a:pPr lvl="1"/>
            <a:r>
              <a:rPr lang="en-US" sz="1800" dirty="0" smtClean="0">
                <a:latin typeface="+mj-lt"/>
              </a:rPr>
              <a:t>Outlook 2003 </a:t>
            </a:r>
          </a:p>
          <a:p>
            <a:pPr lvl="1"/>
            <a:r>
              <a:rPr lang="en-US" sz="1800" dirty="0" smtClean="0">
                <a:latin typeface="+mj-lt"/>
              </a:rPr>
              <a:t>Public Folders </a:t>
            </a:r>
          </a:p>
          <a:p>
            <a:pPr lvl="1"/>
            <a:r>
              <a:rPr lang="en-US" sz="1800" dirty="0" smtClean="0">
                <a:latin typeface="+mj-lt"/>
              </a:rPr>
              <a:t>Limits </a:t>
            </a:r>
          </a:p>
          <a:p>
            <a:pPr lvl="1"/>
            <a:r>
              <a:rPr lang="en-US" sz="1800" dirty="0" smtClean="0">
                <a:latin typeface="+mj-lt"/>
              </a:rPr>
              <a:t>Address Lists </a:t>
            </a:r>
          </a:p>
          <a:p>
            <a:pPr lvl="1"/>
            <a:r>
              <a:rPr lang="en-US" sz="1800" dirty="0" smtClean="0">
                <a:latin typeface="+mj-lt"/>
              </a:rPr>
              <a:t>Permissions</a:t>
            </a:r>
          </a:p>
          <a:p>
            <a:pPr lvl="1"/>
            <a:r>
              <a:rPr lang="en-US" sz="1800" dirty="0" smtClean="0">
                <a:latin typeface="+mj-lt"/>
              </a:rPr>
              <a:t>Multiple Forests </a:t>
            </a:r>
            <a:endParaRPr lang="en-US" sz="1800" dirty="0">
              <a:latin typeface="+mj-lt"/>
            </a:endParaRPr>
          </a:p>
        </p:txBody>
      </p:sp>
    </p:spTree>
    <p:extLst>
      <p:ext uri="{BB962C8B-B14F-4D97-AF65-F5344CB8AC3E}">
        <p14:creationId xmlns:p14="http://schemas.microsoft.com/office/powerpoint/2010/main" val="25575333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Agenda</a:t>
            </a:r>
            <a:endParaRPr lang="en-GB" dirty="0"/>
          </a:p>
        </p:txBody>
      </p:sp>
      <p:sp>
        <p:nvSpPr>
          <p:cNvPr id="3" name="Text Placeholder 2"/>
          <p:cNvSpPr>
            <a:spLocks noGrp="1"/>
          </p:cNvSpPr>
          <p:nvPr>
            <p:ph type="body" sz="quarter" idx="10"/>
          </p:nvPr>
        </p:nvSpPr>
        <p:spPr>
          <a:xfrm>
            <a:off x="274320" y="1214472"/>
            <a:ext cx="11887200" cy="5503045"/>
          </a:xfrm>
        </p:spPr>
        <p:txBody>
          <a:bodyPr/>
          <a:lstStyle/>
          <a:p>
            <a:pPr marL="571500" indent="-571500">
              <a:buFont typeface="Arial" panose="020B0604020202020204" pitchFamily="34" charset="0"/>
              <a:buChar char="•"/>
            </a:pPr>
            <a:r>
              <a:rPr lang="en-GB" sz="3200" dirty="0" smtClean="0"/>
              <a:t>The Changing World of Software</a:t>
            </a:r>
          </a:p>
          <a:p>
            <a:pPr marL="571500" indent="-571500">
              <a:buFont typeface="Arial" panose="020B0604020202020204" pitchFamily="34" charset="0"/>
              <a:buChar char="•"/>
            </a:pPr>
            <a:r>
              <a:rPr lang="en-GB" sz="3200" dirty="0" smtClean="0"/>
              <a:t>What is Hybrid?</a:t>
            </a:r>
          </a:p>
          <a:p>
            <a:pPr marL="571500" indent="-571500">
              <a:buFont typeface="Arial" panose="020B0604020202020204" pitchFamily="34" charset="0"/>
              <a:buChar char="•"/>
            </a:pPr>
            <a:r>
              <a:rPr lang="en-GB" sz="3200" dirty="0" smtClean="0"/>
              <a:t>The Changing World of Identity</a:t>
            </a:r>
          </a:p>
          <a:p>
            <a:pPr marL="571500" indent="-571500">
              <a:buFont typeface="Arial" panose="020B0604020202020204" pitchFamily="34" charset="0"/>
              <a:buChar char="•"/>
            </a:pPr>
            <a:r>
              <a:rPr lang="en-GB" sz="3200" dirty="0" smtClean="0"/>
              <a:t>Why Should I Go Hybrid?</a:t>
            </a:r>
          </a:p>
          <a:p>
            <a:pPr marL="571500" indent="-571500">
              <a:buFont typeface="Arial" panose="020B0604020202020204" pitchFamily="34" charset="0"/>
              <a:buChar char="•"/>
            </a:pPr>
            <a:r>
              <a:rPr lang="en-GB" sz="3200" dirty="0" smtClean="0"/>
              <a:t>How do I Get Started?</a:t>
            </a:r>
          </a:p>
          <a:p>
            <a:pPr marL="571500" indent="-571500">
              <a:buFont typeface="Arial" panose="020B0604020202020204" pitchFamily="34" charset="0"/>
              <a:buChar char="•"/>
            </a:pPr>
            <a:r>
              <a:rPr lang="en-GB" sz="3200" dirty="0" smtClean="0"/>
              <a:t>Planning for Hybrid</a:t>
            </a:r>
          </a:p>
          <a:p>
            <a:pPr marL="571500" indent="-571500">
              <a:buFont typeface="Arial" panose="020B0604020202020204" pitchFamily="34" charset="0"/>
              <a:buChar char="•"/>
            </a:pPr>
            <a:r>
              <a:rPr lang="en-GB" sz="3200" dirty="0" smtClean="0"/>
              <a:t>Implementation </a:t>
            </a:r>
          </a:p>
          <a:p>
            <a:pPr marL="571500" indent="-571500">
              <a:buFont typeface="Arial" panose="020B0604020202020204" pitchFamily="34" charset="0"/>
              <a:buChar char="•"/>
            </a:pPr>
            <a:r>
              <a:rPr lang="en-GB" sz="3200" dirty="0" smtClean="0"/>
              <a:t>Troubleshooting Hybrid!</a:t>
            </a:r>
          </a:p>
          <a:p>
            <a:pPr marL="571500" indent="-571500">
              <a:buFont typeface="Arial" panose="020B0604020202020204" pitchFamily="34" charset="0"/>
              <a:buChar char="•"/>
            </a:pPr>
            <a:r>
              <a:rPr lang="en-GB" sz="3200" dirty="0" smtClean="0"/>
              <a:t>Best Practices</a:t>
            </a:r>
          </a:p>
          <a:p>
            <a:pPr marL="571500" indent="-571500">
              <a:buFont typeface="Arial" panose="020B0604020202020204" pitchFamily="34" charset="0"/>
              <a:buChar char="•"/>
            </a:pPr>
            <a:r>
              <a:rPr lang="en-GB" sz="3200" dirty="0" smtClean="0"/>
              <a:t>Review</a:t>
            </a:r>
            <a:endParaRPr lang="en-GB" sz="3200" dirty="0"/>
          </a:p>
        </p:txBody>
      </p:sp>
    </p:spTree>
    <p:extLst>
      <p:ext uri="{BB962C8B-B14F-4D97-AF65-F5344CB8AC3E}">
        <p14:creationId xmlns:p14="http://schemas.microsoft.com/office/powerpoint/2010/main" val="1191452796"/>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Hybrid – End User Experience</a:t>
            </a:r>
            <a:endParaRPr lang="en-US" dirty="0"/>
          </a:p>
        </p:txBody>
      </p:sp>
      <p:sp>
        <p:nvSpPr>
          <p:cNvPr id="5" name="Text Placeholder 4"/>
          <p:cNvSpPr>
            <a:spLocks noGrp="1"/>
          </p:cNvSpPr>
          <p:nvPr>
            <p:ph type="body" sz="quarter" idx="4294967295"/>
          </p:nvPr>
        </p:nvSpPr>
        <p:spPr>
          <a:xfrm>
            <a:off x="274320" y="1748224"/>
            <a:ext cx="11371262" cy="3358996"/>
          </a:xfrm>
        </p:spPr>
        <p:txBody>
          <a:bodyPr>
            <a:spAutoFit/>
          </a:bodyPr>
          <a:lstStyle/>
          <a:p>
            <a:pPr>
              <a:spcBef>
                <a:spcPts val="0"/>
              </a:spcBef>
              <a:spcAft>
                <a:spcPts val="1224"/>
              </a:spcAft>
            </a:pPr>
            <a:r>
              <a:rPr lang="en-US" sz="3264" dirty="0">
                <a:latin typeface="+mj-lt"/>
              </a:rPr>
              <a:t>If configured for </a:t>
            </a:r>
            <a:r>
              <a:rPr lang="en-US" sz="3264" b="1" dirty="0">
                <a:latin typeface="+mj-lt"/>
              </a:rPr>
              <a:t>SSO</a:t>
            </a:r>
            <a:r>
              <a:rPr lang="en-US" sz="3264" dirty="0">
                <a:latin typeface="+mj-lt"/>
              </a:rPr>
              <a:t>, users login with their </a:t>
            </a:r>
            <a:r>
              <a:rPr lang="en-US" sz="3264" b="1" dirty="0">
                <a:latin typeface="+mj-lt"/>
              </a:rPr>
              <a:t>AD </a:t>
            </a:r>
            <a:r>
              <a:rPr lang="en-US" sz="3264" b="1" dirty="0" err="1">
                <a:latin typeface="+mj-lt"/>
              </a:rPr>
              <a:t>credentias</a:t>
            </a:r>
            <a:r>
              <a:rPr lang="en-US" sz="3264" dirty="0">
                <a:latin typeface="+mj-lt"/>
              </a:rPr>
              <a:t>.  Otherwise, admin needs to </a:t>
            </a:r>
            <a:r>
              <a:rPr lang="en-US" sz="3264" b="1" dirty="0">
                <a:latin typeface="+mj-lt"/>
              </a:rPr>
              <a:t>distribute new passwords </a:t>
            </a:r>
            <a:r>
              <a:rPr lang="en-US" sz="3264" dirty="0">
                <a:latin typeface="+mj-lt"/>
              </a:rPr>
              <a:t>to users.</a:t>
            </a:r>
          </a:p>
          <a:p>
            <a:pPr>
              <a:spcBef>
                <a:spcPts val="0"/>
              </a:spcBef>
              <a:spcAft>
                <a:spcPts val="1224"/>
              </a:spcAft>
            </a:pPr>
            <a:r>
              <a:rPr lang="en-US" sz="3264" dirty="0">
                <a:latin typeface="+mj-lt"/>
              </a:rPr>
              <a:t>User’s current </a:t>
            </a:r>
            <a:r>
              <a:rPr lang="en-US" sz="3264" b="1" dirty="0">
                <a:latin typeface="+mj-lt"/>
              </a:rPr>
              <a:t>Outlook profile</a:t>
            </a:r>
            <a:r>
              <a:rPr lang="en-US" sz="3264" dirty="0">
                <a:latin typeface="+mj-lt"/>
              </a:rPr>
              <a:t> is </a:t>
            </a:r>
            <a:r>
              <a:rPr lang="en-US" sz="3264" b="1" dirty="0">
                <a:latin typeface="+mj-lt"/>
              </a:rPr>
              <a:t>updated</a:t>
            </a:r>
            <a:r>
              <a:rPr lang="en-US" sz="3264" dirty="0">
                <a:latin typeface="+mj-lt"/>
              </a:rPr>
              <a:t> with the Exchange Online server name via </a:t>
            </a:r>
            <a:r>
              <a:rPr lang="en-US" sz="3264" b="1" dirty="0" err="1">
                <a:latin typeface="+mj-lt"/>
              </a:rPr>
              <a:t>Autodiscover</a:t>
            </a:r>
            <a:r>
              <a:rPr lang="en-US" sz="3264" dirty="0">
                <a:latin typeface="+mj-lt"/>
              </a:rPr>
              <a:t>.</a:t>
            </a:r>
          </a:p>
          <a:p>
            <a:pPr>
              <a:spcBef>
                <a:spcPts val="0"/>
              </a:spcBef>
              <a:spcAft>
                <a:spcPts val="1224"/>
              </a:spcAft>
            </a:pPr>
            <a:r>
              <a:rPr lang="en-US" sz="3264" dirty="0">
                <a:latin typeface="+mj-lt"/>
              </a:rPr>
              <a:t>Offline files (OST files) </a:t>
            </a:r>
            <a:r>
              <a:rPr lang="en-US" sz="3264" b="1" dirty="0">
                <a:latin typeface="+mj-lt"/>
              </a:rPr>
              <a:t>do not have to be recreated</a:t>
            </a:r>
            <a:r>
              <a:rPr lang="en-US" sz="3264" dirty="0" smtClean="0">
                <a:latin typeface="+mj-lt"/>
              </a:rPr>
              <a:t>.</a:t>
            </a:r>
          </a:p>
          <a:p>
            <a:pPr>
              <a:spcBef>
                <a:spcPts val="0"/>
              </a:spcBef>
              <a:spcAft>
                <a:spcPts val="1224"/>
              </a:spcAft>
            </a:pPr>
            <a:r>
              <a:rPr lang="en-US" sz="3264" dirty="0" smtClean="0"/>
              <a:t>Remember to Activate Users in Portal!</a:t>
            </a:r>
            <a:endParaRPr lang="en-US" sz="3264" dirty="0">
              <a:latin typeface="+mj-lt"/>
            </a:endParaRPr>
          </a:p>
        </p:txBody>
      </p:sp>
    </p:spTree>
    <p:extLst>
      <p:ext uri="{BB962C8B-B14F-4D97-AF65-F5344CB8AC3E}">
        <p14:creationId xmlns:p14="http://schemas.microsoft.com/office/powerpoint/2010/main" val="1688659461"/>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Made.. Where do I Start</a:t>
            </a:r>
            <a:endParaRPr lang="en-US" dirty="0"/>
          </a:p>
        </p:txBody>
      </p:sp>
      <p:sp>
        <p:nvSpPr>
          <p:cNvPr id="3" name="Content Placeholder 2"/>
          <p:cNvSpPr>
            <a:spLocks noGrp="1"/>
          </p:cNvSpPr>
          <p:nvPr>
            <p:ph idx="4294967295"/>
          </p:nvPr>
        </p:nvSpPr>
        <p:spPr>
          <a:xfrm>
            <a:off x="160637" y="1214472"/>
            <a:ext cx="9156357" cy="5268912"/>
          </a:xfrm>
        </p:spPr>
        <p:txBody>
          <a:bodyPr>
            <a:noAutofit/>
          </a:bodyPr>
          <a:lstStyle/>
          <a:p>
            <a:r>
              <a:rPr lang="en-US" dirty="0"/>
              <a:t>Exchange Server Deployment Assistant</a:t>
            </a:r>
          </a:p>
          <a:p>
            <a:pPr lvl="1"/>
            <a:r>
              <a:rPr lang="en-US" dirty="0">
                <a:latin typeface="+mj-lt"/>
              </a:rPr>
              <a:t>On-Premises Only</a:t>
            </a:r>
          </a:p>
          <a:p>
            <a:pPr lvl="2"/>
            <a:r>
              <a:rPr lang="en-US" dirty="0">
                <a:latin typeface="+mj-lt"/>
              </a:rPr>
              <a:t> Upgrade from Exchange Server 2003 </a:t>
            </a:r>
          </a:p>
          <a:p>
            <a:pPr lvl="2"/>
            <a:r>
              <a:rPr lang="en-US" dirty="0">
                <a:latin typeface="+mj-lt"/>
              </a:rPr>
              <a:t> Upgrade from Exchange 2007</a:t>
            </a:r>
          </a:p>
          <a:p>
            <a:pPr lvl="2"/>
            <a:r>
              <a:rPr lang="en-US" dirty="0">
                <a:latin typeface="+mj-lt"/>
              </a:rPr>
              <a:t> Upgrade from mixed Exchange 2003 and Exchange Server 2007 </a:t>
            </a:r>
          </a:p>
          <a:p>
            <a:pPr lvl="2"/>
            <a:r>
              <a:rPr lang="en-US" dirty="0">
                <a:latin typeface="+mj-lt"/>
              </a:rPr>
              <a:t>New installation of Exchange 2010</a:t>
            </a:r>
          </a:p>
          <a:p>
            <a:pPr lvl="1"/>
            <a:r>
              <a:rPr lang="en-US" dirty="0">
                <a:latin typeface="+mj-lt"/>
              </a:rPr>
              <a:t>Hybrid Deployment (On-Premises + Cloud)</a:t>
            </a:r>
          </a:p>
          <a:p>
            <a:pPr lvl="2"/>
            <a:r>
              <a:rPr lang="en-US" dirty="0">
                <a:latin typeface="+mj-lt"/>
              </a:rPr>
              <a:t>Exchange 2003 </a:t>
            </a:r>
          </a:p>
          <a:p>
            <a:pPr lvl="2"/>
            <a:r>
              <a:rPr lang="en-US" dirty="0">
                <a:latin typeface="+mj-lt"/>
              </a:rPr>
              <a:t>Exchange 2007</a:t>
            </a:r>
          </a:p>
          <a:p>
            <a:pPr lvl="2"/>
            <a:r>
              <a:rPr lang="en-US" dirty="0">
                <a:latin typeface="+mj-lt"/>
              </a:rPr>
              <a:t>Exchange 2010</a:t>
            </a:r>
          </a:p>
          <a:p>
            <a:pPr lvl="2"/>
            <a:r>
              <a:rPr lang="en-US" dirty="0">
                <a:latin typeface="+mj-lt"/>
              </a:rPr>
              <a:t>Exchange 2013</a:t>
            </a:r>
          </a:p>
          <a:p>
            <a:pPr lvl="1"/>
            <a:r>
              <a:rPr lang="en-US" dirty="0">
                <a:latin typeface="+mj-lt"/>
              </a:rPr>
              <a:t>Cloud Only</a:t>
            </a:r>
          </a:p>
          <a:p>
            <a:pPr lvl="1"/>
            <a:endParaRPr lang="en-US" dirty="0">
              <a:latin typeface="+mj-lt"/>
            </a:endParaRPr>
          </a:p>
          <a:p>
            <a:pPr lvl="1"/>
            <a:endParaRPr lang="en-US" dirty="0">
              <a:latin typeface="+mj-lt"/>
            </a:endParaRPr>
          </a:p>
          <a:p>
            <a:pPr lvl="1"/>
            <a:endParaRPr lang="en-US" dirty="0">
              <a:latin typeface="+mj-lt"/>
            </a:endParaRPr>
          </a:p>
        </p:txBody>
      </p:sp>
    </p:spTree>
    <p:extLst>
      <p:ext uri="{BB962C8B-B14F-4D97-AF65-F5344CB8AC3E}">
        <p14:creationId xmlns:p14="http://schemas.microsoft.com/office/powerpoint/2010/main" val="2403473875"/>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Exchange 2013 Deployment Assistant</a:t>
            </a:r>
            <a:endParaRPr lang="en-US" sz="4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635" y="1214472"/>
            <a:ext cx="11532249" cy="5433463"/>
          </a:xfrm>
          <a:prstGeom prst="rect">
            <a:avLst/>
          </a:prstGeom>
        </p:spPr>
      </p:pic>
    </p:spTree>
    <p:extLst>
      <p:ext uri="{BB962C8B-B14F-4D97-AF65-F5344CB8AC3E}">
        <p14:creationId xmlns:p14="http://schemas.microsoft.com/office/powerpoint/2010/main" val="774713467"/>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407" y="-1"/>
            <a:ext cx="7991662" cy="699452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407" y="-1"/>
            <a:ext cx="7991662" cy="6994525"/>
          </a:xfrm>
          <a:prstGeom prst="rect">
            <a:avLst/>
          </a:prstGeom>
        </p:spPr>
      </p:pic>
      <p:pic>
        <p:nvPicPr>
          <p:cNvPr id="12" name="Picture 11"/>
          <p:cNvPicPr>
            <a:picLocks noChangeAspect="1"/>
          </p:cNvPicPr>
          <p:nvPr/>
        </p:nvPicPr>
        <p:blipFill>
          <a:blip r:embed="rId4"/>
          <a:stretch>
            <a:fillRect/>
          </a:stretch>
        </p:blipFill>
        <p:spPr>
          <a:xfrm>
            <a:off x="1967582" y="3667435"/>
            <a:ext cx="8501315" cy="2524017"/>
          </a:xfrm>
          <a:prstGeom prst="rect">
            <a:avLst/>
          </a:prstGeom>
        </p:spPr>
      </p:pic>
      <p:sp>
        <p:nvSpPr>
          <p:cNvPr id="10" name="Rectangle 9"/>
          <p:cNvSpPr/>
          <p:nvPr/>
        </p:nvSpPr>
        <p:spPr bwMode="auto">
          <a:xfrm>
            <a:off x="3868689" y="4817998"/>
            <a:ext cx="397807" cy="158967"/>
          </a:xfrm>
          <a:prstGeom prst="rect">
            <a:avLst/>
          </a:prstGeom>
          <a:noFill/>
          <a:ln w="190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36" tIns="46619" rIns="93236" bIns="46619" numCol="1" rtlCol="0" anchor="ctr" anchorCtr="0" compatLnSpc="1">
            <a:prstTxWarp prst="textNoShape">
              <a:avLst/>
            </a:prstTxWarp>
          </a:bodyPr>
          <a:lstStyle/>
          <a:p>
            <a:pPr algn="ctr" defTabSz="93208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11" name="Rectangle 10"/>
          <p:cNvSpPr/>
          <p:nvPr/>
        </p:nvSpPr>
        <p:spPr bwMode="auto">
          <a:xfrm>
            <a:off x="4266496" y="4698832"/>
            <a:ext cx="360513" cy="131127"/>
          </a:xfrm>
          <a:prstGeom prst="rect">
            <a:avLst/>
          </a:prstGeom>
          <a:noFill/>
          <a:ln w="190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36" tIns="46619" rIns="93236" bIns="46619" numCol="1" rtlCol="0" anchor="ctr" anchorCtr="0" compatLnSpc="1">
            <a:prstTxWarp prst="textNoShape">
              <a:avLst/>
            </a:prstTxWarp>
          </a:bodyPr>
          <a:lstStyle/>
          <a:p>
            <a:pPr algn="ctr" defTabSz="932088" fontAlgn="base">
              <a:spcBef>
                <a:spcPct val="0"/>
              </a:spcBef>
              <a:spcAft>
                <a:spcPct val="0"/>
              </a:spcAft>
            </a:pPr>
            <a:endParaRPr lang="en-US" sz="2040" dirty="0">
              <a:gradFill>
                <a:gsLst>
                  <a:gs pos="0">
                    <a:srgbClr val="FFFFFF"/>
                  </a:gs>
                  <a:gs pos="100000">
                    <a:srgbClr val="FFFFFF"/>
                  </a:gs>
                </a:gsLst>
                <a:lin ang="5400000" scaled="0"/>
              </a:gra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2407" y="-1"/>
            <a:ext cx="7991662" cy="6994525"/>
          </a:xfrm>
          <a:prstGeom prst="rect">
            <a:avLst/>
          </a:prstGeom>
        </p:spPr>
      </p:pic>
    </p:spTree>
    <p:extLst>
      <p:ext uri="{BB962C8B-B14F-4D97-AF65-F5344CB8AC3E}">
        <p14:creationId xmlns:p14="http://schemas.microsoft.com/office/powerpoint/2010/main" val="3688808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sp>
        <p:nvSpPr>
          <p:cNvPr id="6" name="Text Placeholder 5"/>
          <p:cNvSpPr>
            <a:spLocks noGrp="1"/>
          </p:cNvSpPr>
          <p:nvPr>
            <p:ph type="body" idx="4294967295"/>
          </p:nvPr>
        </p:nvSpPr>
        <p:spPr>
          <a:xfrm>
            <a:off x="274320" y="1583730"/>
            <a:ext cx="5543550" cy="2646878"/>
          </a:xfrm>
        </p:spPr>
        <p:txBody>
          <a:bodyPr/>
          <a:lstStyle/>
          <a:p>
            <a:r>
              <a:rPr lang="en-US" dirty="0"/>
              <a:t>Migration Tool </a:t>
            </a:r>
          </a:p>
          <a:p>
            <a:r>
              <a:rPr lang="en-US" dirty="0"/>
              <a:t>launched from </a:t>
            </a:r>
          </a:p>
          <a:p>
            <a:r>
              <a:rPr lang="en-US" dirty="0"/>
              <a:t>Exchange Admin Center (EAC)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0370" y="931524"/>
            <a:ext cx="5094346" cy="3299084"/>
          </a:xfrm>
          <a:prstGeom prst="rect">
            <a:avLst/>
          </a:prstGeom>
        </p:spPr>
      </p:pic>
      <p:cxnSp>
        <p:nvCxnSpPr>
          <p:cNvPr id="10" name="Straight Connector 9"/>
          <p:cNvCxnSpPr>
            <a:stCxn id="9" idx="3"/>
          </p:cNvCxnSpPr>
          <p:nvPr/>
        </p:nvCxnSpPr>
        <p:spPr>
          <a:xfrm>
            <a:off x="10108617" y="559532"/>
            <a:ext cx="996305" cy="972602"/>
          </a:xfrm>
          <a:prstGeom prst="line">
            <a:avLst/>
          </a:prstGeom>
          <a:ln w="19050">
            <a:solidFill>
              <a:schemeClr val="accent2"/>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9" name="TextBox 4"/>
          <p:cNvSpPr txBox="1"/>
          <p:nvPr/>
        </p:nvSpPr>
        <p:spPr>
          <a:xfrm>
            <a:off x="8010259" y="281307"/>
            <a:ext cx="2098358" cy="55645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lIns="43707" tIns="21854" rIns="69933" bIns="21854" rtlCol="0" anchor="ctr" anchorCtr="0">
            <a:spAutoFit/>
          </a:bodyPr>
          <a:lstStyle>
            <a:defPPr>
              <a:defRPr lang="en-US"/>
            </a:defPPr>
            <a:lvl1pPr marL="0" algn="l" defTabSz="914156" rtl="0" eaLnBrk="1" latinLnBrk="0" hangingPunct="1">
              <a:defRPr sz="1800" kern="1200">
                <a:solidFill>
                  <a:schemeClr val="tx1"/>
                </a:solidFill>
                <a:latin typeface="+mn-lt"/>
                <a:ea typeface="+mn-ea"/>
                <a:cs typeface="+mn-cs"/>
              </a:defRPr>
            </a:lvl1pPr>
            <a:lvl2pPr marL="457078" algn="l" defTabSz="914156" rtl="0" eaLnBrk="1" latinLnBrk="0" hangingPunct="1">
              <a:defRPr sz="1800" kern="1200">
                <a:solidFill>
                  <a:schemeClr val="tx1"/>
                </a:solidFill>
                <a:latin typeface="+mn-lt"/>
                <a:ea typeface="+mn-ea"/>
                <a:cs typeface="+mn-cs"/>
              </a:defRPr>
            </a:lvl2pPr>
            <a:lvl3pPr marL="914156" algn="l" defTabSz="914156" rtl="0" eaLnBrk="1" latinLnBrk="0" hangingPunct="1">
              <a:defRPr sz="1800" kern="1200">
                <a:solidFill>
                  <a:schemeClr val="tx1"/>
                </a:solidFill>
                <a:latin typeface="+mn-lt"/>
                <a:ea typeface="+mn-ea"/>
                <a:cs typeface="+mn-cs"/>
              </a:defRPr>
            </a:lvl3pPr>
            <a:lvl4pPr marL="1371233" algn="l" defTabSz="914156" rtl="0" eaLnBrk="1" latinLnBrk="0" hangingPunct="1">
              <a:defRPr sz="1800" kern="1200">
                <a:solidFill>
                  <a:schemeClr val="tx1"/>
                </a:solidFill>
                <a:latin typeface="+mn-lt"/>
                <a:ea typeface="+mn-ea"/>
                <a:cs typeface="+mn-cs"/>
              </a:defRPr>
            </a:lvl4pPr>
            <a:lvl5pPr marL="1828313" algn="l" defTabSz="914156" rtl="0" eaLnBrk="1" latinLnBrk="0" hangingPunct="1">
              <a:defRPr sz="1800" kern="1200">
                <a:solidFill>
                  <a:schemeClr val="tx1"/>
                </a:solidFill>
                <a:latin typeface="+mn-lt"/>
                <a:ea typeface="+mn-ea"/>
                <a:cs typeface="+mn-cs"/>
              </a:defRPr>
            </a:lvl5pPr>
            <a:lvl6pPr marL="2285391" algn="l" defTabSz="914156" rtl="0" eaLnBrk="1" latinLnBrk="0" hangingPunct="1">
              <a:defRPr sz="1800" kern="1200">
                <a:solidFill>
                  <a:schemeClr val="tx1"/>
                </a:solidFill>
                <a:latin typeface="+mn-lt"/>
                <a:ea typeface="+mn-ea"/>
                <a:cs typeface="+mn-cs"/>
              </a:defRPr>
            </a:lvl6pPr>
            <a:lvl7pPr marL="2742468" algn="l" defTabSz="914156" rtl="0" eaLnBrk="1" latinLnBrk="0" hangingPunct="1">
              <a:defRPr sz="1800" kern="1200">
                <a:solidFill>
                  <a:schemeClr val="tx1"/>
                </a:solidFill>
                <a:latin typeface="+mn-lt"/>
                <a:ea typeface="+mn-ea"/>
                <a:cs typeface="+mn-cs"/>
              </a:defRPr>
            </a:lvl7pPr>
            <a:lvl8pPr marL="3199546" algn="l" defTabSz="914156" rtl="0" eaLnBrk="1" latinLnBrk="0" hangingPunct="1">
              <a:defRPr sz="1800" kern="1200">
                <a:solidFill>
                  <a:schemeClr val="tx1"/>
                </a:solidFill>
                <a:latin typeface="+mn-lt"/>
                <a:ea typeface="+mn-ea"/>
                <a:cs typeface="+mn-cs"/>
              </a:defRPr>
            </a:lvl8pPr>
            <a:lvl9pPr marL="3656624" algn="l" defTabSz="914156" rtl="0" eaLnBrk="1" latinLnBrk="0" hangingPunct="1">
              <a:defRPr sz="1800" kern="1200">
                <a:solidFill>
                  <a:schemeClr val="tx1"/>
                </a:solidFill>
                <a:latin typeface="+mn-lt"/>
                <a:ea typeface="+mn-ea"/>
                <a:cs typeface="+mn-cs"/>
              </a:defRPr>
            </a:lvl9pPr>
          </a:lstStyle>
          <a:p>
            <a:pPr marL="0" lvl="1" algn="ctr"/>
            <a:r>
              <a:rPr lang="en-US" sz="1632" dirty="0">
                <a:latin typeface="+mj-lt"/>
              </a:rPr>
              <a:t>In EAC, select </a:t>
            </a:r>
          </a:p>
          <a:p>
            <a:pPr marL="0" lvl="1" algn="ctr"/>
            <a:r>
              <a:rPr lang="en-US" sz="1632" dirty="0">
                <a:latin typeface="+mj-lt"/>
              </a:rPr>
              <a:t>recipients | migration </a:t>
            </a:r>
          </a:p>
        </p:txBody>
      </p:sp>
      <p:cxnSp>
        <p:nvCxnSpPr>
          <p:cNvPr id="26" name="Straight Connector 25"/>
          <p:cNvCxnSpPr>
            <a:stCxn id="27" idx="3"/>
          </p:cNvCxnSpPr>
          <p:nvPr/>
        </p:nvCxnSpPr>
        <p:spPr>
          <a:xfrm flipV="1">
            <a:off x="6938416" y="2309308"/>
            <a:ext cx="1091135" cy="2364398"/>
          </a:xfrm>
          <a:prstGeom prst="line">
            <a:avLst/>
          </a:prstGeom>
          <a:ln>
            <a:tailEnd type="oval"/>
          </a:ln>
        </p:spPr>
        <p:style>
          <a:lnRef idx="2">
            <a:schemeClr val="accent5">
              <a:shade val="50000"/>
            </a:schemeClr>
          </a:lnRef>
          <a:fillRef idx="1">
            <a:schemeClr val="accent5"/>
          </a:fillRef>
          <a:effectRef idx="0">
            <a:schemeClr val="accent5"/>
          </a:effectRef>
          <a:fontRef idx="minor">
            <a:schemeClr val="lt1"/>
          </a:fontRef>
        </p:style>
      </p:cxnSp>
      <p:sp>
        <p:nvSpPr>
          <p:cNvPr id="27" name="TextBox 4"/>
          <p:cNvSpPr txBox="1"/>
          <p:nvPr/>
        </p:nvSpPr>
        <p:spPr>
          <a:xfrm>
            <a:off x="5135829" y="4395481"/>
            <a:ext cx="1802587" cy="55645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lIns="43707" tIns="21854" rIns="69933" bIns="21854" rtlCol="0" anchor="ctr" anchorCtr="0">
            <a:spAutoFit/>
          </a:bodyPr>
          <a:lstStyle>
            <a:defPPr>
              <a:defRPr lang="en-US"/>
            </a:defPPr>
            <a:lvl1pPr marL="0" algn="l" defTabSz="914156" rtl="0" eaLnBrk="1" latinLnBrk="0" hangingPunct="1">
              <a:defRPr sz="1800" kern="1200">
                <a:solidFill>
                  <a:schemeClr val="tx1"/>
                </a:solidFill>
                <a:latin typeface="+mn-lt"/>
                <a:ea typeface="+mn-ea"/>
                <a:cs typeface="+mn-cs"/>
              </a:defRPr>
            </a:lvl1pPr>
            <a:lvl2pPr marL="457078" algn="l" defTabSz="914156" rtl="0" eaLnBrk="1" latinLnBrk="0" hangingPunct="1">
              <a:defRPr sz="1800" kern="1200">
                <a:solidFill>
                  <a:schemeClr val="tx1"/>
                </a:solidFill>
                <a:latin typeface="+mn-lt"/>
                <a:ea typeface="+mn-ea"/>
                <a:cs typeface="+mn-cs"/>
              </a:defRPr>
            </a:lvl2pPr>
            <a:lvl3pPr marL="914156" algn="l" defTabSz="914156" rtl="0" eaLnBrk="1" latinLnBrk="0" hangingPunct="1">
              <a:defRPr sz="1800" kern="1200">
                <a:solidFill>
                  <a:schemeClr val="tx1"/>
                </a:solidFill>
                <a:latin typeface="+mn-lt"/>
                <a:ea typeface="+mn-ea"/>
                <a:cs typeface="+mn-cs"/>
              </a:defRPr>
            </a:lvl3pPr>
            <a:lvl4pPr marL="1371233" algn="l" defTabSz="914156" rtl="0" eaLnBrk="1" latinLnBrk="0" hangingPunct="1">
              <a:defRPr sz="1800" kern="1200">
                <a:solidFill>
                  <a:schemeClr val="tx1"/>
                </a:solidFill>
                <a:latin typeface="+mn-lt"/>
                <a:ea typeface="+mn-ea"/>
                <a:cs typeface="+mn-cs"/>
              </a:defRPr>
            </a:lvl4pPr>
            <a:lvl5pPr marL="1828313" algn="l" defTabSz="914156" rtl="0" eaLnBrk="1" latinLnBrk="0" hangingPunct="1">
              <a:defRPr sz="1800" kern="1200">
                <a:solidFill>
                  <a:schemeClr val="tx1"/>
                </a:solidFill>
                <a:latin typeface="+mn-lt"/>
                <a:ea typeface="+mn-ea"/>
                <a:cs typeface="+mn-cs"/>
              </a:defRPr>
            </a:lvl5pPr>
            <a:lvl6pPr marL="2285391" algn="l" defTabSz="914156" rtl="0" eaLnBrk="1" latinLnBrk="0" hangingPunct="1">
              <a:defRPr sz="1800" kern="1200">
                <a:solidFill>
                  <a:schemeClr val="tx1"/>
                </a:solidFill>
                <a:latin typeface="+mn-lt"/>
                <a:ea typeface="+mn-ea"/>
                <a:cs typeface="+mn-cs"/>
              </a:defRPr>
            </a:lvl6pPr>
            <a:lvl7pPr marL="2742468" algn="l" defTabSz="914156" rtl="0" eaLnBrk="1" latinLnBrk="0" hangingPunct="1">
              <a:defRPr sz="1800" kern="1200">
                <a:solidFill>
                  <a:schemeClr val="tx1"/>
                </a:solidFill>
                <a:latin typeface="+mn-lt"/>
                <a:ea typeface="+mn-ea"/>
                <a:cs typeface="+mn-cs"/>
              </a:defRPr>
            </a:lvl7pPr>
            <a:lvl8pPr marL="3199546" algn="l" defTabSz="914156" rtl="0" eaLnBrk="1" latinLnBrk="0" hangingPunct="1">
              <a:defRPr sz="1800" kern="1200">
                <a:solidFill>
                  <a:schemeClr val="tx1"/>
                </a:solidFill>
                <a:latin typeface="+mn-lt"/>
                <a:ea typeface="+mn-ea"/>
                <a:cs typeface="+mn-cs"/>
              </a:defRPr>
            </a:lvl8pPr>
            <a:lvl9pPr marL="3656624" algn="l" defTabSz="914156" rtl="0" eaLnBrk="1" latinLnBrk="0" hangingPunct="1">
              <a:defRPr sz="1800" kern="1200">
                <a:solidFill>
                  <a:schemeClr val="tx1"/>
                </a:solidFill>
                <a:latin typeface="+mn-lt"/>
                <a:ea typeface="+mn-ea"/>
                <a:cs typeface="+mn-cs"/>
              </a:defRPr>
            </a:lvl9pPr>
          </a:lstStyle>
          <a:p>
            <a:pPr marL="0" lvl="1" algn="ctr"/>
            <a:r>
              <a:rPr lang="en-US" sz="1632" dirty="0">
                <a:latin typeface="+mj-lt"/>
              </a:rPr>
              <a:t>Start migration wizard</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7712" y="2841122"/>
            <a:ext cx="3444570" cy="3465321"/>
          </a:xfrm>
          <a:prstGeom prst="rect">
            <a:avLst/>
          </a:prstGeom>
          <a:ln>
            <a:solidFill>
              <a:schemeClr val="accent5"/>
            </a:solidFill>
          </a:ln>
        </p:spPr>
      </p:pic>
      <p:cxnSp>
        <p:nvCxnSpPr>
          <p:cNvPr id="21" name="Straight Connector 20"/>
          <p:cNvCxnSpPr>
            <a:stCxn id="22" idx="3"/>
            <a:endCxn id="4" idx="1"/>
          </p:cNvCxnSpPr>
          <p:nvPr/>
        </p:nvCxnSpPr>
        <p:spPr>
          <a:xfrm flipV="1">
            <a:off x="7392538" y="4573783"/>
            <a:ext cx="605174" cy="1330476"/>
          </a:xfrm>
          <a:prstGeom prst="line">
            <a:avLst/>
          </a:prstGeom>
          <a:ln>
            <a:tailEnd type="oval"/>
          </a:ln>
        </p:spPr>
        <p:style>
          <a:lnRef idx="2">
            <a:schemeClr val="accent5">
              <a:shade val="50000"/>
            </a:schemeClr>
          </a:lnRef>
          <a:fillRef idx="1">
            <a:schemeClr val="accent5"/>
          </a:fillRef>
          <a:effectRef idx="0">
            <a:schemeClr val="accent5"/>
          </a:effectRef>
          <a:fontRef idx="minor">
            <a:schemeClr val="lt1"/>
          </a:fontRef>
        </p:style>
      </p:cxnSp>
      <p:sp>
        <p:nvSpPr>
          <p:cNvPr id="22" name="TextBox 4"/>
          <p:cNvSpPr txBox="1"/>
          <p:nvPr/>
        </p:nvSpPr>
        <p:spPr>
          <a:xfrm>
            <a:off x="5589951" y="5497954"/>
            <a:ext cx="1802587" cy="812609"/>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lIns="43707" tIns="21854" rIns="69933" bIns="21854" rtlCol="0" anchor="ctr" anchorCtr="0">
            <a:spAutoFit/>
          </a:bodyPr>
          <a:lstStyle>
            <a:defPPr>
              <a:defRPr lang="en-US"/>
            </a:defPPr>
            <a:lvl1pPr marL="0" algn="l" defTabSz="914156" rtl="0" eaLnBrk="1" latinLnBrk="0" hangingPunct="1">
              <a:defRPr sz="1800" kern="1200">
                <a:solidFill>
                  <a:schemeClr val="tx1"/>
                </a:solidFill>
                <a:latin typeface="+mn-lt"/>
                <a:ea typeface="+mn-ea"/>
                <a:cs typeface="+mn-cs"/>
              </a:defRPr>
            </a:lvl1pPr>
            <a:lvl2pPr marL="457078" algn="l" defTabSz="914156" rtl="0" eaLnBrk="1" latinLnBrk="0" hangingPunct="1">
              <a:defRPr sz="1800" kern="1200">
                <a:solidFill>
                  <a:schemeClr val="tx1"/>
                </a:solidFill>
                <a:latin typeface="+mn-lt"/>
                <a:ea typeface="+mn-ea"/>
                <a:cs typeface="+mn-cs"/>
              </a:defRPr>
            </a:lvl2pPr>
            <a:lvl3pPr marL="914156" algn="l" defTabSz="914156" rtl="0" eaLnBrk="1" latinLnBrk="0" hangingPunct="1">
              <a:defRPr sz="1800" kern="1200">
                <a:solidFill>
                  <a:schemeClr val="tx1"/>
                </a:solidFill>
                <a:latin typeface="+mn-lt"/>
                <a:ea typeface="+mn-ea"/>
                <a:cs typeface="+mn-cs"/>
              </a:defRPr>
            </a:lvl3pPr>
            <a:lvl4pPr marL="1371233" algn="l" defTabSz="914156" rtl="0" eaLnBrk="1" latinLnBrk="0" hangingPunct="1">
              <a:defRPr sz="1800" kern="1200">
                <a:solidFill>
                  <a:schemeClr val="tx1"/>
                </a:solidFill>
                <a:latin typeface="+mn-lt"/>
                <a:ea typeface="+mn-ea"/>
                <a:cs typeface="+mn-cs"/>
              </a:defRPr>
            </a:lvl4pPr>
            <a:lvl5pPr marL="1828313" algn="l" defTabSz="914156" rtl="0" eaLnBrk="1" latinLnBrk="0" hangingPunct="1">
              <a:defRPr sz="1800" kern="1200">
                <a:solidFill>
                  <a:schemeClr val="tx1"/>
                </a:solidFill>
                <a:latin typeface="+mn-lt"/>
                <a:ea typeface="+mn-ea"/>
                <a:cs typeface="+mn-cs"/>
              </a:defRPr>
            </a:lvl5pPr>
            <a:lvl6pPr marL="2285391" algn="l" defTabSz="914156" rtl="0" eaLnBrk="1" latinLnBrk="0" hangingPunct="1">
              <a:defRPr sz="1800" kern="1200">
                <a:solidFill>
                  <a:schemeClr val="tx1"/>
                </a:solidFill>
                <a:latin typeface="+mn-lt"/>
                <a:ea typeface="+mn-ea"/>
                <a:cs typeface="+mn-cs"/>
              </a:defRPr>
            </a:lvl6pPr>
            <a:lvl7pPr marL="2742468" algn="l" defTabSz="914156" rtl="0" eaLnBrk="1" latinLnBrk="0" hangingPunct="1">
              <a:defRPr sz="1800" kern="1200">
                <a:solidFill>
                  <a:schemeClr val="tx1"/>
                </a:solidFill>
                <a:latin typeface="+mn-lt"/>
                <a:ea typeface="+mn-ea"/>
                <a:cs typeface="+mn-cs"/>
              </a:defRPr>
            </a:lvl7pPr>
            <a:lvl8pPr marL="3199546" algn="l" defTabSz="914156" rtl="0" eaLnBrk="1" latinLnBrk="0" hangingPunct="1">
              <a:defRPr sz="1800" kern="1200">
                <a:solidFill>
                  <a:schemeClr val="tx1"/>
                </a:solidFill>
                <a:latin typeface="+mn-lt"/>
                <a:ea typeface="+mn-ea"/>
                <a:cs typeface="+mn-cs"/>
              </a:defRPr>
            </a:lvl8pPr>
            <a:lvl9pPr marL="3656624" algn="l" defTabSz="914156" rtl="0" eaLnBrk="1" latinLnBrk="0" hangingPunct="1">
              <a:defRPr sz="1800" kern="1200">
                <a:solidFill>
                  <a:schemeClr val="tx1"/>
                </a:solidFill>
                <a:latin typeface="+mn-lt"/>
                <a:ea typeface="+mn-ea"/>
                <a:cs typeface="+mn-cs"/>
              </a:defRPr>
            </a:lvl9pPr>
          </a:lstStyle>
          <a:p>
            <a:pPr marL="0" lvl="1" algn="ctr"/>
            <a:r>
              <a:rPr lang="en-US" sz="1632" dirty="0">
                <a:latin typeface="+mj-lt"/>
              </a:rPr>
              <a:t>Choose hybrid remote move and follow prompts</a:t>
            </a:r>
          </a:p>
        </p:txBody>
      </p:sp>
      <p:cxnSp>
        <p:nvCxnSpPr>
          <p:cNvPr id="30" name="Straight Connector 29"/>
          <p:cNvCxnSpPr>
            <a:stCxn id="9" idx="1"/>
          </p:cNvCxnSpPr>
          <p:nvPr/>
        </p:nvCxnSpPr>
        <p:spPr>
          <a:xfrm flipH="1">
            <a:off x="7074743" y="559532"/>
            <a:ext cx="935516" cy="1128036"/>
          </a:xfrm>
          <a:prstGeom prst="line">
            <a:avLst/>
          </a:prstGeom>
          <a:ln>
            <a:tailEnd type="oval"/>
          </a:ln>
        </p:spPr>
        <p:style>
          <a:lnRef idx="2">
            <a:schemeClr val="accent5">
              <a:shade val="50000"/>
            </a:schemeClr>
          </a:lnRef>
          <a:fillRef idx="1">
            <a:schemeClr val="accent5"/>
          </a:fillRef>
          <a:effectRef idx="0">
            <a:schemeClr val="accent5"/>
          </a:effectRef>
          <a:fontRef idx="minor">
            <a:schemeClr val="lt1"/>
          </a:fontRef>
        </p:style>
      </p:cxnSp>
    </p:spTree>
    <p:extLst>
      <p:ext uri="{BB962C8B-B14F-4D97-AF65-F5344CB8AC3E}">
        <p14:creationId xmlns:p14="http://schemas.microsoft.com/office/powerpoint/2010/main" val="2476700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22" presetClass="entr" presetSubtype="2"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right)">
                                      <p:cBhvr>
                                        <p:cTn id="12" dur="500"/>
                                        <p:tgtEl>
                                          <p:spTgt spid="30"/>
                                        </p:tgtEl>
                                      </p:cBhvr>
                                    </p:animEffect>
                                  </p:childTnLst>
                                </p:cTn>
                              </p:par>
                              <p:par>
                                <p:cTn id="13" presetID="2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2" presetClass="entr" presetSubtype="2"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righ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22" presetClass="entr" presetSubtype="2"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righ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531341" y="2159689"/>
            <a:ext cx="5543550" cy="2897188"/>
          </a:xfrm>
        </p:spPr>
        <p:txBody>
          <a:bodyPr/>
          <a:lstStyle/>
          <a:p>
            <a:r>
              <a:rPr lang="en-US" sz="4800" dirty="0"/>
              <a:t>Migration Tools </a:t>
            </a:r>
          </a:p>
          <a:p>
            <a:r>
              <a:rPr lang="en-US" sz="4800" dirty="0"/>
              <a:t>also available via PowerShell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7946" y="849253"/>
            <a:ext cx="5075694" cy="5296021"/>
          </a:xfrm>
          <a:prstGeom prst="rect">
            <a:avLst/>
          </a:prstGeom>
        </p:spPr>
      </p:pic>
      <p:sp>
        <p:nvSpPr>
          <p:cNvPr id="15" name="Text Placeholder 5"/>
          <p:cNvSpPr txBox="1">
            <a:spLocks/>
          </p:cNvSpPr>
          <p:nvPr/>
        </p:nvSpPr>
        <p:spPr>
          <a:xfrm>
            <a:off x="6701654" y="1183515"/>
            <a:ext cx="4849537" cy="4849537"/>
          </a:xfrm>
          <a:prstGeom prst="rect">
            <a:avLst/>
          </a:prstGeom>
          <a:solidFill>
            <a:schemeClr val="tx1"/>
          </a:solidFill>
        </p:spPr>
        <p:txBody>
          <a:bodyPr/>
          <a:lstStyle>
            <a:lvl1pPr marL="339725" marR="0" indent="-339725"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nSpc>
                <a:spcPct val="100000"/>
              </a:lnSpc>
              <a:spcBef>
                <a:spcPts val="0"/>
              </a:spcBef>
              <a:spcAft>
                <a:spcPts val="1224"/>
              </a:spcAft>
              <a:buNone/>
            </a:pPr>
            <a:r>
              <a:rPr lang="en-US" sz="2448" b="1" dirty="0">
                <a:solidFill>
                  <a:schemeClr val="bg1"/>
                </a:solidFill>
              </a:rPr>
              <a:t>Set of Hybrid Move </a:t>
            </a:r>
            <a:r>
              <a:rPr lang="en-US" sz="2448" b="1" dirty="0" err="1">
                <a:solidFill>
                  <a:schemeClr val="bg1"/>
                </a:solidFill>
              </a:rPr>
              <a:t>Cmdlets</a:t>
            </a:r>
            <a:endParaRPr lang="en-US" sz="2448" dirty="0">
              <a:solidFill>
                <a:schemeClr val="bg1"/>
              </a:solidFill>
            </a:endParaRPr>
          </a:p>
          <a:p>
            <a:pPr>
              <a:lnSpc>
                <a:spcPct val="100000"/>
              </a:lnSpc>
              <a:spcAft>
                <a:spcPts val="1224"/>
              </a:spcAft>
              <a:buClr>
                <a:schemeClr val="tx2"/>
              </a:buClr>
              <a:buFont typeface="Wingdings" pitchFamily="2" charset="2"/>
              <a:buChar char="§"/>
            </a:pPr>
            <a:r>
              <a:rPr lang="en-US" sz="2448" dirty="0">
                <a:solidFill>
                  <a:schemeClr val="bg1"/>
                </a:solidFill>
              </a:rPr>
              <a:t>New-</a:t>
            </a:r>
            <a:r>
              <a:rPr lang="en-US" sz="2448" dirty="0" err="1">
                <a:solidFill>
                  <a:schemeClr val="bg1"/>
                </a:solidFill>
              </a:rPr>
              <a:t>MoveRequest</a:t>
            </a:r>
            <a:endParaRPr lang="en-US" sz="2448" dirty="0">
              <a:solidFill>
                <a:schemeClr val="bg1"/>
              </a:solidFill>
            </a:endParaRPr>
          </a:p>
          <a:p>
            <a:pPr>
              <a:lnSpc>
                <a:spcPct val="100000"/>
              </a:lnSpc>
              <a:spcAft>
                <a:spcPts val="1224"/>
              </a:spcAft>
              <a:buClr>
                <a:schemeClr val="tx2"/>
              </a:buClr>
              <a:buFont typeface="Wingdings" pitchFamily="2" charset="2"/>
              <a:buChar char="§"/>
            </a:pPr>
            <a:r>
              <a:rPr lang="en-US" sz="2448" dirty="0">
                <a:solidFill>
                  <a:schemeClr val="bg1"/>
                </a:solidFill>
              </a:rPr>
              <a:t>Get-</a:t>
            </a:r>
            <a:r>
              <a:rPr lang="en-US" sz="2448" dirty="0" err="1">
                <a:solidFill>
                  <a:schemeClr val="bg1"/>
                </a:solidFill>
              </a:rPr>
              <a:t>MoveRequest</a:t>
            </a:r>
            <a:endParaRPr lang="en-US" sz="2448" dirty="0">
              <a:solidFill>
                <a:schemeClr val="bg1"/>
              </a:solidFill>
            </a:endParaRPr>
          </a:p>
          <a:p>
            <a:pPr>
              <a:lnSpc>
                <a:spcPct val="100000"/>
              </a:lnSpc>
              <a:spcAft>
                <a:spcPts val="1224"/>
              </a:spcAft>
              <a:buClr>
                <a:schemeClr val="tx2"/>
              </a:buClr>
              <a:buFont typeface="Wingdings" pitchFamily="2" charset="2"/>
              <a:buChar char="§"/>
            </a:pPr>
            <a:r>
              <a:rPr lang="en-US" sz="2448" dirty="0">
                <a:solidFill>
                  <a:schemeClr val="bg1"/>
                </a:solidFill>
              </a:rPr>
              <a:t>Get-</a:t>
            </a:r>
            <a:r>
              <a:rPr lang="en-US" sz="2448" dirty="0" err="1">
                <a:solidFill>
                  <a:schemeClr val="bg1"/>
                </a:solidFill>
              </a:rPr>
              <a:t>MoveRequestStatistics</a:t>
            </a:r>
            <a:endParaRPr lang="en-US" sz="2448" dirty="0">
              <a:solidFill>
                <a:schemeClr val="bg1"/>
              </a:solidFill>
            </a:endParaRPr>
          </a:p>
          <a:p>
            <a:pPr>
              <a:lnSpc>
                <a:spcPct val="100000"/>
              </a:lnSpc>
              <a:spcAft>
                <a:spcPts val="1224"/>
              </a:spcAft>
              <a:buClr>
                <a:schemeClr val="tx2"/>
              </a:buClr>
              <a:buFont typeface="Wingdings" pitchFamily="2" charset="2"/>
              <a:buChar char="§"/>
            </a:pPr>
            <a:r>
              <a:rPr lang="en-US" sz="2448" dirty="0">
                <a:solidFill>
                  <a:schemeClr val="bg1"/>
                </a:solidFill>
              </a:rPr>
              <a:t>Suspend-</a:t>
            </a:r>
            <a:r>
              <a:rPr lang="en-US" sz="2448" dirty="0" err="1">
                <a:solidFill>
                  <a:schemeClr val="bg1"/>
                </a:solidFill>
              </a:rPr>
              <a:t>MoveRequest</a:t>
            </a:r>
            <a:endParaRPr lang="en-US" sz="2448" dirty="0">
              <a:solidFill>
                <a:schemeClr val="bg1"/>
              </a:solidFill>
            </a:endParaRPr>
          </a:p>
          <a:p>
            <a:pPr>
              <a:lnSpc>
                <a:spcPct val="100000"/>
              </a:lnSpc>
              <a:spcAft>
                <a:spcPts val="1224"/>
              </a:spcAft>
              <a:buClr>
                <a:schemeClr val="tx2"/>
              </a:buClr>
              <a:buFont typeface="Wingdings" pitchFamily="2" charset="2"/>
              <a:buChar char="§"/>
            </a:pPr>
            <a:r>
              <a:rPr lang="en-US" sz="2448" dirty="0">
                <a:solidFill>
                  <a:schemeClr val="bg1"/>
                </a:solidFill>
              </a:rPr>
              <a:t>Resume-</a:t>
            </a:r>
            <a:r>
              <a:rPr lang="en-US" sz="2448" dirty="0" err="1">
                <a:solidFill>
                  <a:schemeClr val="bg1"/>
                </a:solidFill>
              </a:rPr>
              <a:t>MoveRequest</a:t>
            </a:r>
            <a:endParaRPr lang="en-US" sz="2448" dirty="0">
              <a:solidFill>
                <a:schemeClr val="bg1"/>
              </a:solidFill>
            </a:endParaRPr>
          </a:p>
          <a:p>
            <a:pPr>
              <a:lnSpc>
                <a:spcPct val="100000"/>
              </a:lnSpc>
              <a:spcAft>
                <a:spcPts val="1224"/>
              </a:spcAft>
              <a:buClr>
                <a:schemeClr val="tx2"/>
              </a:buClr>
              <a:buFont typeface="Wingdings" pitchFamily="2" charset="2"/>
              <a:buChar char="§"/>
            </a:pPr>
            <a:r>
              <a:rPr lang="en-US" sz="2448" dirty="0">
                <a:solidFill>
                  <a:schemeClr val="bg1"/>
                </a:solidFill>
              </a:rPr>
              <a:t>Remove-</a:t>
            </a:r>
            <a:r>
              <a:rPr lang="en-US" sz="2448" dirty="0" err="1">
                <a:solidFill>
                  <a:schemeClr val="bg1"/>
                </a:solidFill>
              </a:rPr>
              <a:t>MoveRequest</a:t>
            </a:r>
            <a:endParaRPr lang="en-US" sz="2448" dirty="0">
              <a:solidFill>
                <a:schemeClr val="bg1"/>
              </a:solidFill>
            </a:endParaRPr>
          </a:p>
        </p:txBody>
      </p:sp>
    </p:spTree>
    <p:extLst>
      <p:ext uri="{BB962C8B-B14F-4D97-AF65-F5344CB8AC3E}">
        <p14:creationId xmlns:p14="http://schemas.microsoft.com/office/powerpoint/2010/main" val="873266639"/>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Microsoft Federation Gateway</a:t>
            </a:r>
            <a:endParaRPr lang="en-US" dirty="0"/>
          </a:p>
        </p:txBody>
      </p:sp>
      <p:sp>
        <p:nvSpPr>
          <p:cNvPr id="3" name="Content Placeholder 2"/>
          <p:cNvSpPr>
            <a:spLocks noGrp="1"/>
          </p:cNvSpPr>
          <p:nvPr>
            <p:ph idx="4294967295"/>
          </p:nvPr>
        </p:nvSpPr>
        <p:spPr>
          <a:xfrm>
            <a:off x="0" y="1212850"/>
            <a:ext cx="11607800" cy="1735860"/>
          </a:xfrm>
        </p:spPr>
        <p:txBody>
          <a:bodyPr/>
          <a:lstStyle/>
          <a:p>
            <a:r>
              <a:rPr lang="en-US" sz="2400" dirty="0" smtClean="0"/>
              <a:t>Identity </a:t>
            </a:r>
            <a:r>
              <a:rPr lang="en-US" sz="2400" dirty="0"/>
              <a:t>service that runs over the Internet </a:t>
            </a:r>
            <a:endParaRPr lang="en-US" sz="2400" dirty="0" smtClean="0"/>
          </a:p>
          <a:p>
            <a:r>
              <a:rPr lang="en-US" sz="2400" dirty="0" smtClean="0"/>
              <a:t>Uses </a:t>
            </a:r>
            <a:r>
              <a:rPr lang="en-US" sz="2400" dirty="0"/>
              <a:t>SSL certificates </a:t>
            </a:r>
            <a:r>
              <a:rPr lang="en-US" sz="2400" dirty="0" smtClean="0"/>
              <a:t>and proof of domain ownership</a:t>
            </a:r>
          </a:p>
          <a:p>
            <a:r>
              <a:rPr lang="en-US" sz="2400" dirty="0" smtClean="0"/>
              <a:t>Establish </a:t>
            </a:r>
            <a:r>
              <a:rPr lang="en-US" sz="2400" dirty="0"/>
              <a:t>trust relationships with multiple partners </a:t>
            </a:r>
            <a:endParaRPr lang="en-US" sz="2400" dirty="0" smtClean="0"/>
          </a:p>
          <a:p>
            <a:r>
              <a:rPr lang="en-US" sz="2400" dirty="0" smtClean="0"/>
              <a:t>O365 Tenant automatically creates Federation Trust</a:t>
            </a:r>
            <a:endParaRPr lang="en-US" sz="24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597" y="3030960"/>
            <a:ext cx="3472975" cy="1945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088" y="4830845"/>
            <a:ext cx="1991497" cy="1758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8010" y="4832687"/>
            <a:ext cx="2778381" cy="1768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ight Arrow 11"/>
          <p:cNvSpPr/>
          <p:nvPr/>
        </p:nvSpPr>
        <p:spPr>
          <a:xfrm rot="19213197">
            <a:off x="2785614" y="4003355"/>
            <a:ext cx="1596466" cy="504047"/>
          </a:xfrm>
          <a:prstGeom prst="rightArrow">
            <a:avLst/>
          </a:prstGeom>
          <a:solidFill>
            <a:schemeClr val="accent4">
              <a:lumMod val="40000"/>
              <a:lumOff val="60000"/>
            </a:schemeClr>
          </a:solid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33149" indent="-233149" algn="ctr">
              <a:buBlip>
                <a:blip r:embed="rId6"/>
              </a:buBlip>
            </a:pPr>
            <a:endParaRPr lang="en-US" sz="1836" dirty="0" err="1">
              <a:solidFill>
                <a:sysClr val="windowText" lastClr="000000"/>
              </a:solidFill>
            </a:endParaRPr>
          </a:p>
        </p:txBody>
      </p:sp>
      <p:sp>
        <p:nvSpPr>
          <p:cNvPr id="14" name="Right Arrow 13"/>
          <p:cNvSpPr/>
          <p:nvPr/>
        </p:nvSpPr>
        <p:spPr>
          <a:xfrm rot="13208821">
            <a:off x="7556410" y="3998910"/>
            <a:ext cx="1644990" cy="504047"/>
          </a:xfrm>
          <a:prstGeom prst="rightArrow">
            <a:avLst/>
          </a:prstGeom>
          <a:solidFill>
            <a:schemeClr val="accent4">
              <a:lumMod val="40000"/>
              <a:lumOff val="60000"/>
            </a:schemeClr>
          </a:solid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33149" indent="-233149" algn="ctr">
              <a:buBlip>
                <a:blip r:embed="rId6"/>
              </a:buBlip>
            </a:pPr>
            <a:endParaRPr lang="en-US" sz="1836" dirty="0" err="1">
              <a:solidFill>
                <a:sysClr val="windowText" lastClr="000000"/>
              </a:solidFill>
            </a:endParaRPr>
          </a:p>
        </p:txBody>
      </p:sp>
      <p:sp>
        <p:nvSpPr>
          <p:cNvPr id="13" name="TextBox 12"/>
          <p:cNvSpPr txBox="1"/>
          <p:nvPr/>
        </p:nvSpPr>
        <p:spPr>
          <a:xfrm rot="19112130">
            <a:off x="3009591" y="4138538"/>
            <a:ext cx="871606" cy="382308"/>
          </a:xfrm>
          <a:prstGeom prst="rect">
            <a:avLst/>
          </a:prstGeom>
          <a:noFill/>
        </p:spPr>
        <p:txBody>
          <a:bodyPr wrap="none" rtlCol="0">
            <a:spAutoFit/>
          </a:bodyPr>
          <a:lstStyle/>
          <a:p>
            <a:pPr>
              <a:buSzPct val="110000"/>
            </a:pPr>
            <a:r>
              <a:rPr lang="en-US" sz="1836" dirty="0">
                <a:effectLst>
                  <a:outerShdw blurRad="38100" dist="38100" dir="2700000" algn="tl">
                    <a:srgbClr val="000000">
                      <a:alpha val="43137"/>
                    </a:srgbClr>
                  </a:outerShdw>
                </a:effectLst>
              </a:rPr>
              <a:t>Create</a:t>
            </a:r>
          </a:p>
        </p:txBody>
      </p:sp>
      <p:sp>
        <p:nvSpPr>
          <p:cNvPr id="16" name="TextBox 15"/>
          <p:cNvSpPr txBox="1"/>
          <p:nvPr/>
        </p:nvSpPr>
        <p:spPr>
          <a:xfrm rot="2052413">
            <a:off x="8029000" y="4044872"/>
            <a:ext cx="699809" cy="382308"/>
          </a:xfrm>
          <a:prstGeom prst="rect">
            <a:avLst/>
          </a:prstGeom>
          <a:noFill/>
        </p:spPr>
        <p:txBody>
          <a:bodyPr wrap="none" rtlCol="0">
            <a:spAutoFit/>
          </a:bodyPr>
          <a:lstStyle/>
          <a:p>
            <a:pPr>
              <a:buSzPct val="110000"/>
            </a:pPr>
            <a:r>
              <a:rPr lang="en-US" sz="1836" dirty="0">
                <a:effectLst>
                  <a:outerShdw blurRad="38100" dist="38100" dir="2700000" algn="tl">
                    <a:srgbClr val="000000">
                      <a:alpha val="43137"/>
                    </a:srgbClr>
                  </a:outerShdw>
                </a:effectLst>
              </a:rPr>
              <a:t>Auto</a:t>
            </a:r>
          </a:p>
        </p:txBody>
      </p:sp>
      <p:sp>
        <p:nvSpPr>
          <p:cNvPr id="18" name="Right Arrow 17"/>
          <p:cNvSpPr/>
          <p:nvPr/>
        </p:nvSpPr>
        <p:spPr>
          <a:xfrm>
            <a:off x="4197597" y="5207035"/>
            <a:ext cx="3472975" cy="509682"/>
          </a:xfrm>
          <a:prstGeom prst="rightArrow">
            <a:avLst/>
          </a:prstGeom>
          <a:solidFill>
            <a:schemeClr val="accent4">
              <a:lumMod val="40000"/>
              <a:lumOff val="60000"/>
            </a:schemeClr>
          </a:solid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33149" indent="-233149" algn="ctr">
              <a:buBlip>
                <a:blip r:embed="rId6"/>
              </a:buBlip>
            </a:pPr>
            <a:endParaRPr lang="en-US" sz="1836" dirty="0" err="1">
              <a:solidFill>
                <a:sysClr val="windowText" lastClr="000000"/>
              </a:solidFill>
            </a:endParaRPr>
          </a:p>
        </p:txBody>
      </p:sp>
      <p:sp>
        <p:nvSpPr>
          <p:cNvPr id="21" name="Right Arrow 20"/>
          <p:cNvSpPr/>
          <p:nvPr/>
        </p:nvSpPr>
        <p:spPr>
          <a:xfrm rot="10800000">
            <a:off x="4114728" y="5863106"/>
            <a:ext cx="3472975" cy="509682"/>
          </a:xfrm>
          <a:prstGeom prst="rightArrow">
            <a:avLst/>
          </a:prstGeom>
          <a:solidFill>
            <a:schemeClr val="accent4">
              <a:lumMod val="40000"/>
              <a:lumOff val="60000"/>
            </a:schemeClr>
          </a:solid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33149" indent="-233149" algn="ctr">
              <a:buBlip>
                <a:blip r:embed="rId6"/>
              </a:buBlip>
            </a:pPr>
            <a:endParaRPr lang="en-US" sz="1836" dirty="0" err="1">
              <a:solidFill>
                <a:sysClr val="windowText" lastClr="000000"/>
              </a:solidFill>
            </a:endParaRPr>
          </a:p>
        </p:txBody>
      </p:sp>
      <p:sp>
        <p:nvSpPr>
          <p:cNvPr id="20" name="TextBox 19"/>
          <p:cNvSpPr txBox="1"/>
          <p:nvPr/>
        </p:nvSpPr>
        <p:spPr>
          <a:xfrm>
            <a:off x="4978443" y="5588686"/>
            <a:ext cx="1954050" cy="382308"/>
          </a:xfrm>
          <a:prstGeom prst="rect">
            <a:avLst/>
          </a:prstGeom>
          <a:noFill/>
        </p:spPr>
        <p:txBody>
          <a:bodyPr wrap="none" rtlCol="0">
            <a:spAutoFit/>
          </a:bodyPr>
          <a:lstStyle/>
          <a:p>
            <a:pPr>
              <a:buSzPct val="110000"/>
            </a:pPr>
            <a:r>
              <a:rPr lang="en-US" sz="1836" dirty="0">
                <a:effectLst>
                  <a:outerShdw blurRad="38100" dist="38100" dir="2700000" algn="tl">
                    <a:srgbClr val="000000">
                      <a:alpha val="43137"/>
                    </a:srgbClr>
                  </a:outerShdw>
                </a:effectLst>
              </a:rPr>
              <a:t>Org Relationship</a:t>
            </a:r>
          </a:p>
        </p:txBody>
      </p:sp>
    </p:spTree>
    <p:extLst>
      <p:ext uri="{BB962C8B-B14F-4D97-AF65-F5344CB8AC3E}">
        <p14:creationId xmlns:p14="http://schemas.microsoft.com/office/powerpoint/2010/main" val="842206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3" grpId="0"/>
      <p:bldP spid="16" grpId="0"/>
      <p:bldP spid="18" grpId="0" animBg="1"/>
      <p:bldP spid="21" grpId="0" animBg="1"/>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Mail Flow</a:t>
            </a:r>
            <a:endParaRPr lang="en-US" dirty="0"/>
          </a:p>
        </p:txBody>
      </p:sp>
      <p:sp>
        <p:nvSpPr>
          <p:cNvPr id="3" name="Content Placeholder 2"/>
          <p:cNvSpPr>
            <a:spLocks noGrp="1"/>
          </p:cNvSpPr>
          <p:nvPr>
            <p:ph idx="4294967295"/>
          </p:nvPr>
        </p:nvSpPr>
        <p:spPr>
          <a:xfrm>
            <a:off x="86497" y="1621224"/>
            <a:ext cx="6647936" cy="4752070"/>
          </a:xfrm>
        </p:spPr>
        <p:txBody>
          <a:bodyPr/>
          <a:lstStyle/>
          <a:p>
            <a:r>
              <a:rPr lang="en-US" dirty="0"/>
              <a:t>Shared SMTP Namespaces</a:t>
            </a:r>
          </a:p>
          <a:p>
            <a:r>
              <a:rPr lang="en-US" dirty="0"/>
              <a:t>Secured and Authenticated Mail Flow</a:t>
            </a:r>
          </a:p>
          <a:p>
            <a:pPr lvl="1"/>
            <a:r>
              <a:rPr lang="en-US" dirty="0">
                <a:latin typeface="+mj-lt"/>
              </a:rPr>
              <a:t>Channel Privacy</a:t>
            </a:r>
          </a:p>
          <a:p>
            <a:pPr lvl="1"/>
            <a:r>
              <a:rPr lang="en-US" dirty="0">
                <a:latin typeface="+mj-lt"/>
              </a:rPr>
              <a:t>Receiver Authentication with Domain Validation </a:t>
            </a:r>
          </a:p>
          <a:p>
            <a:pPr lvl="1"/>
            <a:r>
              <a:rPr lang="en-US" dirty="0">
                <a:latin typeface="+mj-lt"/>
              </a:rPr>
              <a:t>Sender Authentication</a:t>
            </a:r>
          </a:p>
          <a:p>
            <a:r>
              <a:rPr lang="en-US" dirty="0"/>
              <a:t>Each organization treats the other one as an internal</a:t>
            </a:r>
          </a:p>
        </p:txBody>
      </p:sp>
      <p:sp>
        <p:nvSpPr>
          <p:cNvPr id="6" name="AutoShape 4" descr="Mail flow with shared namespace"/>
          <p:cNvSpPr>
            <a:spLocks noChangeAspect="1" noChangeArrowheads="1"/>
          </p:cNvSpPr>
          <p:nvPr/>
        </p:nvSpPr>
        <p:spPr bwMode="auto">
          <a:xfrm>
            <a:off x="1619984" y="-147339"/>
            <a:ext cx="310868" cy="3108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p>
        </p:txBody>
      </p:sp>
      <p:sp>
        <p:nvSpPr>
          <p:cNvPr id="7" name="AutoShape 6" descr="Mail flow with shared namespace"/>
          <p:cNvSpPr>
            <a:spLocks noChangeAspect="1" noChangeArrowheads="1"/>
          </p:cNvSpPr>
          <p:nvPr/>
        </p:nvSpPr>
        <p:spPr bwMode="auto">
          <a:xfrm>
            <a:off x="1775418" y="8095"/>
            <a:ext cx="310868" cy="3108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p>
        </p:txBody>
      </p:sp>
      <p:pic>
        <p:nvPicPr>
          <p:cNvPr id="1229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9748" y="2446638"/>
            <a:ext cx="5124218" cy="280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8987238"/>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Considerations</a:t>
            </a:r>
            <a:endParaRPr lang="en-US" dirty="0"/>
          </a:p>
        </p:txBody>
      </p:sp>
      <p:sp>
        <p:nvSpPr>
          <p:cNvPr id="3" name="Content Placeholder 2"/>
          <p:cNvSpPr>
            <a:spLocks noGrp="1"/>
          </p:cNvSpPr>
          <p:nvPr>
            <p:ph idx="4294967295"/>
          </p:nvPr>
        </p:nvSpPr>
        <p:spPr>
          <a:xfrm>
            <a:off x="0" y="1212850"/>
            <a:ext cx="11607800" cy="5232202"/>
          </a:xfrm>
        </p:spPr>
        <p:txBody>
          <a:bodyPr/>
          <a:lstStyle/>
          <a:p>
            <a:r>
              <a:rPr lang="en-US" sz="3200" dirty="0" smtClean="0"/>
              <a:t>Single AD Forest and Domain</a:t>
            </a:r>
          </a:p>
          <a:p>
            <a:r>
              <a:rPr lang="en-US" sz="3200" dirty="0" smtClean="0"/>
              <a:t>20,000 Objects limit </a:t>
            </a:r>
          </a:p>
          <a:p>
            <a:pPr lvl="1"/>
            <a:r>
              <a:rPr lang="en-US" sz="1800" dirty="0" smtClean="0"/>
              <a:t>Contact support to increase</a:t>
            </a:r>
          </a:p>
          <a:p>
            <a:r>
              <a:rPr lang="en-US" sz="3200" dirty="0" smtClean="0"/>
              <a:t>UPN</a:t>
            </a:r>
          </a:p>
          <a:p>
            <a:pPr lvl="1"/>
            <a:r>
              <a:rPr lang="en-US" sz="1800" dirty="0" smtClean="0"/>
              <a:t>Federated domain should be public (.local ?) </a:t>
            </a:r>
          </a:p>
          <a:p>
            <a:r>
              <a:rPr lang="en-US" sz="3200" dirty="0" smtClean="0"/>
              <a:t>Set </a:t>
            </a:r>
            <a:r>
              <a:rPr lang="en-US" sz="3200" dirty="0"/>
              <a:t>up single sign-on before </a:t>
            </a:r>
            <a:r>
              <a:rPr lang="en-US" sz="3200" dirty="0" smtClean="0"/>
              <a:t>AD </a:t>
            </a:r>
            <a:r>
              <a:rPr lang="en-US" sz="3200" dirty="0"/>
              <a:t>synchronization. </a:t>
            </a:r>
          </a:p>
          <a:p>
            <a:r>
              <a:rPr lang="en-US" sz="3200" dirty="0" smtClean="0"/>
              <a:t>High Availability </a:t>
            </a:r>
          </a:p>
          <a:p>
            <a:r>
              <a:rPr lang="en-US" sz="3200" dirty="0" smtClean="0"/>
              <a:t>Network Security</a:t>
            </a:r>
          </a:p>
          <a:p>
            <a:pPr lvl="1"/>
            <a:r>
              <a:rPr lang="en-GB" sz="1800" dirty="0"/>
              <a:t>I</a:t>
            </a:r>
            <a:r>
              <a:rPr lang="en-GB" sz="1800" dirty="0" smtClean="0"/>
              <a:t>nbound</a:t>
            </a:r>
            <a:r>
              <a:rPr lang="en-GB" sz="1800" dirty="0"/>
              <a:t>; 25 TCP and 443 TCP</a:t>
            </a:r>
            <a:endParaRPr lang="en-US" sz="1800" dirty="0"/>
          </a:p>
          <a:p>
            <a:pPr lvl="1"/>
            <a:r>
              <a:rPr lang="en-GB" sz="1800" dirty="0"/>
              <a:t>Outbound; 25 TCP, 80 TCP and 443 </a:t>
            </a:r>
            <a:r>
              <a:rPr lang="en-GB" sz="1800" dirty="0" smtClean="0"/>
              <a:t>TCP</a:t>
            </a:r>
          </a:p>
          <a:p>
            <a:r>
              <a:rPr lang="en-GB" sz="3200" dirty="0" smtClean="0"/>
              <a:t>Bandwidth</a:t>
            </a:r>
          </a:p>
        </p:txBody>
      </p:sp>
    </p:spTree>
    <p:extLst>
      <p:ext uri="{BB962C8B-B14F-4D97-AF65-F5344CB8AC3E}">
        <p14:creationId xmlns:p14="http://schemas.microsoft.com/office/powerpoint/2010/main" val="1567026359"/>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212850"/>
            <a:ext cx="11607800" cy="5875455"/>
          </a:xfrm>
        </p:spPr>
        <p:txBody>
          <a:bodyPr/>
          <a:lstStyle/>
          <a:p>
            <a:r>
              <a:rPr lang="en-GB" sz="3200" dirty="0" smtClean="0"/>
              <a:t>Outlook 2010 / 2013 for best experience </a:t>
            </a:r>
          </a:p>
          <a:p>
            <a:pPr lvl="1"/>
            <a:r>
              <a:rPr lang="en-GB" sz="1800" dirty="0" smtClean="0"/>
              <a:t>Outlook 2007, 2010 </a:t>
            </a:r>
          </a:p>
          <a:p>
            <a:r>
              <a:rPr lang="en-GB" sz="3200" dirty="0" smtClean="0"/>
              <a:t>Unified </a:t>
            </a:r>
            <a:r>
              <a:rPr lang="en-GB" sz="3200" dirty="0"/>
              <a:t>Messaging</a:t>
            </a:r>
          </a:p>
          <a:p>
            <a:r>
              <a:rPr lang="en-GB" sz="3200" dirty="0"/>
              <a:t>Mobile Devices</a:t>
            </a:r>
          </a:p>
          <a:p>
            <a:pPr lvl="1"/>
            <a:r>
              <a:rPr lang="en-GB" sz="1800" dirty="0"/>
              <a:t>Partnership should be disabled and </a:t>
            </a:r>
            <a:r>
              <a:rPr lang="en-GB" sz="1800" dirty="0" smtClean="0"/>
              <a:t>re-enabled</a:t>
            </a:r>
          </a:p>
          <a:p>
            <a:r>
              <a:rPr lang="en-GB" sz="3200" dirty="0" smtClean="0"/>
              <a:t>Licenses</a:t>
            </a:r>
          </a:p>
          <a:p>
            <a:r>
              <a:rPr lang="en-GB" sz="3200" dirty="0" smtClean="0"/>
              <a:t>Public Folders</a:t>
            </a:r>
          </a:p>
          <a:p>
            <a:r>
              <a:rPr lang="en-GB" sz="3200" dirty="0" smtClean="0"/>
              <a:t>All Management from On Premises</a:t>
            </a:r>
          </a:p>
          <a:p>
            <a:r>
              <a:rPr lang="en-US" sz="3200" dirty="0"/>
              <a:t>No transfer of </a:t>
            </a:r>
            <a:r>
              <a:rPr lang="en-US" sz="3200" dirty="0" smtClean="0"/>
              <a:t>permissions</a:t>
            </a:r>
            <a:endParaRPr lang="en-GB" sz="3200" dirty="0" smtClean="0"/>
          </a:p>
          <a:p>
            <a:r>
              <a:rPr lang="en-GB" sz="3200" dirty="0" smtClean="0"/>
              <a:t>DNS Records </a:t>
            </a:r>
          </a:p>
          <a:p>
            <a:pPr lvl="1"/>
            <a:r>
              <a:rPr lang="en-GB" sz="1800" dirty="0" smtClean="0"/>
              <a:t>Autodiscover, </a:t>
            </a:r>
            <a:r>
              <a:rPr lang="en-GB" sz="1800" dirty="0" err="1" smtClean="0"/>
              <a:t>spf</a:t>
            </a:r>
            <a:endParaRPr lang="en-US" sz="1800" dirty="0"/>
          </a:p>
          <a:p>
            <a:endParaRPr lang="en-US" sz="3200" dirty="0"/>
          </a:p>
        </p:txBody>
      </p:sp>
      <p:sp>
        <p:nvSpPr>
          <p:cNvPr id="7" name="Title 1"/>
          <p:cNvSpPr>
            <a:spLocks noGrp="1"/>
          </p:cNvSpPr>
          <p:nvPr>
            <p:ph type="title"/>
          </p:nvPr>
        </p:nvSpPr>
        <p:spPr>
          <a:xfrm>
            <a:off x="274320" y="296897"/>
            <a:ext cx="11889564" cy="917575"/>
          </a:xfrm>
        </p:spPr>
        <p:txBody>
          <a:bodyPr/>
          <a:lstStyle/>
          <a:p>
            <a:r>
              <a:rPr lang="en-US" dirty="0" smtClean="0"/>
              <a:t>Hybrid Considerations</a:t>
            </a:r>
            <a:endParaRPr lang="en-US" dirty="0"/>
          </a:p>
        </p:txBody>
      </p:sp>
    </p:spTree>
    <p:extLst>
      <p:ext uri="{BB962C8B-B14F-4D97-AF65-F5344CB8AC3E}">
        <p14:creationId xmlns:p14="http://schemas.microsoft.com/office/powerpoint/2010/main" val="104095037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461" y="204161"/>
            <a:ext cx="8078293" cy="741071"/>
          </a:xfrm>
        </p:spPr>
        <p:txBody>
          <a:bodyPr/>
          <a:lstStyle/>
          <a:p>
            <a:r>
              <a:rPr lang="en-GB" sz="4800" dirty="0" smtClean="0"/>
              <a:t>The Way we Used to Connect!</a:t>
            </a:r>
            <a:endParaRPr lang="en-GB" sz="4800" dirty="0"/>
          </a:p>
        </p:txBody>
      </p:sp>
      <p:sp>
        <p:nvSpPr>
          <p:cNvPr id="3" name="Text Placeholder 2"/>
          <p:cNvSpPr>
            <a:spLocks noGrp="1"/>
          </p:cNvSpPr>
          <p:nvPr>
            <p:ph type="body" sz="quarter" idx="10"/>
          </p:nvPr>
        </p:nvSpPr>
        <p:spPr>
          <a:xfrm>
            <a:off x="274638" y="1406846"/>
            <a:ext cx="7138846" cy="4989058"/>
          </a:xfrm>
        </p:spPr>
        <p:txBody>
          <a:bodyPr/>
          <a:lstStyle/>
          <a:p>
            <a:pPr marL="571500" indent="-571500">
              <a:buFont typeface="Arial" panose="020B0604020202020204" pitchFamily="34" charset="0"/>
              <a:buChar char="•"/>
            </a:pPr>
            <a:r>
              <a:rPr lang="en-GB" sz="2800" dirty="0" smtClean="0"/>
              <a:t>The Client Access Model</a:t>
            </a:r>
          </a:p>
          <a:p>
            <a:pPr marL="571500" indent="-571500">
              <a:buFont typeface="Arial" panose="020B0604020202020204" pitchFamily="34" charset="0"/>
              <a:buChar char="•"/>
            </a:pPr>
            <a:r>
              <a:rPr lang="en-GB" sz="2800" dirty="0" smtClean="0"/>
              <a:t>Users Connect to Internal Central Network</a:t>
            </a:r>
          </a:p>
          <a:p>
            <a:pPr marL="571500" indent="-571500">
              <a:buFont typeface="Arial" panose="020B0604020202020204" pitchFamily="34" charset="0"/>
              <a:buChar char="•"/>
            </a:pPr>
            <a:r>
              <a:rPr lang="en-GB" sz="2800" dirty="0" smtClean="0"/>
              <a:t>Centralised User Management</a:t>
            </a:r>
          </a:p>
          <a:p>
            <a:pPr marL="571500" indent="-571500">
              <a:buFont typeface="Arial" panose="020B0604020202020204" pitchFamily="34" charset="0"/>
              <a:buChar char="•"/>
            </a:pPr>
            <a:r>
              <a:rPr lang="en-GB" sz="2800" dirty="0" smtClean="0"/>
              <a:t>Centralised Software Deployment</a:t>
            </a:r>
          </a:p>
          <a:p>
            <a:pPr marL="571500" indent="-571500">
              <a:buFont typeface="Arial" panose="020B0604020202020204" pitchFamily="34" charset="0"/>
              <a:buChar char="•"/>
            </a:pPr>
            <a:r>
              <a:rPr lang="en-GB" sz="2800" dirty="0" smtClean="0"/>
              <a:t>Centralised Desktop Management (GPO)</a:t>
            </a:r>
          </a:p>
          <a:p>
            <a:pPr marL="571500" indent="-571500">
              <a:buFont typeface="Arial" panose="020B0604020202020204" pitchFamily="34" charset="0"/>
              <a:buChar char="•"/>
            </a:pPr>
            <a:r>
              <a:rPr lang="en-GB" sz="2800" dirty="0" smtClean="0"/>
              <a:t>Average 5 Year Hardware Refresh</a:t>
            </a:r>
          </a:p>
          <a:p>
            <a:pPr marL="571500" indent="-571500">
              <a:buFont typeface="Arial" panose="020B0604020202020204" pitchFamily="34" charset="0"/>
              <a:buChar char="•"/>
            </a:pPr>
            <a:r>
              <a:rPr lang="en-GB" sz="2800" dirty="0" smtClean="0"/>
              <a:t>Average 4 Year Software Refresh</a:t>
            </a:r>
          </a:p>
          <a:p>
            <a:pPr marL="571500" indent="-571500">
              <a:buFont typeface="Arial" panose="020B0604020202020204" pitchFamily="34" charset="0"/>
              <a:buChar char="•"/>
            </a:pPr>
            <a:r>
              <a:rPr lang="en-GB" sz="2800" dirty="0" smtClean="0"/>
              <a:t>SMB’s Typically Use 3</a:t>
            </a:r>
            <a:r>
              <a:rPr lang="en-GB" sz="2800" baseline="30000" dirty="0" smtClean="0"/>
              <a:t>rd</a:t>
            </a:r>
            <a:r>
              <a:rPr lang="en-GB" sz="2800" dirty="0" smtClean="0"/>
              <a:t> Party Consultants / Support</a:t>
            </a:r>
          </a:p>
          <a:p>
            <a:pPr marL="571500" indent="-571500">
              <a:buFont typeface="Arial" panose="020B0604020202020204" pitchFamily="34" charset="0"/>
              <a:buChar char="•"/>
            </a:pPr>
            <a:r>
              <a:rPr lang="en-GB" sz="2800" dirty="0" smtClean="0"/>
              <a:t> High Software Licensing Costs</a:t>
            </a:r>
          </a:p>
          <a:p>
            <a:pPr marL="571500" lvl="1" indent="-571500">
              <a:buFont typeface="Arial" panose="020B0604020202020204" pitchFamily="34" charset="0"/>
              <a:buChar char="•"/>
            </a:pPr>
            <a:endParaRPr lang="en-GB" sz="1400" dirty="0"/>
          </a:p>
        </p:txBody>
      </p:sp>
      <p:pic>
        <p:nvPicPr>
          <p:cNvPr id="4" name="Picture 3"/>
          <p:cNvPicPr>
            <a:picLocks noChangeAspect="1"/>
          </p:cNvPicPr>
          <p:nvPr/>
        </p:nvPicPr>
        <p:blipFill>
          <a:blip r:embed="rId2"/>
          <a:stretch>
            <a:fillRect/>
          </a:stretch>
        </p:blipFill>
        <p:spPr>
          <a:xfrm>
            <a:off x="8945721" y="1251999"/>
            <a:ext cx="982125" cy="1406953"/>
          </a:xfrm>
          <a:prstGeom prst="rect">
            <a:avLst/>
          </a:prstGeom>
        </p:spPr>
      </p:pic>
      <p:pic>
        <p:nvPicPr>
          <p:cNvPr id="5" name="Picture 4"/>
          <p:cNvPicPr>
            <a:picLocks noChangeAspect="1"/>
          </p:cNvPicPr>
          <p:nvPr/>
        </p:nvPicPr>
        <p:blipFill>
          <a:blip r:embed="rId3"/>
          <a:stretch>
            <a:fillRect/>
          </a:stretch>
        </p:blipFill>
        <p:spPr>
          <a:xfrm>
            <a:off x="7121255" y="3508001"/>
            <a:ext cx="1255500" cy="1264219"/>
          </a:xfrm>
          <a:prstGeom prst="rect">
            <a:avLst/>
          </a:prstGeom>
        </p:spPr>
      </p:pic>
      <p:pic>
        <p:nvPicPr>
          <p:cNvPr id="6" name="Picture 5"/>
          <p:cNvPicPr>
            <a:picLocks noChangeAspect="1"/>
          </p:cNvPicPr>
          <p:nvPr/>
        </p:nvPicPr>
        <p:blipFill>
          <a:blip r:embed="rId3"/>
          <a:stretch>
            <a:fillRect/>
          </a:stretch>
        </p:blipFill>
        <p:spPr>
          <a:xfrm>
            <a:off x="8945721" y="3507999"/>
            <a:ext cx="1255500" cy="1264219"/>
          </a:xfrm>
          <a:prstGeom prst="rect">
            <a:avLst/>
          </a:prstGeom>
        </p:spPr>
      </p:pic>
      <p:pic>
        <p:nvPicPr>
          <p:cNvPr id="7" name="Picture 6"/>
          <p:cNvPicPr>
            <a:picLocks noChangeAspect="1"/>
          </p:cNvPicPr>
          <p:nvPr/>
        </p:nvPicPr>
        <p:blipFill>
          <a:blip r:embed="rId3"/>
          <a:stretch>
            <a:fillRect/>
          </a:stretch>
        </p:blipFill>
        <p:spPr>
          <a:xfrm>
            <a:off x="10586746" y="3508000"/>
            <a:ext cx="1255500" cy="1264219"/>
          </a:xfrm>
          <a:prstGeom prst="rect">
            <a:avLst/>
          </a:prstGeom>
        </p:spPr>
      </p:pic>
      <p:pic>
        <p:nvPicPr>
          <p:cNvPr id="8" name="Picture 7"/>
          <p:cNvPicPr>
            <a:picLocks noChangeAspect="1"/>
          </p:cNvPicPr>
          <p:nvPr/>
        </p:nvPicPr>
        <p:blipFill>
          <a:blip r:embed="rId4"/>
          <a:stretch>
            <a:fillRect/>
          </a:stretch>
        </p:blipFill>
        <p:spPr>
          <a:xfrm>
            <a:off x="7457283" y="5468163"/>
            <a:ext cx="583444" cy="706394"/>
          </a:xfrm>
          <a:prstGeom prst="rect">
            <a:avLst/>
          </a:prstGeom>
        </p:spPr>
      </p:pic>
      <p:pic>
        <p:nvPicPr>
          <p:cNvPr id="9" name="Picture 8"/>
          <p:cNvPicPr>
            <a:picLocks noChangeAspect="1"/>
          </p:cNvPicPr>
          <p:nvPr/>
        </p:nvPicPr>
        <p:blipFill>
          <a:blip r:embed="rId4"/>
          <a:stretch>
            <a:fillRect/>
          </a:stretch>
        </p:blipFill>
        <p:spPr>
          <a:xfrm>
            <a:off x="9281749" y="5554660"/>
            <a:ext cx="583444" cy="706394"/>
          </a:xfrm>
          <a:prstGeom prst="rect">
            <a:avLst/>
          </a:prstGeom>
        </p:spPr>
      </p:pic>
      <p:pic>
        <p:nvPicPr>
          <p:cNvPr id="10" name="Picture 9"/>
          <p:cNvPicPr>
            <a:picLocks noChangeAspect="1"/>
          </p:cNvPicPr>
          <p:nvPr/>
        </p:nvPicPr>
        <p:blipFill>
          <a:blip r:embed="rId4"/>
          <a:stretch>
            <a:fillRect/>
          </a:stretch>
        </p:blipFill>
        <p:spPr>
          <a:xfrm>
            <a:off x="10922774" y="5468163"/>
            <a:ext cx="583444" cy="706394"/>
          </a:xfrm>
          <a:prstGeom prst="rect">
            <a:avLst/>
          </a:prstGeom>
        </p:spPr>
      </p:pic>
      <p:cxnSp>
        <p:nvCxnSpPr>
          <p:cNvPr id="12" name="Elbow Connector 11"/>
          <p:cNvCxnSpPr/>
          <p:nvPr/>
        </p:nvCxnSpPr>
        <p:spPr>
          <a:xfrm rot="5400000">
            <a:off x="7724006" y="2286285"/>
            <a:ext cx="1246715" cy="1196716"/>
          </a:xfrm>
          <a:prstGeom prst="bentConnector3">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4" idx="2"/>
          </p:cNvCxnSpPr>
          <p:nvPr/>
        </p:nvCxnSpPr>
        <p:spPr>
          <a:xfrm rot="16200000" flipH="1">
            <a:off x="8956736" y="3139000"/>
            <a:ext cx="960098" cy="2"/>
          </a:xfrm>
          <a:prstGeom prst="bentConnector3">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a:off x="9742178" y="2547901"/>
            <a:ext cx="1489281" cy="960098"/>
          </a:xfrm>
          <a:prstGeom prst="bentConnector3">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7749005" y="4772220"/>
            <a:ext cx="0" cy="553542"/>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9573471" y="4772220"/>
            <a:ext cx="0" cy="553542"/>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1105709" y="4772220"/>
            <a:ext cx="0" cy="553542"/>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8484086" y="838435"/>
            <a:ext cx="1905393" cy="369332"/>
          </a:xfrm>
          <a:prstGeom prst="rect">
            <a:avLst/>
          </a:prstGeom>
        </p:spPr>
        <p:txBody>
          <a:bodyPr wrap="none">
            <a:spAutoFit/>
          </a:bodyPr>
          <a:lstStyle/>
          <a:p>
            <a:r>
              <a:rPr lang="en-GB" dirty="0">
                <a:latin typeface="+mj-lt"/>
              </a:rPr>
              <a:t> m</a:t>
            </a:r>
            <a:r>
              <a:rPr lang="en-GB" dirty="0" smtClean="0">
                <a:latin typeface="+mj-lt"/>
              </a:rPr>
              <a:t>ycompany.local</a:t>
            </a:r>
            <a:endParaRPr lang="en-GB" dirty="0">
              <a:latin typeface="+mj-lt"/>
            </a:endParaRPr>
          </a:p>
        </p:txBody>
      </p:sp>
      <p:pic>
        <p:nvPicPr>
          <p:cNvPr id="24" name="Picture 23"/>
          <p:cNvPicPr>
            <a:picLocks noChangeAspect="1"/>
          </p:cNvPicPr>
          <p:nvPr/>
        </p:nvPicPr>
        <p:blipFill>
          <a:blip r:embed="rId5"/>
          <a:stretch>
            <a:fillRect/>
          </a:stretch>
        </p:blipFill>
        <p:spPr>
          <a:xfrm>
            <a:off x="11062621" y="722392"/>
            <a:ext cx="779625" cy="785039"/>
          </a:xfrm>
          <a:prstGeom prst="rect">
            <a:avLst/>
          </a:prstGeom>
        </p:spPr>
      </p:pic>
      <p:cxnSp>
        <p:nvCxnSpPr>
          <p:cNvPr id="25" name="Straight Arrow Connector 24"/>
          <p:cNvCxnSpPr>
            <a:stCxn id="24" idx="2"/>
            <a:endCxn id="28" idx="0"/>
          </p:cNvCxnSpPr>
          <p:nvPr/>
        </p:nvCxnSpPr>
        <p:spPr>
          <a:xfrm flipH="1">
            <a:off x="11449434" y="1507431"/>
            <a:ext cx="3000" cy="273616"/>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6"/>
          <a:stretch>
            <a:fillRect/>
          </a:stretch>
        </p:blipFill>
        <p:spPr>
          <a:xfrm>
            <a:off x="11084934" y="1781047"/>
            <a:ext cx="729000" cy="540352"/>
          </a:xfrm>
          <a:prstGeom prst="rect">
            <a:avLst/>
          </a:prstGeom>
        </p:spPr>
      </p:pic>
      <p:cxnSp>
        <p:nvCxnSpPr>
          <p:cNvPr id="31" name="Straight Arrow Connector 30"/>
          <p:cNvCxnSpPr/>
          <p:nvPr/>
        </p:nvCxnSpPr>
        <p:spPr>
          <a:xfrm flipH="1">
            <a:off x="9990401" y="1434269"/>
            <a:ext cx="1224095" cy="51280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219589"/>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to Consider - Certificates</a:t>
            </a:r>
            <a:endParaRPr lang="en-US" dirty="0"/>
          </a:p>
        </p:txBody>
      </p:sp>
      <p:sp>
        <p:nvSpPr>
          <p:cNvPr id="3" name="Content Placeholder 2"/>
          <p:cNvSpPr>
            <a:spLocks noGrp="1"/>
          </p:cNvSpPr>
          <p:nvPr>
            <p:ph idx="4294967295"/>
          </p:nvPr>
        </p:nvSpPr>
        <p:spPr>
          <a:xfrm>
            <a:off x="0" y="1212850"/>
            <a:ext cx="11607800" cy="5219891"/>
          </a:xfrm>
        </p:spPr>
        <p:txBody>
          <a:bodyPr/>
          <a:lstStyle/>
          <a:p>
            <a:r>
              <a:rPr lang="en-US" sz="3600" dirty="0"/>
              <a:t>Active Directory Federation </a:t>
            </a:r>
            <a:r>
              <a:rPr lang="en-US" sz="3600" dirty="0" smtClean="0"/>
              <a:t>Services</a:t>
            </a:r>
          </a:p>
          <a:p>
            <a:pPr lvl="1"/>
            <a:r>
              <a:rPr lang="en-US" sz="2000" dirty="0" smtClean="0">
                <a:latin typeface="+mj-lt"/>
              </a:rPr>
              <a:t>Security </a:t>
            </a:r>
            <a:r>
              <a:rPr lang="en-US" sz="2000" dirty="0">
                <a:latin typeface="+mj-lt"/>
              </a:rPr>
              <a:t>token </a:t>
            </a:r>
            <a:r>
              <a:rPr lang="en-US" sz="2000" dirty="0" smtClean="0">
                <a:latin typeface="+mj-lt"/>
              </a:rPr>
              <a:t>services(sts.contoso.com)</a:t>
            </a:r>
          </a:p>
          <a:p>
            <a:r>
              <a:rPr lang="en-US" sz="3600" dirty="0"/>
              <a:t>Exchange </a:t>
            </a:r>
            <a:r>
              <a:rPr lang="en-US" sz="3600" dirty="0" smtClean="0"/>
              <a:t>federation</a:t>
            </a:r>
          </a:p>
          <a:p>
            <a:pPr lvl="1"/>
            <a:r>
              <a:rPr lang="en-US" sz="2000" dirty="0" smtClean="0">
                <a:latin typeface="+mj-lt"/>
              </a:rPr>
              <a:t>Self Signed can be used</a:t>
            </a:r>
          </a:p>
          <a:p>
            <a:r>
              <a:rPr lang="en-US" sz="3600" dirty="0"/>
              <a:t>Exchange </a:t>
            </a:r>
            <a:r>
              <a:rPr lang="en-US" sz="3600" dirty="0" smtClean="0"/>
              <a:t>services</a:t>
            </a:r>
          </a:p>
          <a:p>
            <a:pPr lvl="1"/>
            <a:r>
              <a:rPr lang="en-US" sz="2000" dirty="0" smtClean="0">
                <a:latin typeface="+mj-lt"/>
              </a:rPr>
              <a:t>Autodiscover(autodiscover.contoso.com</a:t>
            </a:r>
            <a:r>
              <a:rPr lang="en-US" sz="2000" dirty="0">
                <a:latin typeface="+mj-lt"/>
              </a:rPr>
              <a:t>)</a:t>
            </a:r>
            <a:endParaRPr lang="en-US" sz="2000" dirty="0" smtClean="0">
              <a:latin typeface="+mj-lt"/>
            </a:endParaRPr>
          </a:p>
          <a:p>
            <a:pPr lvl="1"/>
            <a:r>
              <a:rPr lang="en-US" sz="2000" dirty="0" smtClean="0">
                <a:latin typeface="+mj-lt"/>
              </a:rPr>
              <a:t>OWA </a:t>
            </a:r>
          </a:p>
          <a:p>
            <a:pPr lvl="1"/>
            <a:r>
              <a:rPr lang="en-US" sz="2000" dirty="0" smtClean="0">
                <a:latin typeface="+mj-lt"/>
              </a:rPr>
              <a:t>ActiveSync</a:t>
            </a:r>
          </a:p>
          <a:p>
            <a:pPr lvl="1"/>
            <a:r>
              <a:rPr lang="en-US" sz="2000" dirty="0" smtClean="0">
                <a:latin typeface="+mj-lt"/>
              </a:rPr>
              <a:t>EWS</a:t>
            </a:r>
          </a:p>
          <a:p>
            <a:pPr lvl="1"/>
            <a:r>
              <a:rPr lang="en-US" sz="2000" dirty="0" smtClean="0">
                <a:latin typeface="+mj-lt"/>
              </a:rPr>
              <a:t>Outlook Anywhere</a:t>
            </a:r>
          </a:p>
          <a:p>
            <a:r>
              <a:rPr lang="en-US" sz="3600" dirty="0" smtClean="0"/>
              <a:t>Transport</a:t>
            </a:r>
          </a:p>
          <a:p>
            <a:pPr lvl="1"/>
            <a:r>
              <a:rPr lang="en-US" sz="2000" dirty="0">
                <a:latin typeface="+mj-lt"/>
              </a:rPr>
              <a:t>FQDN of your Exchange 2010 hybrid server</a:t>
            </a:r>
          </a:p>
        </p:txBody>
      </p:sp>
    </p:spTree>
    <p:extLst>
      <p:ext uri="{BB962C8B-B14F-4D97-AF65-F5344CB8AC3E}">
        <p14:creationId xmlns:p14="http://schemas.microsoft.com/office/powerpoint/2010/main" val="3248919110"/>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Configuration </a:t>
            </a:r>
          </a:p>
        </p:txBody>
      </p:sp>
      <p:sp>
        <p:nvSpPr>
          <p:cNvPr id="3" name="Content Placeholder 2"/>
          <p:cNvSpPr>
            <a:spLocks noGrp="1"/>
          </p:cNvSpPr>
          <p:nvPr>
            <p:ph idx="4294967295"/>
          </p:nvPr>
        </p:nvSpPr>
        <p:spPr>
          <a:xfrm>
            <a:off x="0" y="1400419"/>
            <a:ext cx="11607800" cy="5219891"/>
          </a:xfrm>
        </p:spPr>
        <p:txBody>
          <a:bodyPr/>
          <a:lstStyle/>
          <a:p>
            <a:r>
              <a:rPr lang="en-US" sz="3600" dirty="0" smtClean="0"/>
              <a:t>Coexistence domain</a:t>
            </a:r>
          </a:p>
          <a:p>
            <a:pPr lvl="1"/>
            <a:r>
              <a:rPr lang="en-US" sz="2000" dirty="0" smtClean="0">
                <a:latin typeface="+mj-lt"/>
              </a:rPr>
              <a:t>A</a:t>
            </a:r>
            <a:r>
              <a:rPr lang="en-US" sz="2000" dirty="0">
                <a:latin typeface="+mj-lt"/>
              </a:rPr>
              <a:t>dds </a:t>
            </a:r>
            <a:r>
              <a:rPr lang="en-US" sz="2000" dirty="0" smtClean="0">
                <a:latin typeface="+mj-lt"/>
              </a:rPr>
              <a:t>as accepted </a:t>
            </a:r>
            <a:r>
              <a:rPr lang="en-US" sz="2000" dirty="0">
                <a:latin typeface="+mj-lt"/>
              </a:rPr>
              <a:t>domain &lt;domain&gt;.</a:t>
            </a:r>
            <a:r>
              <a:rPr lang="en-US" sz="2000" dirty="0" smtClean="0">
                <a:latin typeface="+mj-lt"/>
              </a:rPr>
              <a:t>mail.onmicrosoft.com</a:t>
            </a:r>
          </a:p>
          <a:p>
            <a:pPr lvl="1"/>
            <a:r>
              <a:rPr lang="en-US" sz="2000" dirty="0" smtClean="0">
                <a:latin typeface="+mj-lt"/>
              </a:rPr>
              <a:t>Adds as secondary </a:t>
            </a:r>
            <a:r>
              <a:rPr lang="en-US" sz="2000" dirty="0">
                <a:latin typeface="+mj-lt"/>
              </a:rPr>
              <a:t>proxy domain to any e-mail address </a:t>
            </a:r>
            <a:r>
              <a:rPr lang="en-US" sz="2000" dirty="0" smtClean="0">
                <a:latin typeface="+mj-lt"/>
              </a:rPr>
              <a:t>policies</a:t>
            </a:r>
          </a:p>
          <a:p>
            <a:r>
              <a:rPr lang="en-US" sz="3600" dirty="0"/>
              <a:t>Exchange </a:t>
            </a:r>
            <a:r>
              <a:rPr lang="en-US" sz="3600" dirty="0" smtClean="0"/>
              <a:t>federation</a:t>
            </a:r>
          </a:p>
          <a:p>
            <a:pPr lvl="1"/>
            <a:r>
              <a:rPr lang="en-US" sz="2000" dirty="0" smtClean="0">
                <a:latin typeface="+mj-lt"/>
              </a:rPr>
              <a:t>Check for </a:t>
            </a:r>
            <a:r>
              <a:rPr lang="en-US" sz="2000" dirty="0">
                <a:latin typeface="+mj-lt"/>
              </a:rPr>
              <a:t>an existing federation </a:t>
            </a:r>
            <a:r>
              <a:rPr lang="en-US" sz="2000" dirty="0" smtClean="0">
                <a:latin typeface="+mj-lt"/>
              </a:rPr>
              <a:t>trust</a:t>
            </a:r>
          </a:p>
          <a:p>
            <a:pPr lvl="1"/>
            <a:r>
              <a:rPr lang="en-US" sz="2000" dirty="0">
                <a:latin typeface="+mj-lt"/>
              </a:rPr>
              <a:t>Use Existing or </a:t>
            </a:r>
            <a:r>
              <a:rPr lang="en-US" sz="2000" dirty="0" smtClean="0">
                <a:latin typeface="+mj-lt"/>
              </a:rPr>
              <a:t>Create </a:t>
            </a:r>
            <a:r>
              <a:rPr lang="en-US" sz="2000" dirty="0">
                <a:latin typeface="+mj-lt"/>
              </a:rPr>
              <a:t>a federation </a:t>
            </a:r>
            <a:r>
              <a:rPr lang="en-US" sz="2000" dirty="0" smtClean="0">
                <a:latin typeface="+mj-lt"/>
              </a:rPr>
              <a:t>trust</a:t>
            </a:r>
          </a:p>
          <a:p>
            <a:pPr lvl="1"/>
            <a:r>
              <a:rPr lang="en-US" sz="2000" dirty="0" smtClean="0">
                <a:latin typeface="+mj-lt"/>
              </a:rPr>
              <a:t>Create </a:t>
            </a:r>
            <a:r>
              <a:rPr lang="en-US" sz="2000" dirty="0">
                <a:latin typeface="+mj-lt"/>
              </a:rPr>
              <a:t>and </a:t>
            </a:r>
            <a:r>
              <a:rPr lang="en-US" sz="2000" dirty="0" smtClean="0">
                <a:latin typeface="+mj-lt"/>
              </a:rPr>
              <a:t>Configure organizational relationships</a:t>
            </a:r>
          </a:p>
          <a:p>
            <a:pPr lvl="1"/>
            <a:r>
              <a:rPr lang="en-US" sz="2000" dirty="0" smtClean="0">
                <a:latin typeface="+mj-lt"/>
              </a:rPr>
              <a:t>Enable free/busy </a:t>
            </a:r>
            <a:r>
              <a:rPr lang="en-US" sz="2000" dirty="0">
                <a:latin typeface="+mj-lt"/>
              </a:rPr>
              <a:t>sharing, Outlook Web App redirection, message tracking, and </a:t>
            </a:r>
            <a:r>
              <a:rPr lang="en-US" sz="2000" dirty="0" smtClean="0">
                <a:latin typeface="+mj-lt"/>
              </a:rPr>
              <a:t>MailTips</a:t>
            </a:r>
          </a:p>
          <a:p>
            <a:r>
              <a:rPr lang="en-US" sz="3600" dirty="0" smtClean="0"/>
              <a:t>Mailbox Moves</a:t>
            </a:r>
          </a:p>
          <a:p>
            <a:pPr lvl="1"/>
            <a:r>
              <a:rPr lang="en-US" sz="2000" dirty="0" smtClean="0">
                <a:latin typeface="+mj-lt"/>
              </a:rPr>
              <a:t>Enable </a:t>
            </a:r>
            <a:r>
              <a:rPr lang="en-US" sz="2000" dirty="0">
                <a:latin typeface="+mj-lt"/>
              </a:rPr>
              <a:t>the Mailbox Replication Service (MRS) </a:t>
            </a:r>
            <a:r>
              <a:rPr lang="en-US" sz="2000" dirty="0" smtClean="0">
                <a:latin typeface="+mj-lt"/>
              </a:rPr>
              <a:t>proxy</a:t>
            </a:r>
          </a:p>
          <a:p>
            <a:r>
              <a:rPr lang="en-US" sz="3600" dirty="0"/>
              <a:t>Mail </a:t>
            </a:r>
            <a:r>
              <a:rPr lang="en-US" sz="3600" dirty="0" smtClean="0"/>
              <a:t>flow</a:t>
            </a:r>
          </a:p>
          <a:p>
            <a:pPr lvl="1"/>
            <a:r>
              <a:rPr lang="en-US" sz="2000" dirty="0" smtClean="0">
                <a:latin typeface="+mj-lt"/>
              </a:rPr>
              <a:t>Configure On Premises Servers and FOPE for Mail Routing</a:t>
            </a:r>
            <a:endParaRPr lang="en-US" sz="2000" dirty="0">
              <a:latin typeface="+mj-lt"/>
            </a:endParaRPr>
          </a:p>
        </p:txBody>
      </p:sp>
    </p:spTree>
    <p:extLst>
      <p:ext uri="{BB962C8B-B14F-4D97-AF65-F5344CB8AC3E}">
        <p14:creationId xmlns:p14="http://schemas.microsoft.com/office/powerpoint/2010/main" val="3133495209"/>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443748" y="2474346"/>
            <a:ext cx="4320008" cy="40364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4326" tIns="62162" rIns="124326" bIns="62162" rtlCol="0" anchor="ctr"/>
          <a:lstStyle/>
          <a:p>
            <a:pPr algn="ctr"/>
            <a:endParaRPr lang="en-US" sz="1836">
              <a:solidFill>
                <a:schemeClr val="tx1"/>
              </a:solidFill>
              <a:latin typeface="+mj-lt"/>
            </a:endParaRPr>
          </a:p>
        </p:txBody>
      </p:sp>
      <p:sp>
        <p:nvSpPr>
          <p:cNvPr id="98" name="Rectangle 97"/>
          <p:cNvSpPr/>
          <p:nvPr/>
        </p:nvSpPr>
        <p:spPr>
          <a:xfrm>
            <a:off x="2797137" y="2842921"/>
            <a:ext cx="1704073" cy="3299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4326" tIns="62162" rIns="124326" bIns="62162" rtlCol="0" anchor="ctr"/>
          <a:lstStyle/>
          <a:p>
            <a:pPr algn="ctr"/>
            <a:endParaRPr lang="en-US" sz="1836">
              <a:solidFill>
                <a:schemeClr val="tx1"/>
              </a:solidFill>
              <a:latin typeface="+mj-lt"/>
            </a:endParaRPr>
          </a:p>
        </p:txBody>
      </p:sp>
      <p:sp>
        <p:nvSpPr>
          <p:cNvPr id="97" name="Rectangle 96"/>
          <p:cNvSpPr/>
          <p:nvPr/>
        </p:nvSpPr>
        <p:spPr>
          <a:xfrm>
            <a:off x="5059786" y="2474347"/>
            <a:ext cx="1848638" cy="230707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4326" tIns="62162" rIns="124326" bIns="62162" rtlCol="0" anchor="ctr"/>
          <a:lstStyle/>
          <a:p>
            <a:pPr algn="ctr"/>
            <a:endParaRPr lang="en-US" sz="1836">
              <a:solidFill>
                <a:schemeClr val="tx1"/>
              </a:solidFill>
              <a:latin typeface="+mj-lt"/>
            </a:endParaRPr>
          </a:p>
        </p:txBody>
      </p:sp>
      <p:sp>
        <p:nvSpPr>
          <p:cNvPr id="128" name="TextBox 127"/>
          <p:cNvSpPr txBox="1"/>
          <p:nvPr/>
        </p:nvSpPr>
        <p:spPr>
          <a:xfrm>
            <a:off x="7078379" y="2263864"/>
            <a:ext cx="5249718" cy="1282269"/>
          </a:xfrm>
          <a:prstGeom prst="rect">
            <a:avLst/>
          </a:prstGeom>
          <a:noFill/>
        </p:spPr>
        <p:txBody>
          <a:bodyPr wrap="square" lIns="124320" tIns="62160" rIns="124320" bIns="62160" rtlCol="0">
            <a:spAutoFit/>
          </a:bodyPr>
          <a:lstStyle/>
          <a:p>
            <a:r>
              <a:rPr lang="en-US" sz="1530" b="1" dirty="0">
                <a:latin typeface="+mj-lt"/>
              </a:rPr>
              <a:t>2. Deploy Exchange 2013 servers</a:t>
            </a:r>
          </a:p>
          <a:p>
            <a:pPr marL="233140" lvl="2">
              <a:spcBef>
                <a:spcPts val="544"/>
              </a:spcBef>
            </a:pPr>
            <a:r>
              <a:rPr lang="en-US" sz="1530" dirty="0">
                <a:latin typeface="+mj-lt"/>
              </a:rPr>
              <a:t>Install both E2013 MBX and CAS servers</a:t>
            </a:r>
          </a:p>
          <a:p>
            <a:pPr marL="233140" lvl="2">
              <a:spcBef>
                <a:spcPts val="544"/>
              </a:spcBef>
            </a:pPr>
            <a:r>
              <a:rPr lang="en-US" sz="1530" u="sng" dirty="0">
                <a:latin typeface="+mj-lt"/>
              </a:rPr>
              <a:t>Install E2010 EDGE servers</a:t>
            </a:r>
          </a:p>
          <a:p>
            <a:pPr marL="233140" lvl="2">
              <a:spcBef>
                <a:spcPts val="544"/>
              </a:spcBef>
            </a:pPr>
            <a:r>
              <a:rPr lang="en-US" sz="1530" dirty="0">
                <a:latin typeface="+mj-lt"/>
              </a:rPr>
              <a:t>Set an </a:t>
            </a:r>
            <a:r>
              <a:rPr lang="en-US" sz="1530" dirty="0" err="1">
                <a:latin typeface="+mj-lt"/>
              </a:rPr>
              <a:t>ExternalUrl</a:t>
            </a:r>
            <a:r>
              <a:rPr lang="en-US" sz="1530" dirty="0">
                <a:latin typeface="+mj-lt"/>
              </a:rPr>
              <a:t> for the Exchange Web Services </a:t>
            </a:r>
            <a:r>
              <a:rPr lang="en-US" sz="1530" dirty="0" err="1">
                <a:latin typeface="+mj-lt"/>
              </a:rPr>
              <a:t>vdir</a:t>
            </a:r>
            <a:endParaRPr lang="en-US" sz="1530" dirty="0">
              <a:latin typeface="+mj-lt"/>
            </a:endParaRPr>
          </a:p>
        </p:txBody>
      </p:sp>
      <p:sp>
        <p:nvSpPr>
          <p:cNvPr id="17" name="Rectangle 16"/>
          <p:cNvSpPr/>
          <p:nvPr/>
        </p:nvSpPr>
        <p:spPr>
          <a:xfrm>
            <a:off x="777564" y="2853133"/>
            <a:ext cx="1704073" cy="3299458"/>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4326" tIns="62162" rIns="124326" bIns="62162" rtlCol="0" anchor="ctr"/>
          <a:lstStyle/>
          <a:p>
            <a:pPr algn="ctr"/>
            <a:endParaRPr lang="en-US" sz="1836">
              <a:solidFill>
                <a:schemeClr val="tx1"/>
              </a:solidFill>
              <a:latin typeface="+mj-lt"/>
            </a:endParaRPr>
          </a:p>
        </p:txBody>
      </p:sp>
      <p:sp>
        <p:nvSpPr>
          <p:cNvPr id="2" name="Title 1"/>
          <p:cNvSpPr>
            <a:spLocks noGrp="1"/>
          </p:cNvSpPr>
          <p:nvPr>
            <p:ph type="title"/>
          </p:nvPr>
        </p:nvSpPr>
        <p:spPr>
          <a:xfrm>
            <a:off x="492658" y="212579"/>
            <a:ext cx="11783641" cy="1144180"/>
          </a:xfrm>
        </p:spPr>
        <p:txBody>
          <a:bodyPr>
            <a:normAutofit fontScale="90000"/>
          </a:bodyPr>
          <a:lstStyle/>
          <a:p>
            <a:r>
              <a:rPr lang="en-US" sz="6017" dirty="0">
                <a:solidFill>
                  <a:schemeClr val="tx1"/>
                </a:solidFill>
              </a:rPr>
              <a:t>Exchange 2013 hybrid deployment</a:t>
            </a:r>
            <a:br>
              <a:rPr lang="en-US" sz="6017" dirty="0">
                <a:solidFill>
                  <a:schemeClr val="tx1"/>
                </a:solidFill>
              </a:rPr>
            </a:br>
            <a:r>
              <a:rPr lang="en-US" sz="2754" dirty="0">
                <a:solidFill>
                  <a:schemeClr val="tx1"/>
                </a:solidFill>
              </a:rPr>
              <a:t>from an existing Exchange 2007 or 2010 environment—with Edge Transport server</a:t>
            </a:r>
          </a:p>
        </p:txBody>
      </p:sp>
      <p:sp>
        <p:nvSpPr>
          <p:cNvPr id="7" name="Title 1"/>
          <p:cNvSpPr txBox="1">
            <a:spLocks/>
          </p:cNvSpPr>
          <p:nvPr/>
        </p:nvSpPr>
        <p:spPr>
          <a:xfrm>
            <a:off x="443750" y="160767"/>
            <a:ext cx="11171123" cy="920784"/>
          </a:xfrm>
          <a:prstGeom prst="rect">
            <a:avLst/>
          </a:prstGeom>
        </p:spPr>
        <p:txBody>
          <a:bodyPr vert="horz" wrap="square" lIns="0" tIns="0" rIns="0" bIns="0" rtlCol="0" anchor="b" anchorCtr="0">
            <a:noAutofit/>
          </a:bodyPr>
          <a:lstStyle>
            <a:lvl1pPr algn="l" defTabSz="685864" rtl="0" eaLnBrk="1" latinLnBrk="0" hangingPunct="1">
              <a:lnSpc>
                <a:spcPct val="90000"/>
              </a:lnSpc>
              <a:spcBef>
                <a:spcPct val="0"/>
              </a:spcBef>
              <a:buNone/>
              <a:defRPr lang="en-US" sz="3000" b="0" kern="1200" cap="none" spc="-75" baseline="0">
                <a:ln w="3175">
                  <a:noFill/>
                </a:ln>
                <a:gradFill flip="none" rotWithShape="1">
                  <a:gsLst>
                    <a:gs pos="37000">
                      <a:schemeClr val="bg2"/>
                    </a:gs>
                    <a:gs pos="99000">
                      <a:schemeClr val="bg2"/>
                    </a:gs>
                  </a:gsLst>
                  <a:lin ang="5400000" scaled="0"/>
                  <a:tileRect/>
                </a:gradFill>
                <a:effectLst/>
                <a:latin typeface="+mj-lt"/>
                <a:ea typeface="+mn-ea"/>
                <a:cs typeface="Arial" charset="0"/>
              </a:defRPr>
            </a:lvl1pPr>
          </a:lstStyle>
          <a:p>
            <a:endParaRPr sz="2754" dirty="0">
              <a:solidFill>
                <a:schemeClr val="tx1"/>
              </a:solidFill>
            </a:endParaRPr>
          </a:p>
        </p:txBody>
      </p:sp>
      <p:sp>
        <p:nvSpPr>
          <p:cNvPr id="106" name="TextBox 105"/>
          <p:cNvSpPr txBox="1"/>
          <p:nvPr/>
        </p:nvSpPr>
        <p:spPr>
          <a:xfrm>
            <a:off x="821559" y="3587675"/>
            <a:ext cx="808040" cy="509805"/>
          </a:xfrm>
          <a:prstGeom prst="rect">
            <a:avLst/>
          </a:prstGeom>
          <a:noFill/>
        </p:spPr>
        <p:txBody>
          <a:bodyPr wrap="square" lIns="0" tIns="62160" rIns="0" bIns="62160" rtlCol="0">
            <a:spAutoFit/>
          </a:bodyPr>
          <a:lstStyle/>
          <a:p>
            <a:pPr algn="ctr"/>
            <a:r>
              <a:rPr lang="en-US" sz="1224" dirty="0">
                <a:latin typeface="+mj-lt"/>
              </a:rPr>
              <a:t>E2010 or 2007 Hub</a:t>
            </a:r>
          </a:p>
        </p:txBody>
      </p:sp>
      <p:sp>
        <p:nvSpPr>
          <p:cNvPr id="109" name="TextBox 108"/>
          <p:cNvSpPr txBox="1"/>
          <p:nvPr/>
        </p:nvSpPr>
        <p:spPr>
          <a:xfrm>
            <a:off x="458523" y="6172343"/>
            <a:ext cx="4272255" cy="365964"/>
          </a:xfrm>
          <a:prstGeom prst="rect">
            <a:avLst/>
          </a:prstGeom>
          <a:noFill/>
        </p:spPr>
        <p:txBody>
          <a:bodyPr wrap="square" lIns="124320" tIns="62160" rIns="124320" bIns="62160" rtlCol="0">
            <a:spAutoFit/>
          </a:bodyPr>
          <a:lstStyle/>
          <a:p>
            <a:pPr algn="ctr"/>
            <a:r>
              <a:rPr lang="en-US" sz="1530" dirty="0">
                <a:latin typeface="+mj-lt"/>
              </a:rPr>
              <a:t>Internet facing site</a:t>
            </a:r>
          </a:p>
        </p:txBody>
      </p:sp>
      <p:sp>
        <p:nvSpPr>
          <p:cNvPr id="111" name="TextBox 110"/>
          <p:cNvSpPr txBox="1"/>
          <p:nvPr/>
        </p:nvSpPr>
        <p:spPr>
          <a:xfrm>
            <a:off x="5059786" y="4416904"/>
            <a:ext cx="1704075" cy="366803"/>
          </a:xfrm>
          <a:prstGeom prst="rect">
            <a:avLst/>
          </a:prstGeom>
          <a:noFill/>
        </p:spPr>
        <p:txBody>
          <a:bodyPr wrap="square" lIns="124320" tIns="62160" rIns="124320" bIns="62160" rtlCol="0">
            <a:spAutoFit/>
          </a:bodyPr>
          <a:lstStyle/>
          <a:p>
            <a:pPr algn="ctr"/>
            <a:r>
              <a:rPr lang="en-US" sz="1530" dirty="0">
                <a:latin typeface="+mj-lt"/>
              </a:rPr>
              <a:t>Intranet site</a:t>
            </a:r>
          </a:p>
        </p:txBody>
      </p:sp>
      <p:sp>
        <p:nvSpPr>
          <p:cNvPr id="112" name="TextBox 111"/>
          <p:cNvSpPr txBox="1"/>
          <p:nvPr/>
        </p:nvSpPr>
        <p:spPr>
          <a:xfrm>
            <a:off x="5177275" y="3261527"/>
            <a:ext cx="1469094" cy="544093"/>
          </a:xfrm>
          <a:prstGeom prst="rect">
            <a:avLst/>
          </a:prstGeom>
          <a:noFill/>
        </p:spPr>
        <p:txBody>
          <a:bodyPr wrap="square" lIns="124320" tIns="62160" rIns="124320" bIns="62160" rtlCol="0">
            <a:spAutoFit/>
          </a:bodyPr>
          <a:lstStyle/>
          <a:p>
            <a:pPr algn="ctr"/>
            <a:r>
              <a:rPr lang="en-US" sz="1326" dirty="0">
                <a:latin typeface="+mj-lt"/>
              </a:rPr>
              <a:t>Exchange 2010 or 2007 Servers</a:t>
            </a:r>
          </a:p>
        </p:txBody>
      </p:sp>
      <p:sp>
        <p:nvSpPr>
          <p:cNvPr id="124" name="TextBox 123"/>
          <p:cNvSpPr txBox="1"/>
          <p:nvPr/>
        </p:nvSpPr>
        <p:spPr>
          <a:xfrm>
            <a:off x="7055800" y="1428849"/>
            <a:ext cx="5535517" cy="911340"/>
          </a:xfrm>
          <a:prstGeom prst="rect">
            <a:avLst/>
          </a:prstGeom>
          <a:noFill/>
        </p:spPr>
        <p:txBody>
          <a:bodyPr wrap="square" lIns="124320" tIns="62160" rIns="124320" bIns="62160" rtlCol="0">
            <a:spAutoFit/>
          </a:bodyPr>
          <a:lstStyle/>
          <a:p>
            <a:r>
              <a:rPr lang="en-US" sz="1530" b="1" dirty="0">
                <a:latin typeface="+mj-lt"/>
              </a:rPr>
              <a:t>1. Prepare</a:t>
            </a:r>
          </a:p>
          <a:p>
            <a:pPr marL="233140" lvl="2">
              <a:spcBef>
                <a:spcPts val="544"/>
              </a:spcBef>
            </a:pPr>
            <a:r>
              <a:rPr lang="en-US" sz="1530" dirty="0">
                <a:latin typeface="+mj-lt"/>
              </a:rPr>
              <a:t>Install Exchange SP and/or updates across the ORG</a:t>
            </a:r>
            <a:br>
              <a:rPr lang="en-US" sz="1530" dirty="0">
                <a:latin typeface="+mj-lt"/>
              </a:rPr>
            </a:br>
            <a:r>
              <a:rPr lang="en-US" sz="1530" dirty="0">
                <a:latin typeface="+mj-lt"/>
              </a:rPr>
              <a:t>Prepare AD with E2013 schema</a:t>
            </a:r>
          </a:p>
        </p:txBody>
      </p:sp>
      <p:sp>
        <p:nvSpPr>
          <p:cNvPr id="125" name="TextBox 124"/>
          <p:cNvSpPr txBox="1"/>
          <p:nvPr/>
        </p:nvSpPr>
        <p:spPr>
          <a:xfrm>
            <a:off x="7055800" y="4222622"/>
            <a:ext cx="5535517" cy="1151476"/>
          </a:xfrm>
          <a:prstGeom prst="rect">
            <a:avLst/>
          </a:prstGeom>
          <a:noFill/>
        </p:spPr>
        <p:txBody>
          <a:bodyPr wrap="square" lIns="124320" tIns="62160" rIns="124320" bIns="62160" rtlCol="0">
            <a:spAutoFit/>
          </a:bodyPr>
          <a:lstStyle/>
          <a:p>
            <a:r>
              <a:rPr lang="en-US" sz="1530" b="1" dirty="0">
                <a:latin typeface="+mj-lt"/>
              </a:rPr>
              <a:t>4. Publish protocols externally</a:t>
            </a:r>
          </a:p>
          <a:p>
            <a:pPr marL="233140" lvl="2"/>
            <a:r>
              <a:rPr lang="en-US" sz="1530" dirty="0">
                <a:latin typeface="+mj-lt"/>
              </a:rPr>
              <a:t>Create public DNS A records for the EWS and SMTP endpoints</a:t>
            </a:r>
          </a:p>
          <a:p>
            <a:pPr marL="233140" lvl="2">
              <a:spcBef>
                <a:spcPts val="544"/>
              </a:spcBef>
            </a:pPr>
            <a:r>
              <a:rPr lang="en-US" sz="1530" dirty="0">
                <a:latin typeface="+mj-lt"/>
              </a:rPr>
              <a:t>Validate using Remote Connectivity Analyzer</a:t>
            </a:r>
          </a:p>
        </p:txBody>
      </p:sp>
      <p:sp>
        <p:nvSpPr>
          <p:cNvPr id="126" name="TextBox 125"/>
          <p:cNvSpPr txBox="1"/>
          <p:nvPr/>
        </p:nvSpPr>
        <p:spPr>
          <a:xfrm>
            <a:off x="7078379" y="5299197"/>
            <a:ext cx="5249718" cy="845944"/>
          </a:xfrm>
          <a:prstGeom prst="rect">
            <a:avLst/>
          </a:prstGeom>
          <a:noFill/>
        </p:spPr>
        <p:txBody>
          <a:bodyPr wrap="square" lIns="124320" tIns="62160" rIns="124320" bIns="62160" rtlCol="0">
            <a:spAutoFit/>
          </a:bodyPr>
          <a:lstStyle/>
          <a:p>
            <a:pPr marL="153248" indent="-153248"/>
            <a:r>
              <a:rPr lang="en-US" sz="1530" b="1" dirty="0">
                <a:latin typeface="+mj-lt"/>
              </a:rPr>
              <a:t>5. Switch </a:t>
            </a:r>
            <a:r>
              <a:rPr lang="en-US" sz="1530" b="1" dirty="0" err="1">
                <a:latin typeface="+mj-lt"/>
              </a:rPr>
              <a:t>autodiscover</a:t>
            </a:r>
            <a:r>
              <a:rPr lang="en-US" sz="1530" b="1" dirty="0">
                <a:latin typeface="+mj-lt"/>
              </a:rPr>
              <a:t> namespace to E2013 CAS</a:t>
            </a:r>
          </a:p>
          <a:p>
            <a:pPr marL="233140" lvl="2"/>
            <a:r>
              <a:rPr lang="en-US" sz="1530" dirty="0">
                <a:latin typeface="+mj-lt"/>
              </a:rPr>
              <a:t>Change the public </a:t>
            </a:r>
            <a:r>
              <a:rPr lang="en-US" sz="1530" dirty="0" err="1">
                <a:latin typeface="+mj-lt"/>
              </a:rPr>
              <a:t>autodiscover</a:t>
            </a:r>
            <a:r>
              <a:rPr lang="en-US" sz="1530" dirty="0">
                <a:latin typeface="+mj-lt"/>
              </a:rPr>
              <a:t> DNS record to resolve to E2013 CAS</a:t>
            </a:r>
          </a:p>
        </p:txBody>
      </p:sp>
      <p:sp>
        <p:nvSpPr>
          <p:cNvPr id="127" name="TextBox 126"/>
          <p:cNvSpPr txBox="1"/>
          <p:nvPr/>
        </p:nvSpPr>
        <p:spPr>
          <a:xfrm>
            <a:off x="7078381" y="6050461"/>
            <a:ext cx="3801661" cy="360983"/>
          </a:xfrm>
          <a:prstGeom prst="rect">
            <a:avLst/>
          </a:prstGeom>
          <a:solidFill>
            <a:schemeClr val="bg1"/>
          </a:solidFill>
        </p:spPr>
        <p:txBody>
          <a:bodyPr wrap="square" lIns="124320" tIns="62160" rIns="124320" bIns="62160" rtlCol="0">
            <a:spAutoFit/>
          </a:bodyPr>
          <a:lstStyle/>
          <a:p>
            <a:r>
              <a:rPr lang="en-US" sz="1530" b="1" dirty="0">
                <a:latin typeface="+mj-lt"/>
              </a:rPr>
              <a:t>6. Run the Hybrid Configuration Wizard</a:t>
            </a:r>
          </a:p>
        </p:txBody>
      </p:sp>
      <p:sp>
        <p:nvSpPr>
          <p:cNvPr id="135" name="TextBox 134"/>
          <p:cNvSpPr txBox="1"/>
          <p:nvPr/>
        </p:nvSpPr>
        <p:spPr>
          <a:xfrm>
            <a:off x="2799583" y="3583604"/>
            <a:ext cx="787756" cy="544100"/>
          </a:xfrm>
          <a:prstGeom prst="rect">
            <a:avLst/>
          </a:prstGeom>
          <a:noFill/>
        </p:spPr>
        <p:txBody>
          <a:bodyPr wrap="square" lIns="124326" tIns="62162" rIns="124326" bIns="62162" rtlCol="0">
            <a:spAutoFit/>
          </a:bodyPr>
          <a:lstStyle/>
          <a:p>
            <a:pPr algn="ctr"/>
            <a:r>
              <a:rPr lang="en-US" sz="1326" dirty="0">
                <a:latin typeface="+mj-lt"/>
              </a:rPr>
              <a:t>E2013 CAS</a:t>
            </a:r>
          </a:p>
        </p:txBody>
      </p:sp>
      <p:sp>
        <p:nvSpPr>
          <p:cNvPr id="159" name="TextBox 158"/>
          <p:cNvSpPr txBox="1"/>
          <p:nvPr/>
        </p:nvSpPr>
        <p:spPr>
          <a:xfrm>
            <a:off x="7078379" y="3489253"/>
            <a:ext cx="5249718" cy="845944"/>
          </a:xfrm>
          <a:prstGeom prst="rect">
            <a:avLst/>
          </a:prstGeom>
          <a:noFill/>
        </p:spPr>
        <p:txBody>
          <a:bodyPr wrap="square" lIns="124320" tIns="62160" rIns="124320" bIns="62160" rtlCol="0">
            <a:spAutoFit/>
          </a:bodyPr>
          <a:lstStyle/>
          <a:p>
            <a:r>
              <a:rPr lang="en-US" sz="1530" b="1" dirty="0">
                <a:latin typeface="+mj-lt"/>
              </a:rPr>
              <a:t>3. Obtain and Deploy Certificates</a:t>
            </a:r>
          </a:p>
          <a:p>
            <a:pPr marL="242855" lvl="1"/>
            <a:r>
              <a:rPr lang="en-US" sz="1530" dirty="0">
                <a:latin typeface="+mj-lt"/>
              </a:rPr>
              <a:t>Obtain and deploy certificates on E2013 MBX and CAS servers </a:t>
            </a:r>
            <a:r>
              <a:rPr lang="en-US" sz="1530" u="sng" dirty="0">
                <a:latin typeface="+mj-lt"/>
              </a:rPr>
              <a:t>&amp; E2010 EDGE servers</a:t>
            </a:r>
          </a:p>
        </p:txBody>
      </p:sp>
      <p:pic>
        <p:nvPicPr>
          <p:cNvPr id="78"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831093" y="3026083"/>
            <a:ext cx="224538" cy="57471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59632" y="3012964"/>
            <a:ext cx="224538" cy="57471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58524" y="1489276"/>
            <a:ext cx="3826268" cy="675274"/>
            <a:chOff x="335428" y="1172254"/>
            <a:chExt cx="2814421" cy="496570"/>
          </a:xfrm>
        </p:grpSpPr>
        <p:sp>
          <p:nvSpPr>
            <p:cNvPr id="100" name="Rounded Rectangle 99"/>
            <p:cNvSpPr/>
            <p:nvPr/>
          </p:nvSpPr>
          <p:spPr>
            <a:xfrm>
              <a:off x="335428" y="1179994"/>
              <a:ext cx="2660359" cy="47451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latin typeface="+mj-lt"/>
              </a:endParaRPr>
            </a:p>
          </p:txBody>
        </p:sp>
        <p:sp>
          <p:nvSpPr>
            <p:cNvPr id="108" name="TextBox 107"/>
            <p:cNvSpPr txBox="1"/>
            <p:nvPr/>
          </p:nvSpPr>
          <p:spPr>
            <a:xfrm>
              <a:off x="1494165" y="1172254"/>
              <a:ext cx="1090176" cy="246221"/>
            </a:xfrm>
            <a:prstGeom prst="rect">
              <a:avLst/>
            </a:prstGeom>
            <a:noFill/>
          </p:spPr>
          <p:txBody>
            <a:bodyPr wrap="square" lIns="0" tIns="0" rIns="0" bIns="0" rtlCol="0">
              <a:spAutoFit/>
            </a:bodyPr>
            <a:lstStyle/>
            <a:p>
              <a:pPr algn="ctr"/>
              <a:r>
                <a:rPr lang="en-US" sz="2142" dirty="0">
                  <a:latin typeface="+mj-lt"/>
                </a:rPr>
                <a:t>Clients</a:t>
              </a:r>
            </a:p>
          </p:txBody>
        </p:sp>
        <p:sp>
          <p:nvSpPr>
            <p:cNvPr id="110" name="TextBox 109"/>
            <p:cNvSpPr txBox="1"/>
            <p:nvPr/>
          </p:nvSpPr>
          <p:spPr>
            <a:xfrm>
              <a:off x="1615539" y="1340564"/>
              <a:ext cx="1534310" cy="328260"/>
            </a:xfrm>
            <a:prstGeom prst="rect">
              <a:avLst/>
            </a:prstGeom>
            <a:noFill/>
          </p:spPr>
          <p:txBody>
            <a:bodyPr wrap="square" lIns="93256" tIns="46628" rIns="93256" bIns="46628" rtlCol="0">
              <a:spAutoFit/>
            </a:bodyPr>
            <a:lstStyle/>
            <a:p>
              <a:r>
                <a:rPr lang="en-US" sz="1122" b="1" dirty="0">
                  <a:latin typeface="+mj-lt"/>
                </a:rPr>
                <a:t>autodiscover.contoso.com</a:t>
              </a:r>
            </a:p>
            <a:p>
              <a:r>
                <a:rPr lang="en-US" sz="1122" b="1" dirty="0">
                  <a:latin typeface="+mj-lt"/>
                </a:rPr>
                <a:t>mail.contoso.com</a:t>
              </a:r>
            </a:p>
          </p:txBody>
        </p:sp>
        <p:grpSp>
          <p:nvGrpSpPr>
            <p:cNvPr id="16" name="Group 15"/>
            <p:cNvGrpSpPr/>
            <p:nvPr/>
          </p:nvGrpSpPr>
          <p:grpSpPr>
            <a:xfrm>
              <a:off x="417267" y="1255741"/>
              <a:ext cx="1193465" cy="323021"/>
              <a:chOff x="813310" y="1295027"/>
              <a:chExt cx="885550" cy="239679"/>
            </a:xfrm>
          </p:grpSpPr>
          <p:pic>
            <p:nvPicPr>
              <p:cNvPr id="80"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65850" y="1295027"/>
                <a:ext cx="133010" cy="224454"/>
              </a:xfrm>
              <a:prstGeom prst="rect">
                <a:avLst/>
              </a:prstGeom>
              <a:noFill/>
              <a:ln>
                <a:noFill/>
              </a:ln>
              <a:extLst/>
            </p:spPr>
          </p:pic>
          <p:pic>
            <p:nvPicPr>
              <p:cNvPr id="8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flipH="1">
                <a:off x="813310" y="1298384"/>
                <a:ext cx="308755" cy="236322"/>
              </a:xfrm>
              <a:prstGeom prst="rect">
                <a:avLst/>
              </a:prstGeom>
              <a:noFill/>
              <a:extLst/>
            </p:spPr>
          </p:pic>
          <p:pic>
            <p:nvPicPr>
              <p:cNvPr id="84"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flipH="1">
                <a:off x="1155758" y="1295885"/>
                <a:ext cx="346171" cy="222739"/>
              </a:xfrm>
              <a:prstGeom prst="rect">
                <a:avLst/>
              </a:prstGeom>
              <a:noFill/>
              <a:extLst/>
            </p:spPr>
          </p:pic>
        </p:grpSp>
      </p:grpSp>
      <p:pic>
        <p:nvPicPr>
          <p:cNvPr id="87"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526980" y="4800404"/>
            <a:ext cx="254263" cy="650803"/>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3"/>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307064" y="4828620"/>
            <a:ext cx="254263" cy="65080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5495976" y="2721560"/>
            <a:ext cx="831695" cy="574711"/>
            <a:chOff x="4048178" y="2100481"/>
            <a:chExt cx="611755" cy="422620"/>
          </a:xfrm>
        </p:grpSpPr>
        <p:pic>
          <p:nvPicPr>
            <p:cNvPr id="90"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494774" y="2100481"/>
              <a:ext cx="165159" cy="42262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048178" y="2100481"/>
              <a:ext cx="165159" cy="42262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271476" y="2100481"/>
              <a:ext cx="165159" cy="422620"/>
            </a:xfrm>
            <a:prstGeom prst="rect">
              <a:avLst/>
            </a:prstGeom>
            <a:noFill/>
            <a:extLst>
              <a:ext uri="{909E8E84-426E-40DD-AFC4-6F175D3DCCD1}">
                <a14:hiddenFill xmlns:a14="http://schemas.microsoft.com/office/drawing/2010/main">
                  <a:solidFill>
                    <a:srgbClr val="FFFFFF"/>
                  </a:solidFill>
                </a14:hiddenFill>
              </a:ext>
            </a:extLst>
          </p:spPr>
        </p:pic>
      </p:grpSp>
      <p:pic>
        <p:nvPicPr>
          <p:cNvPr id="93"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100630" y="2991110"/>
            <a:ext cx="224538" cy="574711"/>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803" t="20885" r="28059" b="23018"/>
          <a:stretch/>
        </p:blipFill>
        <p:spPr bwMode="auto">
          <a:xfrm>
            <a:off x="3344612" y="3290018"/>
            <a:ext cx="265432" cy="30309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24076" y="2656929"/>
            <a:ext cx="415515" cy="440712"/>
            <a:chOff x="457200" y="1885950"/>
            <a:chExt cx="305633" cy="324082"/>
          </a:xfrm>
        </p:grpSpPr>
        <p:sp>
          <p:nvSpPr>
            <p:cNvPr id="19" name="Rectangle 18"/>
            <p:cNvSpPr/>
            <p:nvPr/>
          </p:nvSpPr>
          <p:spPr>
            <a:xfrm>
              <a:off x="457200" y="1938255"/>
              <a:ext cx="305633" cy="2717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latin typeface="+mj-lt"/>
              </a:endParaRPr>
            </a:p>
          </p:txBody>
        </p:sp>
        <p:sp>
          <p:nvSpPr>
            <p:cNvPr id="168" name="Rectangle 167"/>
            <p:cNvSpPr/>
            <p:nvPr/>
          </p:nvSpPr>
          <p:spPr>
            <a:xfrm>
              <a:off x="518111" y="1885950"/>
              <a:ext cx="183810" cy="281134"/>
            </a:xfrm>
            <a:prstGeom prst="rect">
              <a:avLst/>
            </a:prstGeom>
          </p:spPr>
          <p:txBody>
            <a:bodyPr wrap="square">
              <a:spAutoFit/>
            </a:bodyPr>
            <a:lstStyle/>
            <a:p>
              <a:pPr algn="ctr"/>
              <a:r>
                <a:rPr lang="en-US" sz="1836" b="1" dirty="0">
                  <a:latin typeface="+mj-lt"/>
                </a:rPr>
                <a:t>1</a:t>
              </a:r>
            </a:p>
          </p:txBody>
        </p:sp>
      </p:grpSp>
      <p:grpSp>
        <p:nvGrpSpPr>
          <p:cNvPr id="4" name="Group 3"/>
          <p:cNvGrpSpPr/>
          <p:nvPr/>
        </p:nvGrpSpPr>
        <p:grpSpPr>
          <a:xfrm>
            <a:off x="2488796" y="2656930"/>
            <a:ext cx="415515" cy="440712"/>
            <a:chOff x="2013713" y="2431018"/>
            <a:chExt cx="305633" cy="324082"/>
          </a:xfrm>
        </p:grpSpPr>
        <p:sp>
          <p:nvSpPr>
            <p:cNvPr id="113" name="Rectangle 112"/>
            <p:cNvSpPr/>
            <p:nvPr/>
          </p:nvSpPr>
          <p:spPr>
            <a:xfrm>
              <a:off x="2013713" y="2483323"/>
              <a:ext cx="305633" cy="2717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latin typeface="+mj-lt"/>
              </a:endParaRPr>
            </a:p>
          </p:txBody>
        </p:sp>
        <p:sp>
          <p:nvSpPr>
            <p:cNvPr id="116" name="Rectangle 115"/>
            <p:cNvSpPr/>
            <p:nvPr/>
          </p:nvSpPr>
          <p:spPr>
            <a:xfrm>
              <a:off x="2074624" y="2431018"/>
              <a:ext cx="183810" cy="281134"/>
            </a:xfrm>
            <a:prstGeom prst="rect">
              <a:avLst/>
            </a:prstGeom>
          </p:spPr>
          <p:txBody>
            <a:bodyPr wrap="square">
              <a:spAutoFit/>
            </a:bodyPr>
            <a:lstStyle/>
            <a:p>
              <a:pPr algn="ctr"/>
              <a:r>
                <a:rPr lang="en-US" sz="1836" b="1" dirty="0">
                  <a:latin typeface="+mj-lt"/>
                </a:rPr>
                <a:t>2</a:t>
              </a:r>
            </a:p>
          </p:txBody>
        </p:sp>
      </p:grpSp>
      <p:grpSp>
        <p:nvGrpSpPr>
          <p:cNvPr id="5" name="Group 4"/>
          <p:cNvGrpSpPr/>
          <p:nvPr/>
        </p:nvGrpSpPr>
        <p:grpSpPr>
          <a:xfrm>
            <a:off x="2488796" y="3636007"/>
            <a:ext cx="415515" cy="440712"/>
            <a:chOff x="3047167" y="2419350"/>
            <a:chExt cx="305633" cy="324082"/>
          </a:xfrm>
        </p:grpSpPr>
        <p:sp>
          <p:nvSpPr>
            <p:cNvPr id="119" name="Rectangle 118"/>
            <p:cNvSpPr/>
            <p:nvPr/>
          </p:nvSpPr>
          <p:spPr>
            <a:xfrm>
              <a:off x="3047167" y="2471655"/>
              <a:ext cx="305633" cy="2717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latin typeface="+mj-lt"/>
              </a:endParaRPr>
            </a:p>
          </p:txBody>
        </p:sp>
        <p:sp>
          <p:nvSpPr>
            <p:cNvPr id="129" name="Rectangle 128"/>
            <p:cNvSpPr/>
            <p:nvPr/>
          </p:nvSpPr>
          <p:spPr>
            <a:xfrm>
              <a:off x="3108078" y="2419350"/>
              <a:ext cx="183810" cy="281134"/>
            </a:xfrm>
            <a:prstGeom prst="rect">
              <a:avLst/>
            </a:prstGeom>
          </p:spPr>
          <p:txBody>
            <a:bodyPr wrap="square">
              <a:spAutoFit/>
            </a:bodyPr>
            <a:lstStyle/>
            <a:p>
              <a:pPr algn="ctr"/>
              <a:r>
                <a:rPr lang="en-US" sz="1836" b="1" dirty="0">
                  <a:latin typeface="+mj-lt"/>
                </a:rPr>
                <a:t>3</a:t>
              </a:r>
            </a:p>
          </p:txBody>
        </p:sp>
      </p:grpSp>
      <p:grpSp>
        <p:nvGrpSpPr>
          <p:cNvPr id="6" name="Group 5"/>
          <p:cNvGrpSpPr/>
          <p:nvPr/>
        </p:nvGrpSpPr>
        <p:grpSpPr>
          <a:xfrm>
            <a:off x="4559577" y="2771906"/>
            <a:ext cx="415515" cy="440712"/>
            <a:chOff x="2590800" y="1657350"/>
            <a:chExt cx="305633" cy="324082"/>
          </a:xfrm>
        </p:grpSpPr>
        <p:sp>
          <p:nvSpPr>
            <p:cNvPr id="133" name="Rectangle 132"/>
            <p:cNvSpPr/>
            <p:nvPr/>
          </p:nvSpPr>
          <p:spPr>
            <a:xfrm>
              <a:off x="2590800" y="1709655"/>
              <a:ext cx="305633" cy="2717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latin typeface="+mj-lt"/>
              </a:endParaRPr>
            </a:p>
          </p:txBody>
        </p:sp>
        <p:sp>
          <p:nvSpPr>
            <p:cNvPr id="137" name="Rectangle 136"/>
            <p:cNvSpPr/>
            <p:nvPr/>
          </p:nvSpPr>
          <p:spPr>
            <a:xfrm>
              <a:off x="2651711" y="1657350"/>
              <a:ext cx="183810" cy="281134"/>
            </a:xfrm>
            <a:prstGeom prst="rect">
              <a:avLst/>
            </a:prstGeom>
          </p:spPr>
          <p:txBody>
            <a:bodyPr wrap="square">
              <a:spAutoFit/>
            </a:bodyPr>
            <a:lstStyle/>
            <a:p>
              <a:pPr algn="ctr"/>
              <a:r>
                <a:rPr lang="en-US" sz="1836" b="1" dirty="0">
                  <a:latin typeface="+mj-lt"/>
                </a:rPr>
                <a:t>4</a:t>
              </a:r>
            </a:p>
          </p:txBody>
        </p:sp>
      </p:grpSp>
      <p:grpSp>
        <p:nvGrpSpPr>
          <p:cNvPr id="8" name="Group 7"/>
          <p:cNvGrpSpPr/>
          <p:nvPr/>
        </p:nvGrpSpPr>
        <p:grpSpPr>
          <a:xfrm>
            <a:off x="3421157" y="2202727"/>
            <a:ext cx="415515" cy="440712"/>
            <a:chOff x="1810768" y="3638111"/>
            <a:chExt cx="305633" cy="324082"/>
          </a:xfrm>
        </p:grpSpPr>
        <p:sp>
          <p:nvSpPr>
            <p:cNvPr id="142" name="Rectangle 141"/>
            <p:cNvSpPr/>
            <p:nvPr/>
          </p:nvSpPr>
          <p:spPr>
            <a:xfrm>
              <a:off x="1810768" y="3690416"/>
              <a:ext cx="305633" cy="2717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latin typeface="+mj-lt"/>
              </a:endParaRPr>
            </a:p>
          </p:txBody>
        </p:sp>
        <p:sp>
          <p:nvSpPr>
            <p:cNvPr id="145" name="Rectangle 144"/>
            <p:cNvSpPr/>
            <p:nvPr/>
          </p:nvSpPr>
          <p:spPr>
            <a:xfrm>
              <a:off x="1871679" y="3638111"/>
              <a:ext cx="183810" cy="281134"/>
            </a:xfrm>
            <a:prstGeom prst="rect">
              <a:avLst/>
            </a:prstGeom>
          </p:spPr>
          <p:txBody>
            <a:bodyPr wrap="square">
              <a:spAutoFit/>
            </a:bodyPr>
            <a:lstStyle/>
            <a:p>
              <a:pPr algn="ctr"/>
              <a:r>
                <a:rPr lang="en-US" sz="1836" b="1" dirty="0">
                  <a:latin typeface="+mj-lt"/>
                </a:rPr>
                <a:t>5</a:t>
              </a:r>
            </a:p>
          </p:txBody>
        </p:sp>
      </p:grpSp>
      <p:grpSp>
        <p:nvGrpSpPr>
          <p:cNvPr id="9" name="Group 8"/>
          <p:cNvGrpSpPr/>
          <p:nvPr/>
        </p:nvGrpSpPr>
        <p:grpSpPr>
          <a:xfrm>
            <a:off x="2488796" y="4950487"/>
            <a:ext cx="415515" cy="440712"/>
            <a:chOff x="4152426" y="3644653"/>
            <a:chExt cx="305633" cy="324082"/>
          </a:xfrm>
        </p:grpSpPr>
        <p:sp>
          <p:nvSpPr>
            <p:cNvPr id="148" name="Rectangle 147"/>
            <p:cNvSpPr/>
            <p:nvPr/>
          </p:nvSpPr>
          <p:spPr>
            <a:xfrm>
              <a:off x="4152426" y="3696958"/>
              <a:ext cx="305633" cy="2717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latin typeface="+mj-lt"/>
              </a:endParaRPr>
            </a:p>
          </p:txBody>
        </p:sp>
        <p:sp>
          <p:nvSpPr>
            <p:cNvPr id="150" name="Rectangle 149"/>
            <p:cNvSpPr/>
            <p:nvPr/>
          </p:nvSpPr>
          <p:spPr>
            <a:xfrm>
              <a:off x="4213337" y="3644653"/>
              <a:ext cx="183810" cy="281134"/>
            </a:xfrm>
            <a:prstGeom prst="rect">
              <a:avLst/>
            </a:prstGeom>
          </p:spPr>
          <p:txBody>
            <a:bodyPr wrap="square">
              <a:spAutoFit/>
            </a:bodyPr>
            <a:lstStyle/>
            <a:p>
              <a:pPr algn="ctr"/>
              <a:r>
                <a:rPr lang="en-US" sz="1836" b="1" dirty="0">
                  <a:latin typeface="+mj-lt"/>
                </a:rPr>
                <a:t>6</a:t>
              </a:r>
            </a:p>
          </p:txBody>
        </p:sp>
      </p:grpSp>
      <p:sp>
        <p:nvSpPr>
          <p:cNvPr id="156" name="TextBox 155"/>
          <p:cNvSpPr txBox="1"/>
          <p:nvPr/>
        </p:nvSpPr>
        <p:spPr>
          <a:xfrm>
            <a:off x="1645875" y="3587675"/>
            <a:ext cx="788832" cy="509805"/>
          </a:xfrm>
          <a:prstGeom prst="rect">
            <a:avLst/>
          </a:prstGeom>
          <a:noFill/>
        </p:spPr>
        <p:txBody>
          <a:bodyPr wrap="square" lIns="0" tIns="62160" rIns="0" bIns="62160" rtlCol="0">
            <a:spAutoFit/>
          </a:bodyPr>
          <a:lstStyle/>
          <a:p>
            <a:pPr algn="ctr"/>
            <a:r>
              <a:rPr lang="en-US" sz="1224" dirty="0">
                <a:latin typeface="+mj-lt"/>
              </a:rPr>
              <a:t>E2010 or 2007 CAS</a:t>
            </a:r>
          </a:p>
        </p:txBody>
      </p:sp>
      <p:sp>
        <p:nvSpPr>
          <p:cNvPr id="158" name="TextBox 157"/>
          <p:cNvSpPr txBox="1"/>
          <p:nvPr/>
        </p:nvSpPr>
        <p:spPr>
          <a:xfrm>
            <a:off x="1031200" y="5498400"/>
            <a:ext cx="814691" cy="701940"/>
          </a:xfrm>
          <a:prstGeom prst="rect">
            <a:avLst/>
          </a:prstGeom>
          <a:noFill/>
        </p:spPr>
        <p:txBody>
          <a:bodyPr wrap="square" lIns="124320" tIns="62160" rIns="124320" bIns="62160" rtlCol="0">
            <a:spAutoFit/>
          </a:bodyPr>
          <a:lstStyle/>
          <a:p>
            <a:pPr algn="ctr"/>
            <a:r>
              <a:rPr lang="en-US" sz="1224" dirty="0">
                <a:latin typeface="+mj-lt"/>
              </a:rPr>
              <a:t>E2010 or 2007 MBX</a:t>
            </a:r>
          </a:p>
        </p:txBody>
      </p:sp>
      <p:sp>
        <p:nvSpPr>
          <p:cNvPr id="160" name="TextBox 159"/>
          <p:cNvSpPr txBox="1"/>
          <p:nvPr/>
        </p:nvSpPr>
        <p:spPr>
          <a:xfrm>
            <a:off x="3241827" y="5532097"/>
            <a:ext cx="814691" cy="544093"/>
          </a:xfrm>
          <a:prstGeom prst="rect">
            <a:avLst/>
          </a:prstGeom>
          <a:noFill/>
        </p:spPr>
        <p:txBody>
          <a:bodyPr wrap="square" lIns="124320" tIns="62160" rIns="124320" bIns="62160" rtlCol="0">
            <a:spAutoFit/>
          </a:bodyPr>
          <a:lstStyle/>
          <a:p>
            <a:pPr algn="ctr"/>
            <a:r>
              <a:rPr lang="en-US" sz="1326" dirty="0">
                <a:latin typeface="+mj-lt"/>
              </a:rPr>
              <a:t>E2013 MBX</a:t>
            </a:r>
          </a:p>
        </p:txBody>
      </p:sp>
      <p:cxnSp>
        <p:nvCxnSpPr>
          <p:cNvPr id="162" name="Straight Connector 161"/>
          <p:cNvCxnSpPr/>
          <p:nvPr/>
        </p:nvCxnSpPr>
        <p:spPr>
          <a:xfrm flipH="1">
            <a:off x="3344613" y="2314750"/>
            <a:ext cx="940179" cy="711333"/>
          </a:xfrm>
          <a:prstGeom prst="line">
            <a:avLst/>
          </a:prstGeom>
          <a:ln w="19050">
            <a:solidFill>
              <a:schemeClr val="accent2"/>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H="1">
            <a:off x="1947900" y="2178543"/>
            <a:ext cx="720" cy="812567"/>
          </a:xfrm>
          <a:prstGeom prst="line">
            <a:avLst/>
          </a:prstGeom>
          <a:ln w="19050">
            <a:solidFill>
              <a:schemeClr val="accent2"/>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2488796" y="2226309"/>
            <a:ext cx="704665" cy="764800"/>
          </a:xfrm>
          <a:prstGeom prst="line">
            <a:avLst/>
          </a:prstGeom>
          <a:ln w="19050">
            <a:solidFill>
              <a:schemeClr val="accent2"/>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1211001" y="4246879"/>
            <a:ext cx="849198" cy="334824"/>
          </a:xfrm>
          <a:prstGeom prst="rect">
            <a:avLst/>
          </a:prstGeom>
          <a:solidFill>
            <a:schemeClr val="accent6">
              <a:lumMod val="50000"/>
            </a:schemeClr>
          </a:solidFill>
          <a:effectLst/>
        </p:spPr>
        <p:txBody>
          <a:bodyPr wrap="square" lIns="124320" tIns="62160" rIns="124320" bIns="62160" rtlCol="0">
            <a:spAutoFit/>
          </a:bodyPr>
          <a:lstStyle/>
          <a:p>
            <a:pPr algn="ctr"/>
            <a:r>
              <a:rPr lang="en-US" sz="1326" dirty="0">
                <a:latin typeface="+mj-lt"/>
              </a:rPr>
              <a:t>SP/RU</a:t>
            </a:r>
          </a:p>
        </p:txBody>
      </p:sp>
      <p:sp>
        <p:nvSpPr>
          <p:cNvPr id="131" name="TextBox 130"/>
          <p:cNvSpPr txBox="1"/>
          <p:nvPr/>
        </p:nvSpPr>
        <p:spPr>
          <a:xfrm>
            <a:off x="5627632" y="3894555"/>
            <a:ext cx="775118" cy="285625"/>
          </a:xfrm>
          <a:prstGeom prst="rect">
            <a:avLst/>
          </a:prstGeom>
          <a:solidFill>
            <a:schemeClr val="accent6">
              <a:lumMod val="50000"/>
            </a:schemeClr>
          </a:solidFill>
          <a:effectLst/>
        </p:spPr>
        <p:txBody>
          <a:bodyPr wrap="square" lIns="124320" tIns="62160" rIns="124320" bIns="62160" rtlCol="0">
            <a:spAutoFit/>
          </a:bodyPr>
          <a:lstStyle>
            <a:defPPr>
              <a:defRPr lang="en-US"/>
            </a:defPPr>
            <a:lvl1pPr algn="ctr">
              <a:defRPr sz="1000">
                <a:solidFill>
                  <a:schemeClr val="bg1"/>
                </a:solidFill>
                <a:latin typeface="+mj-lt"/>
              </a:defRPr>
            </a:lvl1pPr>
          </a:lstStyle>
          <a:p>
            <a:r>
              <a:rPr lang="en-US" sz="1020" dirty="0">
                <a:solidFill>
                  <a:schemeClr val="tx1"/>
                </a:solidFill>
              </a:rPr>
              <a:t>SP/RU</a:t>
            </a:r>
          </a:p>
        </p:txBody>
      </p:sp>
      <p:cxnSp>
        <p:nvCxnSpPr>
          <p:cNvPr id="99" name="Straight Connector 98"/>
          <p:cNvCxnSpPr/>
          <p:nvPr/>
        </p:nvCxnSpPr>
        <p:spPr>
          <a:xfrm>
            <a:off x="1943362" y="2178543"/>
            <a:ext cx="4540" cy="812567"/>
          </a:xfrm>
          <a:prstGeom prst="line">
            <a:avLst/>
          </a:prstGeom>
          <a:ln w="19050">
            <a:solidFill>
              <a:schemeClr val="accent2"/>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4501212" y="1499387"/>
            <a:ext cx="2502791" cy="645698"/>
            <a:chOff x="3309037" y="1179689"/>
            <a:chExt cx="1840934" cy="474821"/>
          </a:xfrm>
        </p:grpSpPr>
        <p:sp>
          <p:nvSpPr>
            <p:cNvPr id="13" name="Rounded Rectangle 12"/>
            <p:cNvSpPr/>
            <p:nvPr/>
          </p:nvSpPr>
          <p:spPr>
            <a:xfrm>
              <a:off x="3309037" y="1179993"/>
              <a:ext cx="1840934" cy="474517"/>
            </a:xfrm>
            <a:prstGeom prst="roundRect">
              <a:avLst/>
            </a:prstGeom>
            <a:solidFill>
              <a:srgbClr val="0088E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solidFill>
                  <a:schemeClr val="tx1"/>
                </a:solidFill>
                <a:latin typeface="+mj-lt"/>
              </a:endParaRPr>
            </a:p>
          </p:txBody>
        </p:sp>
        <p:pic>
          <p:nvPicPr>
            <p:cNvPr id="1026" name="Picture 2" descr="C:\Users\hannahr\Desktop\Clou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23481" y="1195540"/>
              <a:ext cx="781823" cy="437114"/>
            </a:xfrm>
            <a:prstGeom prst="rect">
              <a:avLst/>
            </a:prstGeom>
            <a:noFill/>
          </p:spPr>
        </p:pic>
        <p:sp>
          <p:nvSpPr>
            <p:cNvPr id="75" name="TextBox 74"/>
            <p:cNvSpPr txBox="1"/>
            <p:nvPr/>
          </p:nvSpPr>
          <p:spPr>
            <a:xfrm>
              <a:off x="3386658" y="1179689"/>
              <a:ext cx="1090176" cy="246221"/>
            </a:xfrm>
            <a:prstGeom prst="rect">
              <a:avLst/>
            </a:prstGeom>
            <a:noFill/>
          </p:spPr>
          <p:txBody>
            <a:bodyPr wrap="square" lIns="0" tIns="0" rIns="0" bIns="0" rtlCol="0">
              <a:spAutoFit/>
            </a:bodyPr>
            <a:lstStyle/>
            <a:p>
              <a:r>
                <a:rPr lang="en-US" sz="2142" dirty="0">
                  <a:latin typeface="+mj-lt"/>
                </a:rPr>
                <a:t>Office 365</a:t>
              </a:r>
            </a:p>
          </p:txBody>
        </p:sp>
      </p:grpSp>
      <p:sp>
        <p:nvSpPr>
          <p:cNvPr id="81" name="TextBox 80"/>
          <p:cNvSpPr txBox="1"/>
          <p:nvPr/>
        </p:nvSpPr>
        <p:spPr>
          <a:xfrm>
            <a:off x="7078379" y="6363041"/>
            <a:ext cx="5249718" cy="365670"/>
          </a:xfrm>
          <a:prstGeom prst="rect">
            <a:avLst/>
          </a:prstGeom>
          <a:noFill/>
        </p:spPr>
        <p:txBody>
          <a:bodyPr wrap="square" lIns="124320" tIns="62160" rIns="124320" bIns="62160" rtlCol="0">
            <a:spAutoFit/>
          </a:bodyPr>
          <a:lstStyle/>
          <a:p>
            <a:r>
              <a:rPr lang="en-US" sz="1530" b="1" dirty="0">
                <a:latin typeface="+mj-lt"/>
              </a:rPr>
              <a:t>7. Move mailboxes</a:t>
            </a:r>
          </a:p>
        </p:txBody>
      </p:sp>
      <p:pic>
        <p:nvPicPr>
          <p:cNvPr id="103"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803" t="20885" r="28059" b="23018"/>
          <a:stretch/>
        </p:blipFill>
        <p:spPr bwMode="auto">
          <a:xfrm>
            <a:off x="3821910" y="5141621"/>
            <a:ext cx="265432" cy="3030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4" name="TextBox 103"/>
          <p:cNvSpPr txBox="1"/>
          <p:nvPr/>
        </p:nvSpPr>
        <p:spPr>
          <a:xfrm>
            <a:off x="4151172" y="2079824"/>
            <a:ext cx="1476420" cy="298210"/>
          </a:xfrm>
          <a:prstGeom prst="rect">
            <a:avLst/>
          </a:prstGeom>
          <a:noFill/>
          <a:ln>
            <a:noFill/>
          </a:ln>
        </p:spPr>
        <p:txBody>
          <a:bodyPr wrap="square" lIns="62162" tIns="62160" rIns="62162" bIns="62160" rtlCol="0">
            <a:spAutoFit/>
          </a:bodyPr>
          <a:lstStyle/>
          <a:p>
            <a:r>
              <a:rPr lang="en-US" sz="1122" b="1" dirty="0">
                <a:latin typeface="+mj-lt"/>
              </a:rPr>
              <a:t>Autodiscover &amp; EWS</a:t>
            </a:r>
          </a:p>
        </p:txBody>
      </p:sp>
      <p:sp>
        <p:nvSpPr>
          <p:cNvPr id="105" name="TextBox 104"/>
          <p:cNvSpPr txBox="1"/>
          <p:nvPr/>
        </p:nvSpPr>
        <p:spPr>
          <a:xfrm>
            <a:off x="4694136" y="2252672"/>
            <a:ext cx="516051" cy="298210"/>
          </a:xfrm>
          <a:prstGeom prst="rect">
            <a:avLst/>
          </a:prstGeom>
          <a:noFill/>
        </p:spPr>
        <p:txBody>
          <a:bodyPr wrap="square" lIns="62162" tIns="62160" rIns="62162" bIns="62160" rtlCol="0">
            <a:spAutoFit/>
          </a:bodyPr>
          <a:lstStyle/>
          <a:p>
            <a:r>
              <a:rPr lang="en-US" sz="1122" b="1" dirty="0">
                <a:latin typeface="+mj-lt"/>
              </a:rPr>
              <a:t>SMTP</a:t>
            </a:r>
          </a:p>
        </p:txBody>
      </p:sp>
      <p:pic>
        <p:nvPicPr>
          <p:cNvPr id="96" name="Picture 5" descr="W:\Open Engagements\Productivity\MS-Unified Communications\#1601 BizProd MOD Team Core Content Work\New Iconography\People\GroupOfPeople_06081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87971" y="5051541"/>
            <a:ext cx="576361" cy="576512"/>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5" descr="W:\Open Engagements\Productivity\MS-Unified Communications\#1601 BizProd MOD Team Core Content Work\New Iconography\People\GroupOfPeople_06081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32063" y="2912846"/>
            <a:ext cx="576361" cy="57651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803" t="20885" r="28059" b="23018"/>
          <a:stretch/>
        </p:blipFill>
        <p:spPr bwMode="auto">
          <a:xfrm>
            <a:off x="4185658" y="3304360"/>
            <a:ext cx="265432" cy="303099"/>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86" name="Straight Connector 85"/>
          <p:cNvCxnSpPr/>
          <p:nvPr/>
        </p:nvCxnSpPr>
        <p:spPr>
          <a:xfrm flipH="1">
            <a:off x="4185656" y="2545643"/>
            <a:ext cx="578102" cy="477385"/>
          </a:xfrm>
          <a:prstGeom prst="line">
            <a:avLst/>
          </a:prstGeom>
          <a:ln w="19050">
            <a:solidFill>
              <a:schemeClr val="accent2"/>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3640628" y="3005455"/>
            <a:ext cx="787756" cy="1089899"/>
            <a:chOff x="2676033" y="2210092"/>
            <a:chExt cx="579436" cy="801468"/>
          </a:xfrm>
        </p:grpSpPr>
        <p:sp>
          <p:nvSpPr>
            <p:cNvPr id="77" name="TextBox 76"/>
            <p:cNvSpPr txBox="1"/>
            <p:nvPr/>
          </p:nvSpPr>
          <p:spPr>
            <a:xfrm>
              <a:off x="2676033" y="2636265"/>
              <a:ext cx="579436" cy="375295"/>
            </a:xfrm>
            <a:prstGeom prst="rect">
              <a:avLst/>
            </a:prstGeom>
            <a:noFill/>
          </p:spPr>
          <p:txBody>
            <a:bodyPr wrap="square" rtlCol="0">
              <a:spAutoFit/>
            </a:bodyPr>
            <a:lstStyle/>
            <a:p>
              <a:pPr algn="ctr"/>
              <a:r>
                <a:rPr lang="en-US" sz="1326" dirty="0">
                  <a:latin typeface="+mj-lt"/>
                </a:rPr>
                <a:t>E2010 EDGE</a:t>
              </a:r>
            </a:p>
          </p:txBody>
        </p:sp>
        <p:pic>
          <p:nvPicPr>
            <p:cNvPr id="8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97469" y="2210092"/>
              <a:ext cx="165159" cy="422620"/>
            </a:xfrm>
            <a:prstGeom prst="rect">
              <a:avLst/>
            </a:prstGeom>
            <a:noFill/>
            <a:extLst>
              <a:ext uri="{909E8E84-426E-40DD-AFC4-6F175D3DCCD1}">
                <a14:hiddenFill xmlns:a14="http://schemas.microsoft.com/office/drawing/2010/main">
                  <a:solidFill>
                    <a:srgbClr val="FFFFFF"/>
                  </a:solidFill>
                </a14:hiddenFill>
              </a:ext>
            </a:extLst>
          </p:spPr>
        </p:pic>
        <p:sp>
          <p:nvSpPr>
            <p:cNvPr id="24" name="Left-Right Arrow 23"/>
            <p:cNvSpPr/>
            <p:nvPr/>
          </p:nvSpPr>
          <p:spPr>
            <a:xfrm>
              <a:off x="2901219" y="2314575"/>
              <a:ext cx="170085" cy="116662"/>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latin typeface="+mj-lt"/>
              </a:endParaRPr>
            </a:p>
          </p:txBody>
        </p:sp>
      </p:grpSp>
      <p:grpSp>
        <p:nvGrpSpPr>
          <p:cNvPr id="88" name="Group 87"/>
          <p:cNvGrpSpPr/>
          <p:nvPr/>
        </p:nvGrpSpPr>
        <p:grpSpPr>
          <a:xfrm>
            <a:off x="2163928" y="5466095"/>
            <a:ext cx="415515" cy="440712"/>
            <a:chOff x="4152426" y="3644653"/>
            <a:chExt cx="305633" cy="324082"/>
          </a:xfrm>
        </p:grpSpPr>
        <p:sp>
          <p:nvSpPr>
            <p:cNvPr id="94" name="Rectangle 93"/>
            <p:cNvSpPr/>
            <p:nvPr/>
          </p:nvSpPr>
          <p:spPr>
            <a:xfrm>
              <a:off x="4152426" y="3696958"/>
              <a:ext cx="305633" cy="2717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solidFill>
                  <a:schemeClr val="tx1"/>
                </a:solidFill>
                <a:latin typeface="+mj-lt"/>
              </a:endParaRPr>
            </a:p>
          </p:txBody>
        </p:sp>
        <p:sp>
          <p:nvSpPr>
            <p:cNvPr id="101" name="Rectangle 100"/>
            <p:cNvSpPr/>
            <p:nvPr/>
          </p:nvSpPr>
          <p:spPr>
            <a:xfrm>
              <a:off x="4213337" y="3644653"/>
              <a:ext cx="183810" cy="281134"/>
            </a:xfrm>
            <a:prstGeom prst="rect">
              <a:avLst/>
            </a:prstGeom>
          </p:spPr>
          <p:txBody>
            <a:bodyPr wrap="square">
              <a:spAutoFit/>
            </a:bodyPr>
            <a:lstStyle/>
            <a:p>
              <a:pPr algn="ctr"/>
              <a:r>
                <a:rPr lang="en-US" sz="1836" b="1" dirty="0">
                  <a:latin typeface="+mj-lt"/>
                </a:rPr>
                <a:t>7</a:t>
              </a:r>
            </a:p>
          </p:txBody>
        </p:sp>
      </p:grpSp>
    </p:spTree>
    <p:extLst>
      <p:ext uri="{BB962C8B-B14F-4D97-AF65-F5344CB8AC3E}">
        <p14:creationId xmlns:p14="http://schemas.microsoft.com/office/powerpoint/2010/main" val="1456674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4"/>
                                        </p:tgtEl>
                                        <p:attrNameLst>
                                          <p:attrName>style.visibility</p:attrName>
                                        </p:attrNameLst>
                                      </p:cBhvr>
                                      <p:to>
                                        <p:strVal val="visible"/>
                                      </p:to>
                                    </p:set>
                                    <p:animEffect transition="in" filter="fade">
                                      <p:cBhvr>
                                        <p:cTn id="10" dur="500"/>
                                        <p:tgtEl>
                                          <p:spTgt spid="1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0"/>
                                        </p:tgtEl>
                                        <p:attrNameLst>
                                          <p:attrName>style.visibility</p:attrName>
                                        </p:attrNameLst>
                                      </p:cBhvr>
                                      <p:to>
                                        <p:strVal val="visible"/>
                                      </p:to>
                                    </p:set>
                                    <p:animEffect transition="in" filter="fade">
                                      <p:cBhvr>
                                        <p:cTn id="13" dur="500"/>
                                        <p:tgtEl>
                                          <p:spTgt spid="1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1"/>
                                        </p:tgtEl>
                                        <p:attrNameLst>
                                          <p:attrName>style.visibility</p:attrName>
                                        </p:attrNameLst>
                                      </p:cBhvr>
                                      <p:to>
                                        <p:strVal val="visible"/>
                                      </p:to>
                                    </p:set>
                                    <p:animEffect transition="in" filter="fade">
                                      <p:cBhvr>
                                        <p:cTn id="16" dur="500"/>
                                        <p:tgtEl>
                                          <p:spTgt spid="1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28"/>
                                        </p:tgtEl>
                                        <p:attrNameLst>
                                          <p:attrName>style.visibility</p:attrName>
                                        </p:attrNameLst>
                                      </p:cBhvr>
                                      <p:to>
                                        <p:strVal val="visible"/>
                                      </p:to>
                                    </p:set>
                                    <p:animEffect transition="in" filter="fade">
                                      <p:cBhvr>
                                        <p:cTn id="24" dur="500"/>
                                        <p:tgtEl>
                                          <p:spTgt spid="12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5"/>
                                        </p:tgtEl>
                                        <p:attrNameLst>
                                          <p:attrName>style.visibility</p:attrName>
                                        </p:attrNameLst>
                                      </p:cBhvr>
                                      <p:to>
                                        <p:strVal val="visible"/>
                                      </p:to>
                                    </p:set>
                                    <p:animEffect transition="in" filter="fade">
                                      <p:cBhvr>
                                        <p:cTn id="27" dur="500"/>
                                        <p:tgtEl>
                                          <p:spTgt spid="135"/>
                                        </p:tgtEl>
                                      </p:cBhvr>
                                    </p:animEffect>
                                  </p:childTnLst>
                                </p:cTn>
                              </p:par>
                              <p:par>
                                <p:cTn id="28" presetID="10" presetClass="entr" presetSubtype="0" fill="hold" nodeType="with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fade">
                                      <p:cBhvr>
                                        <p:cTn id="30" dur="500"/>
                                        <p:tgtEl>
                                          <p:spTgt spid="93"/>
                                        </p:tgtEl>
                                      </p:cBhvr>
                                    </p:animEffect>
                                  </p:childTnLst>
                                </p:cTn>
                              </p:par>
                              <p:par>
                                <p:cTn id="31" presetID="10"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8"/>
                                        </p:tgtEl>
                                        <p:attrNameLst>
                                          <p:attrName>style.visibility</p:attrName>
                                        </p:attrNameLst>
                                      </p:cBhvr>
                                      <p:to>
                                        <p:strVal val="visible"/>
                                      </p:to>
                                    </p:set>
                                    <p:animEffect transition="in" filter="fade">
                                      <p:cBhvr>
                                        <p:cTn id="36" dur="500"/>
                                        <p:tgtEl>
                                          <p:spTgt spid="9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0"/>
                                        </p:tgtEl>
                                        <p:attrNameLst>
                                          <p:attrName>style.visibility</p:attrName>
                                        </p:attrNameLst>
                                      </p:cBhvr>
                                      <p:to>
                                        <p:strVal val="visible"/>
                                      </p:to>
                                    </p:set>
                                    <p:animEffect transition="in" filter="fade">
                                      <p:cBhvr>
                                        <p:cTn id="39" dur="500"/>
                                        <p:tgtEl>
                                          <p:spTgt spid="160"/>
                                        </p:tgtEl>
                                      </p:cBhvr>
                                    </p:animEffect>
                                  </p:childTnLst>
                                </p:cTn>
                              </p:par>
                              <p:par>
                                <p:cTn id="40" presetID="10" presetClass="entr" presetSubtype="0" fill="hold" nodeType="with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fade">
                                      <p:cBhvr>
                                        <p:cTn id="42" dur="500"/>
                                        <p:tgtEl>
                                          <p:spTgt spid="8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par>
                                <p:cTn id="48" presetID="10" presetClass="entr" presetSubtype="0" fill="hold" nodeType="withEffect">
                                  <p:stCondLst>
                                    <p:cond delay="0"/>
                                  </p:stCondLst>
                                  <p:childTnLst>
                                    <p:set>
                                      <p:cBhvr>
                                        <p:cTn id="49" dur="1" fill="hold">
                                          <p:stCondLst>
                                            <p:cond delay="0"/>
                                          </p:stCondLst>
                                        </p:cTn>
                                        <p:tgtEl>
                                          <p:spTgt spid="159"/>
                                        </p:tgtEl>
                                        <p:attrNameLst>
                                          <p:attrName>style.visibility</p:attrName>
                                        </p:attrNameLst>
                                      </p:cBhvr>
                                      <p:to>
                                        <p:strVal val="visible"/>
                                      </p:to>
                                    </p:set>
                                    <p:animEffect transition="in" filter="fade">
                                      <p:cBhvr>
                                        <p:cTn id="50" dur="500"/>
                                        <p:tgtEl>
                                          <p:spTgt spid="159"/>
                                        </p:tgtEl>
                                      </p:cBhvr>
                                    </p:animEffect>
                                  </p:childTnLst>
                                </p:cTn>
                              </p:par>
                              <p:par>
                                <p:cTn id="51" presetID="10" presetClass="entr" presetSubtype="0" fill="hold" nodeType="with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fade">
                                      <p:cBhvr>
                                        <p:cTn id="53" dur="500"/>
                                        <p:tgtEl>
                                          <p:spTgt spid="95"/>
                                        </p:tgtEl>
                                      </p:cBhvr>
                                    </p:animEffect>
                                  </p:childTnLst>
                                </p:cTn>
                              </p:par>
                              <p:par>
                                <p:cTn id="54" presetID="10" presetClass="entr" presetSubtype="0" fill="hold" nodeType="withEffect">
                                  <p:stCondLst>
                                    <p:cond delay="0"/>
                                  </p:stCondLst>
                                  <p:childTnLst>
                                    <p:set>
                                      <p:cBhvr>
                                        <p:cTn id="55" dur="1" fill="hold">
                                          <p:stCondLst>
                                            <p:cond delay="0"/>
                                          </p:stCondLst>
                                        </p:cTn>
                                        <p:tgtEl>
                                          <p:spTgt spid="103"/>
                                        </p:tgtEl>
                                        <p:attrNameLst>
                                          <p:attrName>style.visibility</p:attrName>
                                        </p:attrNameLst>
                                      </p:cBhvr>
                                      <p:to>
                                        <p:strVal val="visible"/>
                                      </p:to>
                                    </p:set>
                                    <p:animEffect transition="in" filter="fade">
                                      <p:cBhvr>
                                        <p:cTn id="56" dur="500"/>
                                        <p:tgtEl>
                                          <p:spTgt spid="103"/>
                                        </p:tgtEl>
                                      </p:cBhvr>
                                    </p:animEffect>
                                  </p:childTnLst>
                                </p:cTn>
                              </p:par>
                              <p:par>
                                <p:cTn id="57" presetID="10" presetClass="entr" presetSubtype="0" fill="hold" nodeType="withEffect">
                                  <p:stCondLst>
                                    <p:cond delay="0"/>
                                  </p:stCondLst>
                                  <p:childTnLst>
                                    <p:set>
                                      <p:cBhvr>
                                        <p:cTn id="58" dur="1" fill="hold">
                                          <p:stCondLst>
                                            <p:cond delay="0"/>
                                          </p:stCondLst>
                                        </p:cTn>
                                        <p:tgtEl>
                                          <p:spTgt spid="85"/>
                                        </p:tgtEl>
                                        <p:attrNameLst>
                                          <p:attrName>style.visibility</p:attrName>
                                        </p:attrNameLst>
                                      </p:cBhvr>
                                      <p:to>
                                        <p:strVal val="visible"/>
                                      </p:to>
                                    </p:set>
                                    <p:animEffect transition="in" filter="fade">
                                      <p:cBhvr>
                                        <p:cTn id="59" dur="500"/>
                                        <p:tgtEl>
                                          <p:spTgt spid="8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25"/>
                                        </p:tgtEl>
                                        <p:attrNameLst>
                                          <p:attrName>style.visibility</p:attrName>
                                        </p:attrNameLst>
                                      </p:cBhvr>
                                      <p:to>
                                        <p:strVal val="visible"/>
                                      </p:to>
                                    </p:set>
                                    <p:animEffect transition="in" filter="fade">
                                      <p:cBhvr>
                                        <p:cTn id="67" dur="500"/>
                                        <p:tgtEl>
                                          <p:spTgt spid="125"/>
                                        </p:tgtEl>
                                      </p:cBhvr>
                                    </p:animEffect>
                                  </p:childTnLst>
                                </p:cTn>
                              </p:par>
                              <p:par>
                                <p:cTn id="68" presetID="10" presetClass="entr" presetSubtype="0" fill="hold" nodeType="with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fade">
                                      <p:cBhvr>
                                        <p:cTn id="70" dur="500"/>
                                        <p:tgtEl>
                                          <p:spTgt spid="99"/>
                                        </p:tgtEl>
                                      </p:cBhvr>
                                    </p:animEffect>
                                  </p:childTnLst>
                                </p:cTn>
                              </p:par>
                              <p:par>
                                <p:cTn id="71" presetID="22" presetClass="entr" presetSubtype="1" fill="hold" nodeType="withEffect">
                                  <p:stCondLst>
                                    <p:cond delay="0"/>
                                  </p:stCondLst>
                                  <p:childTnLst>
                                    <p:set>
                                      <p:cBhvr>
                                        <p:cTn id="72" dur="1" fill="hold">
                                          <p:stCondLst>
                                            <p:cond delay="0"/>
                                          </p:stCondLst>
                                        </p:cTn>
                                        <p:tgtEl>
                                          <p:spTgt spid="162"/>
                                        </p:tgtEl>
                                        <p:attrNameLst>
                                          <p:attrName>style.visibility</p:attrName>
                                        </p:attrNameLst>
                                      </p:cBhvr>
                                      <p:to>
                                        <p:strVal val="visible"/>
                                      </p:to>
                                    </p:set>
                                    <p:animEffect transition="in" filter="wipe(up)">
                                      <p:cBhvr>
                                        <p:cTn id="73" dur="500"/>
                                        <p:tgtEl>
                                          <p:spTgt spid="162"/>
                                        </p:tgtEl>
                                      </p:cBhvr>
                                    </p:animEffect>
                                  </p:childTnLst>
                                </p:cTn>
                              </p:par>
                              <p:par>
                                <p:cTn id="74" presetID="22" presetClass="entr" presetSubtype="1" fill="hold" nodeType="withEffect">
                                  <p:stCondLst>
                                    <p:cond delay="0"/>
                                  </p:stCondLst>
                                  <p:childTnLst>
                                    <p:set>
                                      <p:cBhvr>
                                        <p:cTn id="75" dur="1" fill="hold">
                                          <p:stCondLst>
                                            <p:cond delay="0"/>
                                          </p:stCondLst>
                                        </p:cTn>
                                        <p:tgtEl>
                                          <p:spTgt spid="86"/>
                                        </p:tgtEl>
                                        <p:attrNameLst>
                                          <p:attrName>style.visibility</p:attrName>
                                        </p:attrNameLst>
                                      </p:cBhvr>
                                      <p:to>
                                        <p:strVal val="visible"/>
                                      </p:to>
                                    </p:set>
                                    <p:animEffect transition="in" filter="wipe(up)">
                                      <p:cBhvr>
                                        <p:cTn id="76" dur="500"/>
                                        <p:tgtEl>
                                          <p:spTgt spid="8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4"/>
                                        </p:tgtEl>
                                        <p:attrNameLst>
                                          <p:attrName>style.visibility</p:attrName>
                                        </p:attrNameLst>
                                      </p:cBhvr>
                                      <p:to>
                                        <p:strVal val="visible"/>
                                      </p:to>
                                    </p:set>
                                    <p:animEffect transition="in" filter="fade">
                                      <p:cBhvr>
                                        <p:cTn id="79" dur="500"/>
                                        <p:tgtEl>
                                          <p:spTgt spid="10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5"/>
                                        </p:tgtEl>
                                        <p:attrNameLst>
                                          <p:attrName>style.visibility</p:attrName>
                                        </p:attrNameLst>
                                      </p:cBhvr>
                                      <p:to>
                                        <p:strVal val="visible"/>
                                      </p:to>
                                    </p:set>
                                    <p:animEffect transition="in" filter="fade">
                                      <p:cBhvr>
                                        <p:cTn id="82" dur="500"/>
                                        <p:tgtEl>
                                          <p:spTgt spid="10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500"/>
                                        <p:tgtEl>
                                          <p:spTgt spid="8"/>
                                        </p:tgtEl>
                                      </p:cBhvr>
                                    </p:animEffect>
                                  </p:childTnLst>
                                </p:cTn>
                              </p:par>
                              <p:par>
                                <p:cTn id="88" presetID="22" presetClass="entr" presetSubtype="1" fill="hold" nodeType="withEffect">
                                  <p:stCondLst>
                                    <p:cond delay="0"/>
                                  </p:stCondLst>
                                  <p:childTnLst>
                                    <p:set>
                                      <p:cBhvr>
                                        <p:cTn id="89" dur="1" fill="hold">
                                          <p:stCondLst>
                                            <p:cond delay="0"/>
                                          </p:stCondLst>
                                        </p:cTn>
                                        <p:tgtEl>
                                          <p:spTgt spid="164"/>
                                        </p:tgtEl>
                                        <p:attrNameLst>
                                          <p:attrName>style.visibility</p:attrName>
                                        </p:attrNameLst>
                                      </p:cBhvr>
                                      <p:to>
                                        <p:strVal val="visible"/>
                                      </p:to>
                                    </p:set>
                                    <p:animEffect transition="in" filter="wipe(up)">
                                      <p:cBhvr>
                                        <p:cTn id="90" dur="500"/>
                                        <p:tgtEl>
                                          <p:spTgt spid="164"/>
                                        </p:tgtEl>
                                      </p:cBhvr>
                                    </p:animEffect>
                                  </p:childTnLst>
                                </p:cTn>
                              </p:par>
                              <p:par>
                                <p:cTn id="91" presetID="10" presetClass="exit" presetSubtype="0" fill="hold" nodeType="withEffect">
                                  <p:stCondLst>
                                    <p:cond delay="0"/>
                                  </p:stCondLst>
                                  <p:childTnLst>
                                    <p:animEffect transition="out" filter="fade">
                                      <p:cBhvr>
                                        <p:cTn id="92" dur="500"/>
                                        <p:tgtEl>
                                          <p:spTgt spid="163"/>
                                        </p:tgtEl>
                                      </p:cBhvr>
                                    </p:animEffect>
                                    <p:set>
                                      <p:cBhvr>
                                        <p:cTn id="93" dur="1" fill="hold">
                                          <p:stCondLst>
                                            <p:cond delay="499"/>
                                          </p:stCondLst>
                                        </p:cTn>
                                        <p:tgtEl>
                                          <p:spTgt spid="163"/>
                                        </p:tgtEl>
                                        <p:attrNameLst>
                                          <p:attrName>style.visibility</p:attrName>
                                        </p:attrNameLst>
                                      </p:cBhvr>
                                      <p:to>
                                        <p:strVal val="hidden"/>
                                      </p:to>
                                    </p:set>
                                  </p:childTnLst>
                                </p:cTn>
                              </p:par>
                              <p:par>
                                <p:cTn id="94" presetID="10" presetClass="entr" presetSubtype="0" fill="hold" grpId="0" nodeType="withEffect">
                                  <p:stCondLst>
                                    <p:cond delay="0"/>
                                  </p:stCondLst>
                                  <p:childTnLst>
                                    <p:set>
                                      <p:cBhvr>
                                        <p:cTn id="95" dur="1" fill="hold">
                                          <p:stCondLst>
                                            <p:cond delay="0"/>
                                          </p:stCondLst>
                                        </p:cTn>
                                        <p:tgtEl>
                                          <p:spTgt spid="126"/>
                                        </p:tgtEl>
                                        <p:attrNameLst>
                                          <p:attrName>style.visibility</p:attrName>
                                        </p:attrNameLst>
                                      </p:cBhvr>
                                      <p:to>
                                        <p:strVal val="visible"/>
                                      </p:to>
                                    </p:set>
                                    <p:animEffect transition="in" filter="fade">
                                      <p:cBhvr>
                                        <p:cTn id="96" dur="500"/>
                                        <p:tgtEl>
                                          <p:spTgt spid="12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9"/>
                                        </p:tgtEl>
                                        <p:attrNameLst>
                                          <p:attrName>style.visibility</p:attrName>
                                        </p:attrNameLst>
                                      </p:cBhvr>
                                      <p:to>
                                        <p:strVal val="visible"/>
                                      </p:to>
                                    </p:set>
                                    <p:animEffect transition="in" filter="fade">
                                      <p:cBhvr>
                                        <p:cTn id="101" dur="500"/>
                                        <p:tgtEl>
                                          <p:spTgt spid="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27"/>
                                        </p:tgtEl>
                                        <p:attrNameLst>
                                          <p:attrName>style.visibility</p:attrName>
                                        </p:attrNameLst>
                                      </p:cBhvr>
                                      <p:to>
                                        <p:strVal val="visible"/>
                                      </p:to>
                                    </p:set>
                                    <p:animEffect transition="in" filter="fade">
                                      <p:cBhvr>
                                        <p:cTn id="104" dur="500"/>
                                        <p:tgtEl>
                                          <p:spTgt spid="127"/>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81"/>
                                        </p:tgtEl>
                                        <p:attrNameLst>
                                          <p:attrName>style.visibility</p:attrName>
                                        </p:attrNameLst>
                                      </p:cBhvr>
                                      <p:to>
                                        <p:strVal val="visible"/>
                                      </p:to>
                                    </p:set>
                                    <p:animEffect transition="in" filter="fade">
                                      <p:cBhvr>
                                        <p:cTn id="109" dur="500"/>
                                        <p:tgtEl>
                                          <p:spTgt spid="81"/>
                                        </p:tgtEl>
                                      </p:cBhvr>
                                    </p:animEffect>
                                  </p:childTnLst>
                                </p:cTn>
                              </p:par>
                              <p:par>
                                <p:cTn id="110" presetID="10" presetClass="entr" presetSubtype="0" fill="hold" nodeType="withEffect">
                                  <p:stCondLst>
                                    <p:cond delay="0"/>
                                  </p:stCondLst>
                                  <p:childTnLst>
                                    <p:set>
                                      <p:cBhvr>
                                        <p:cTn id="111" dur="1" fill="hold">
                                          <p:stCondLst>
                                            <p:cond delay="0"/>
                                          </p:stCondLst>
                                        </p:cTn>
                                        <p:tgtEl>
                                          <p:spTgt spid="88"/>
                                        </p:tgtEl>
                                        <p:attrNameLst>
                                          <p:attrName>style.visibility</p:attrName>
                                        </p:attrNameLst>
                                      </p:cBhvr>
                                      <p:to>
                                        <p:strVal val="visible"/>
                                      </p:to>
                                    </p:set>
                                    <p:animEffect transition="in" filter="fade">
                                      <p:cBhvr>
                                        <p:cTn id="112" dur="500"/>
                                        <p:tgtEl>
                                          <p:spTgt spid="88"/>
                                        </p:tgtEl>
                                      </p:cBhvr>
                                    </p:animEffect>
                                  </p:childTnLst>
                                </p:cTn>
                              </p:par>
                              <p:par>
                                <p:cTn id="113" presetID="19" presetClass="emph" presetSubtype="0" fill="hold" nodeType="withEffect">
                                  <p:stCondLst>
                                    <p:cond delay="0"/>
                                  </p:stCondLst>
                                  <p:childTnLst>
                                    <p:animClr clrSpc="rgb" dir="cw">
                                      <p:cBhvr override="childStyle">
                                        <p:cTn id="114" dur="500" fill="hold"/>
                                        <p:tgtEl>
                                          <p:spTgt spid="96"/>
                                        </p:tgtEl>
                                        <p:attrNameLst>
                                          <p:attrName>style.color</p:attrName>
                                        </p:attrNameLst>
                                      </p:cBhvr>
                                      <p:to>
                                        <a:srgbClr val="D2D2D2"/>
                                      </p:to>
                                    </p:animClr>
                                    <p:animClr clrSpc="rgb" dir="cw">
                                      <p:cBhvr>
                                        <p:cTn id="115" dur="500" fill="hold"/>
                                        <p:tgtEl>
                                          <p:spTgt spid="96"/>
                                        </p:tgtEl>
                                        <p:attrNameLst>
                                          <p:attrName>fillcolor</p:attrName>
                                        </p:attrNameLst>
                                      </p:cBhvr>
                                      <p:to>
                                        <a:srgbClr val="D2D2D2"/>
                                      </p:to>
                                    </p:animClr>
                                    <p:set>
                                      <p:cBhvr>
                                        <p:cTn id="116" dur="500" fill="hold"/>
                                        <p:tgtEl>
                                          <p:spTgt spid="96"/>
                                        </p:tgtEl>
                                        <p:attrNameLst>
                                          <p:attrName>fill.type</p:attrName>
                                        </p:attrNameLst>
                                      </p:cBhvr>
                                      <p:to>
                                        <p:strVal val="solid"/>
                                      </p:to>
                                    </p:set>
                                    <p:set>
                                      <p:cBhvr>
                                        <p:cTn id="117" dur="500" fill="hold"/>
                                        <p:tgtEl>
                                          <p:spTgt spid="96"/>
                                        </p:tgtEl>
                                        <p:attrNameLst>
                                          <p:attrName>fill.on</p:attrName>
                                        </p:attrNameLst>
                                      </p:cBhvr>
                                      <p:to>
                                        <p:strVal val="true"/>
                                      </p:to>
                                    </p:set>
                                  </p:childTnLst>
                                </p:cTn>
                              </p:par>
                              <p:par>
                                <p:cTn id="118" presetID="19" presetClass="emph" presetSubtype="0" fill="hold" nodeType="withEffect">
                                  <p:stCondLst>
                                    <p:cond delay="0"/>
                                  </p:stCondLst>
                                  <p:childTnLst>
                                    <p:animClr clrSpc="rgb" dir="cw">
                                      <p:cBhvr override="childStyle">
                                        <p:cTn id="119" dur="500" fill="hold"/>
                                        <p:tgtEl>
                                          <p:spTgt spid="102"/>
                                        </p:tgtEl>
                                        <p:attrNameLst>
                                          <p:attrName>style.color</p:attrName>
                                        </p:attrNameLst>
                                      </p:cBhvr>
                                      <p:to>
                                        <a:srgbClr val="D2D2D2"/>
                                      </p:to>
                                    </p:animClr>
                                    <p:animClr clrSpc="rgb" dir="cw">
                                      <p:cBhvr>
                                        <p:cTn id="120" dur="500" fill="hold"/>
                                        <p:tgtEl>
                                          <p:spTgt spid="102"/>
                                        </p:tgtEl>
                                        <p:attrNameLst>
                                          <p:attrName>fillcolor</p:attrName>
                                        </p:attrNameLst>
                                      </p:cBhvr>
                                      <p:to>
                                        <a:srgbClr val="D2D2D2"/>
                                      </p:to>
                                    </p:animClr>
                                    <p:set>
                                      <p:cBhvr>
                                        <p:cTn id="121" dur="500" fill="hold"/>
                                        <p:tgtEl>
                                          <p:spTgt spid="102"/>
                                        </p:tgtEl>
                                        <p:attrNameLst>
                                          <p:attrName>fill.type</p:attrName>
                                        </p:attrNameLst>
                                      </p:cBhvr>
                                      <p:to>
                                        <p:strVal val="solid"/>
                                      </p:to>
                                    </p:set>
                                    <p:set>
                                      <p:cBhvr>
                                        <p:cTn id="122" dur="500" fill="hold"/>
                                        <p:tgtEl>
                                          <p:spTgt spid="102"/>
                                        </p:tgtEl>
                                        <p:attrNameLst>
                                          <p:attrName>fill.on</p:attrName>
                                        </p:attrNameLst>
                                      </p:cBhvr>
                                      <p:to>
                                        <p:strVal val="true"/>
                                      </p:to>
                                    </p:set>
                                  </p:childTnLst>
                                </p:cTn>
                              </p:par>
                            </p:childTnLst>
                          </p:cTn>
                        </p:par>
                        <p:par>
                          <p:cTn id="123" fill="hold">
                            <p:stCondLst>
                              <p:cond delay="500"/>
                            </p:stCondLst>
                            <p:childTnLst>
                              <p:par>
                                <p:cTn id="124" presetID="0" presetClass="path" presetSubtype="0" accel="50000" decel="50000" fill="hold" nodeType="afterEffect">
                                  <p:stCondLst>
                                    <p:cond delay="0"/>
                                  </p:stCondLst>
                                  <p:childTnLst>
                                    <p:animMotion origin="layout" path="M -0.00069 -0.00031 C 0.0066 0.05124 0.00417 0.10988 0.02327 0.1534 C 0.03108 0.1713 0.03837 0.1858 0.05139 0.19043 C 0.05695 0.18982 0.0625 0.18982 0.06806 0.18858 C 0.07032 0.18796 0.07223 0.18611 0.07431 0.18488 C 0.07674 0.18333 0.08056 0.17747 0.08056 0.17747 C 0.08646 0.16142 0.07865 0.18025 0.08577 0.17006 C 0.08681 0.16852 0.08698 0.16605 0.08785 0.16451 C 0.08872 0.16296 0.08994 0.16204 0.09098 0.1608 C 0.09167 0.15895 0.09219 0.15679 0.09306 0.15525 C 0.09393 0.15371 0.09532 0.1534 0.09619 0.15154 C 0.10018 0.14259 0.09358 0.14815 0.10035 0.14414 C 0.10139 0.13827 0.10816 0.12099 0.11077 0.11636 C 0.1132 0.1034 0.11563 0.09043 0.11806 0.07747 C 0.11875 0.07377 0.11945 0.07006 0.12014 0.06636 C 0.12049 0.06451 0.12119 0.0608 0.12119 0.0608 C 0.12709 -0.02407 0.12587 -0.11018 0.13264 -0.19475 C 0.13386 -0.20957 0.13369 -0.22469 0.13577 -0.2392 C 0.1375 -0.26697 0.14011 -0.29228 0.14514 -0.31883 C 0.14775 -0.33271 0.15174 -0.34753 0.15869 -0.35586 C 0.16007 -0.36327 0.16129 -0.36636 0.16494 -0.37068 C 0.16684 -0.38055 0.17639 -0.3929 0.18039 -0.40031 C 0.1823 -0.40339 0.18681 -0.40771 0.18681 -0.40771 C 0.18733 -0.40957 0.18803 -0.41173 0.18889 -0.41327 C 0.19063 -0.41605 0.19497 -0.42068 0.19497 -0.42068 C 0.20105 -0.43673 0.19323 -0.4179 0.20035 -0.42808 C 0.20139 -0.42963 0.20157 -0.4321 0.20244 -0.43364 C 0.20452 -0.43734 0.20608 -0.43765 0.20869 -0.4392 C 0.2125 -0.44938 0.22032 -0.4537 0.22639 -0.45957 C 0.23594 -0.46913 0.25278 -0.4858 0.26389 -0.48734 C 0.27987 -0.48981 0.29584 -0.49228 0.31181 -0.49475 C 0.32014 -0.49599 0.3375 -0.50031 0.34827 -0.50031 " pathEditMode="relative" ptsTypes="fffffffffffffffffffffffffffffffA">
                                      <p:cBhvr>
                                        <p:cTn id="125" dur="2000" fill="hold"/>
                                        <p:tgtEl>
                                          <p:spTgt spid="96"/>
                                        </p:tgtEl>
                                        <p:attrNameLst>
                                          <p:attrName>ppt_x</p:attrName>
                                          <p:attrName>ppt_y</p:attrName>
                                        </p:attrNameLst>
                                      </p:cBhvr>
                                    </p:animMotion>
                                  </p:childTnLst>
                                </p:cTn>
                              </p:par>
                              <p:par>
                                <p:cTn id="126" presetID="0" presetClass="path" presetSubtype="0" accel="50000" decel="50000" fill="hold" nodeType="withEffect">
                                  <p:stCondLst>
                                    <p:cond delay="0"/>
                                  </p:stCondLst>
                                  <p:childTnLst>
                                    <p:animMotion origin="layout" path="M 6.66667E-6 2.59259E-6 C -0.03541 -0.00185 -0.04861 -0.00371 -0.08749 2.59259E-6 C -0.0934 0.00061 -0.1144 0.01142 -0.11874 0.01666 C -0.12309 0.02191 -0.12638 0.02685 -0.13124 0.02963 C -0.13715 0.04568 -0.12934 0.02685 -0.13645 0.03703 C -0.13836 0.03981 -0.13975 0.04352 -0.14166 0.04629 C -0.14704 0.05494 -0.15121 0.06512 -0.15729 0.07222 C -0.16006 0.07963 -0.16354 0.08765 -0.1677 0.09259 C -0.16996 0.10463 -0.16684 0.0929 -0.17187 0.1 C -0.17291 0.10154 -0.17309 0.10401 -0.17395 0.10555 C -0.17482 0.1071 -0.17604 0.10802 -0.17708 0.10926 C -0.18177 0.12191 -0.19236 0.14043 -0.19479 0.1537 C -0.19618 0.16142 -0.20208 0.17592 -0.2052 0.18148 C -0.20711 0.18487 -0.21128 0.19352 -0.21458 0.19629 C -0.21666 0.19784 -0.22083 0.2 -0.22083 0.2 C -0.23211 0.19722 -0.22673 0.19907 -0.23333 0.18889 C -0.23524 0.18611 -0.23958 0.18148 -0.23958 0.18148 C -0.24201 0.175 -0.24201 0.17099 -0.24583 0.16666 C -0.24774 0.15679 -0.24965 0.14722 -0.25104 0.13703 C -0.25086 0.13117 -0.25138 0.09259 -0.24895 0.07592 C -0.24409 0.04136 -0.23298 0.00926 -0.22083 -0.01852 C -0.21736 -0.02624 -0.21493 -0.0392 -0.21041 -0.04445 C -0.2085 -0.05463 -0.2019 -0.07006 -0.19687 -0.07593 C -0.19392 -0.09167 -0.18472 -0.10062 -0.17812 -0.11111 C -0.17326 -0.11883 -0.16874 -0.12963 -0.16249 -0.13334 C -0.15815 -0.14476 -0.14843 -0.15062 -0.14166 -0.15741 C -0.13628 -0.16266 -0.13159 -0.16976 -0.12604 -0.17408 C -0.11562 -0.18241 -0.10503 -0.18488 -0.09374 -0.18704 C -0.06736 -0.18581 -0.04444 -0.18148 -0.01874 -0.17778 C -0.00642 -0.17037 0.00591 -0.17037 0.01876 -0.17037 " pathEditMode="relative" ptsTypes="fffffffffffffffffffffffffffffA">
                                      <p:cBhvr>
                                        <p:cTn id="127" dur="2000" fill="hold"/>
                                        <p:tgtEl>
                                          <p:spTgt spid="10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124" grpId="0"/>
      <p:bldP spid="125" grpId="0"/>
      <p:bldP spid="126" grpId="0"/>
      <p:bldP spid="127" grpId="0" animBg="1"/>
      <p:bldP spid="135" grpId="0"/>
      <p:bldP spid="160" grpId="0"/>
      <p:bldP spid="130" grpId="0" animBg="1"/>
      <p:bldP spid="131" grpId="0" animBg="1"/>
      <p:bldP spid="81" grpId="0"/>
      <p:bldP spid="104" grpId="0"/>
      <p:bldP spid="10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Walkthrough</a:t>
            </a:r>
            <a:endParaRPr lang="en-US" dirty="0"/>
          </a:p>
        </p:txBody>
      </p:sp>
      <p:sp>
        <p:nvSpPr>
          <p:cNvPr id="5" name="Text Placeholder 4"/>
          <p:cNvSpPr>
            <a:spLocks noGrp="1"/>
          </p:cNvSpPr>
          <p:nvPr>
            <p:ph type="body" sz="quarter" idx="12"/>
          </p:nvPr>
        </p:nvSpPr>
        <p:spPr/>
        <p:txBody>
          <a:bodyPr/>
          <a:lstStyle/>
          <a:p>
            <a:r>
              <a:rPr lang="en-US" dirty="0" smtClean="0"/>
              <a:t>Going Hybrid!</a:t>
            </a:r>
            <a:endParaRPr lang="en-US" dirty="0"/>
          </a:p>
        </p:txBody>
      </p:sp>
    </p:spTree>
    <p:extLst>
      <p:ext uri="{BB962C8B-B14F-4D97-AF65-F5344CB8AC3E}">
        <p14:creationId xmlns:p14="http://schemas.microsoft.com/office/powerpoint/2010/main" val="60889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Hybrid Configuration</a:t>
            </a:r>
            <a:endParaRPr lang="en-US"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089" y="1165754"/>
            <a:ext cx="8790650" cy="2797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a:off x="4042162" y="854886"/>
            <a:ext cx="544019" cy="1088037"/>
          </a:xfrm>
          <a:prstGeom prst="downArrow">
            <a:avLst/>
          </a:prstGeom>
          <a:solidFill>
            <a:schemeClr val="accent4">
              <a:lumMod val="40000"/>
              <a:lumOff val="60000"/>
            </a:schemeClr>
          </a:solid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33149" indent="-233149" algn="ctr">
              <a:buBlip>
                <a:blip r:embed="rId4"/>
              </a:buBlip>
            </a:pPr>
            <a:endParaRPr lang="en-US" sz="1836" dirty="0" err="1">
              <a:solidFill>
                <a:sysClr val="windowText" lastClr="000000"/>
              </a:solidFill>
            </a:endParaRPr>
          </a:p>
        </p:txBody>
      </p:sp>
      <p:sp>
        <p:nvSpPr>
          <p:cNvPr id="7" name="Up Arrow 6"/>
          <p:cNvSpPr/>
          <p:nvPr/>
        </p:nvSpPr>
        <p:spPr>
          <a:xfrm>
            <a:off x="9560065" y="2564659"/>
            <a:ext cx="544019" cy="1398905"/>
          </a:xfrm>
          <a:prstGeom prst="upArrow">
            <a:avLst/>
          </a:prstGeom>
          <a:solidFill>
            <a:schemeClr val="accent4">
              <a:lumMod val="40000"/>
              <a:lumOff val="60000"/>
            </a:schemeClr>
          </a:solid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33149" indent="-233149" algn="ctr">
              <a:buBlip>
                <a:blip r:embed="rId4"/>
              </a:buBlip>
            </a:pPr>
            <a:endParaRPr lang="en-US" sz="1836" dirty="0" err="1">
              <a:solidFill>
                <a:sysClr val="windowText" lastClr="000000"/>
              </a:solidFill>
            </a:endParaRPr>
          </a:p>
        </p:txBody>
      </p:sp>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6451" y="1157714"/>
            <a:ext cx="6129924" cy="5294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6451" y="1109140"/>
            <a:ext cx="6188212" cy="539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Left Arrow 9"/>
          <p:cNvSpPr/>
          <p:nvPr/>
        </p:nvSpPr>
        <p:spPr>
          <a:xfrm>
            <a:off x="6373671" y="2720093"/>
            <a:ext cx="621736" cy="155434"/>
          </a:xfrm>
          <a:prstGeom prst="leftArrow">
            <a:avLst/>
          </a:prstGeom>
          <a:solidFill>
            <a:srgbClr val="FF00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33149" indent="-233149" algn="ctr">
              <a:buBlip>
                <a:blip r:embed="rId4"/>
              </a:buBlip>
            </a:pPr>
            <a:endParaRPr lang="en-US" sz="1836" dirty="0" err="1">
              <a:solidFill>
                <a:sysClr val="windowText" lastClr="000000"/>
              </a:solidFill>
            </a:endParaRPr>
          </a:p>
        </p:txBody>
      </p:sp>
      <p:sp>
        <p:nvSpPr>
          <p:cNvPr id="14" name="Left Arrow 13"/>
          <p:cNvSpPr/>
          <p:nvPr/>
        </p:nvSpPr>
        <p:spPr>
          <a:xfrm>
            <a:off x="6373671" y="3808130"/>
            <a:ext cx="621736" cy="155434"/>
          </a:xfrm>
          <a:prstGeom prst="leftArrow">
            <a:avLst/>
          </a:prstGeom>
          <a:solidFill>
            <a:srgbClr val="FF00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33149" indent="-233149" algn="ctr">
              <a:buBlip>
                <a:blip r:embed="rId4"/>
              </a:buBlip>
            </a:pPr>
            <a:endParaRPr lang="en-US" sz="1836" dirty="0" err="1">
              <a:solidFill>
                <a:sysClr val="windowText" lastClr="000000"/>
              </a:solidFill>
            </a:endParaRPr>
          </a:p>
        </p:txBody>
      </p:sp>
      <p:sp>
        <p:nvSpPr>
          <p:cNvPr id="15" name="Left Arrow 14"/>
          <p:cNvSpPr/>
          <p:nvPr/>
        </p:nvSpPr>
        <p:spPr>
          <a:xfrm>
            <a:off x="6373671" y="4818450"/>
            <a:ext cx="621736" cy="155434"/>
          </a:xfrm>
          <a:prstGeom prst="leftArrow">
            <a:avLst/>
          </a:prstGeom>
          <a:solidFill>
            <a:srgbClr val="FF00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33149" indent="-233149" algn="ctr">
              <a:buBlip>
                <a:blip r:embed="rId4"/>
              </a:buBlip>
            </a:pPr>
            <a:endParaRPr lang="en-US" sz="1836" dirty="0" err="1">
              <a:solidFill>
                <a:sysClr val="windowText" lastClr="000000"/>
              </a:solidFill>
            </a:endParaRPr>
          </a:p>
        </p:txBody>
      </p:sp>
    </p:spTree>
    <p:extLst>
      <p:ext uri="{BB962C8B-B14F-4D97-AF65-F5344CB8AC3E}">
        <p14:creationId xmlns:p14="http://schemas.microsoft.com/office/powerpoint/2010/main" val="781027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4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4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4"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689" y="1321188"/>
            <a:ext cx="6994525" cy="389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805" y="1214327"/>
            <a:ext cx="8072848" cy="4565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1701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a:t>
            </a:r>
            <a:endParaRPr lang="en-US" dirty="0"/>
          </a:p>
        </p:txBody>
      </p:sp>
      <p:grpSp>
        <p:nvGrpSpPr>
          <p:cNvPr id="7" name="Group 6"/>
          <p:cNvGrpSpPr/>
          <p:nvPr/>
        </p:nvGrpSpPr>
        <p:grpSpPr>
          <a:xfrm>
            <a:off x="2410107" y="1476622"/>
            <a:ext cx="6392219" cy="3720699"/>
            <a:chOff x="838200" y="1447800"/>
            <a:chExt cx="6267450" cy="3648075"/>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626745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Up Arrow 5"/>
            <p:cNvSpPr/>
            <p:nvPr/>
          </p:nvSpPr>
          <p:spPr>
            <a:xfrm>
              <a:off x="5400675" y="4181475"/>
              <a:ext cx="457200" cy="914400"/>
            </a:xfrm>
            <a:prstGeom prst="upArrow">
              <a:avLst/>
            </a:prstGeom>
            <a:solidFill>
              <a:schemeClr val="accent4">
                <a:lumMod val="40000"/>
                <a:lumOff val="60000"/>
              </a:schemeClr>
            </a:solid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33149" indent="-233149" algn="ctr">
                <a:buBlip>
                  <a:blip r:embed="rId3"/>
                </a:buBlip>
              </a:pPr>
              <a:endParaRPr lang="en-US" sz="1836" dirty="0" err="1">
                <a:solidFill>
                  <a:sysClr val="windowText" lastClr="000000"/>
                </a:solidFill>
              </a:endParaRPr>
            </a:p>
          </p:txBody>
        </p:sp>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089" y="1398905"/>
            <a:ext cx="8461432" cy="387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4725" y="2273221"/>
            <a:ext cx="4624158" cy="245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2733" y="2263506"/>
            <a:ext cx="4148142" cy="323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6373" y="1220617"/>
            <a:ext cx="8636295" cy="479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0427" y="1632056"/>
            <a:ext cx="4894048" cy="4270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0427" y="1632055"/>
            <a:ext cx="4894048" cy="4287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9439" y="1745614"/>
            <a:ext cx="4900015" cy="4270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0427" y="1648036"/>
            <a:ext cx="5129318" cy="446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50581" y="1675684"/>
            <a:ext cx="5129318" cy="445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22928" y="1398905"/>
            <a:ext cx="5715402" cy="496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22928" y="1398906"/>
            <a:ext cx="5715402" cy="4942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74566" y="1141094"/>
            <a:ext cx="5963765" cy="5149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5185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Troubleshooting</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9530" y="1787489"/>
            <a:ext cx="7917414" cy="435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0239" y="1787489"/>
            <a:ext cx="8135993" cy="435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8679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a:t>
            </a:r>
            <a:endParaRPr lang="en-US" dirty="0"/>
          </a:p>
        </p:txBody>
      </p:sp>
      <p:sp>
        <p:nvSpPr>
          <p:cNvPr id="5" name="Text Placeholder 4"/>
          <p:cNvSpPr>
            <a:spLocks noGrp="1"/>
          </p:cNvSpPr>
          <p:nvPr>
            <p:ph type="body" sz="quarter" idx="12"/>
          </p:nvPr>
        </p:nvSpPr>
        <p:spPr/>
        <p:txBody>
          <a:bodyPr/>
          <a:lstStyle/>
          <a:p>
            <a:r>
              <a:rPr lang="en-US" dirty="0" smtClean="0"/>
              <a:t>Life in a Hybrid World!</a:t>
            </a:r>
            <a:endParaRPr lang="en-US" dirty="0"/>
          </a:p>
        </p:txBody>
      </p:sp>
    </p:spTree>
    <p:extLst>
      <p:ext uri="{BB962C8B-B14F-4D97-AF65-F5344CB8AC3E}">
        <p14:creationId xmlns:p14="http://schemas.microsoft.com/office/powerpoint/2010/main" val="2268686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Exchange Hybrid Demo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1054" y="0"/>
            <a:ext cx="9268354" cy="6994525"/>
          </a:xfrm>
          <a:prstGeom prst="rect">
            <a:avLst/>
          </a:prstGeom>
        </p:spPr>
      </p:pic>
    </p:spTree>
    <p:extLst>
      <p:ext uri="{BB962C8B-B14F-4D97-AF65-F5344CB8AC3E}">
        <p14:creationId xmlns:p14="http://schemas.microsoft.com/office/powerpoint/2010/main" val="1682468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461" y="204161"/>
            <a:ext cx="7158821" cy="741071"/>
          </a:xfrm>
        </p:spPr>
        <p:txBody>
          <a:bodyPr/>
          <a:lstStyle/>
          <a:p>
            <a:r>
              <a:rPr lang="en-GB" sz="4800" dirty="0" smtClean="0"/>
              <a:t>Today Life is More Complex!</a:t>
            </a:r>
            <a:endParaRPr lang="en-GB" sz="4800" dirty="0"/>
          </a:p>
        </p:txBody>
      </p:sp>
      <p:pic>
        <p:nvPicPr>
          <p:cNvPr id="5" name="Picture 4"/>
          <p:cNvPicPr>
            <a:picLocks noChangeAspect="1"/>
          </p:cNvPicPr>
          <p:nvPr/>
        </p:nvPicPr>
        <p:blipFill>
          <a:blip r:embed="rId2"/>
          <a:stretch>
            <a:fillRect/>
          </a:stretch>
        </p:blipFill>
        <p:spPr>
          <a:xfrm>
            <a:off x="1325692" y="1349205"/>
            <a:ext cx="905569" cy="911858"/>
          </a:xfrm>
          <a:prstGeom prst="rect">
            <a:avLst/>
          </a:prstGeom>
        </p:spPr>
      </p:pic>
      <p:pic>
        <p:nvPicPr>
          <p:cNvPr id="8" name="Picture 7"/>
          <p:cNvPicPr>
            <a:picLocks noChangeAspect="1"/>
          </p:cNvPicPr>
          <p:nvPr/>
        </p:nvPicPr>
        <p:blipFill>
          <a:blip r:embed="rId3"/>
          <a:stretch>
            <a:fillRect/>
          </a:stretch>
        </p:blipFill>
        <p:spPr>
          <a:xfrm>
            <a:off x="514306" y="1562504"/>
            <a:ext cx="583444" cy="706394"/>
          </a:xfrm>
          <a:prstGeom prst="rect">
            <a:avLst/>
          </a:prstGeom>
        </p:spPr>
      </p:pic>
      <p:pic>
        <p:nvPicPr>
          <p:cNvPr id="9" name="Picture 8"/>
          <p:cNvPicPr>
            <a:picLocks noChangeAspect="1"/>
          </p:cNvPicPr>
          <p:nvPr/>
        </p:nvPicPr>
        <p:blipFill>
          <a:blip r:embed="rId3"/>
          <a:stretch>
            <a:fillRect/>
          </a:stretch>
        </p:blipFill>
        <p:spPr>
          <a:xfrm>
            <a:off x="3348169" y="5402188"/>
            <a:ext cx="583444" cy="706394"/>
          </a:xfrm>
          <a:prstGeom prst="rect">
            <a:avLst/>
          </a:prstGeom>
        </p:spPr>
      </p:pic>
      <p:cxnSp>
        <p:nvCxnSpPr>
          <p:cNvPr id="18" name="Straight Arrow Connector 17"/>
          <p:cNvCxnSpPr/>
          <p:nvPr/>
        </p:nvCxnSpPr>
        <p:spPr>
          <a:xfrm flipH="1" flipV="1">
            <a:off x="3222424" y="2851799"/>
            <a:ext cx="512612" cy="547745"/>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974998" y="4163367"/>
            <a:ext cx="407352" cy="419172"/>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616570" y="758795"/>
            <a:ext cx="1539204" cy="369332"/>
          </a:xfrm>
          <a:prstGeom prst="rect">
            <a:avLst/>
          </a:prstGeom>
        </p:spPr>
        <p:txBody>
          <a:bodyPr wrap="none">
            <a:spAutoFit/>
          </a:bodyPr>
          <a:lstStyle/>
          <a:p>
            <a:r>
              <a:rPr lang="en-GB" dirty="0">
                <a:latin typeface="+mj-lt"/>
              </a:rPr>
              <a:t> </a:t>
            </a:r>
            <a:r>
              <a:rPr lang="en-GB" dirty="0" smtClean="0">
                <a:latin typeface="+mj-lt"/>
              </a:rPr>
              <a:t>My Company</a:t>
            </a:r>
            <a:endParaRPr lang="en-GB" dirty="0">
              <a:latin typeface="+mj-lt"/>
            </a:endParaRPr>
          </a:p>
        </p:txBody>
      </p:sp>
      <p:pic>
        <p:nvPicPr>
          <p:cNvPr id="17" name="Picture 16"/>
          <p:cNvPicPr>
            <a:picLocks noChangeAspect="1"/>
          </p:cNvPicPr>
          <p:nvPr/>
        </p:nvPicPr>
        <p:blipFill>
          <a:blip r:embed="rId4"/>
          <a:stretch>
            <a:fillRect/>
          </a:stretch>
        </p:blipFill>
        <p:spPr>
          <a:xfrm>
            <a:off x="3453384" y="4539341"/>
            <a:ext cx="610935" cy="862847"/>
          </a:xfrm>
          <a:prstGeom prst="rect">
            <a:avLst/>
          </a:prstGeom>
        </p:spPr>
      </p:pic>
      <p:pic>
        <p:nvPicPr>
          <p:cNvPr id="24" name="Picture 23"/>
          <p:cNvPicPr>
            <a:picLocks noChangeAspect="1"/>
          </p:cNvPicPr>
          <p:nvPr/>
        </p:nvPicPr>
        <p:blipFill>
          <a:blip r:embed="rId5"/>
          <a:stretch>
            <a:fillRect/>
          </a:stretch>
        </p:blipFill>
        <p:spPr>
          <a:xfrm>
            <a:off x="3542704" y="1988808"/>
            <a:ext cx="3954162" cy="2369804"/>
          </a:xfrm>
          <a:prstGeom prst="rect">
            <a:avLst/>
          </a:prstGeom>
        </p:spPr>
      </p:pic>
      <p:pic>
        <p:nvPicPr>
          <p:cNvPr id="25" name="Picture 24"/>
          <p:cNvPicPr>
            <a:picLocks noChangeAspect="1"/>
          </p:cNvPicPr>
          <p:nvPr/>
        </p:nvPicPr>
        <p:blipFill>
          <a:blip r:embed="rId6"/>
          <a:stretch>
            <a:fillRect/>
          </a:stretch>
        </p:blipFill>
        <p:spPr>
          <a:xfrm>
            <a:off x="9489189" y="1128127"/>
            <a:ext cx="1833617" cy="1812781"/>
          </a:xfrm>
          <a:prstGeom prst="rect">
            <a:avLst/>
          </a:prstGeom>
        </p:spPr>
      </p:pic>
      <p:pic>
        <p:nvPicPr>
          <p:cNvPr id="29" name="Picture 28"/>
          <p:cNvPicPr>
            <a:picLocks noChangeAspect="1"/>
          </p:cNvPicPr>
          <p:nvPr/>
        </p:nvPicPr>
        <p:blipFill>
          <a:blip r:embed="rId7"/>
          <a:stretch>
            <a:fillRect/>
          </a:stretch>
        </p:blipFill>
        <p:spPr>
          <a:xfrm>
            <a:off x="8076068" y="4866428"/>
            <a:ext cx="1082589" cy="1308128"/>
          </a:xfrm>
          <a:prstGeom prst="rect">
            <a:avLst/>
          </a:prstGeom>
        </p:spPr>
      </p:pic>
      <p:cxnSp>
        <p:nvCxnSpPr>
          <p:cNvPr id="30" name="Straight Arrow Connector 29"/>
          <p:cNvCxnSpPr/>
          <p:nvPr/>
        </p:nvCxnSpPr>
        <p:spPr>
          <a:xfrm flipH="1" flipV="1">
            <a:off x="6808573" y="4040659"/>
            <a:ext cx="1112109" cy="108376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8"/>
          <a:stretch>
            <a:fillRect/>
          </a:stretch>
        </p:blipFill>
        <p:spPr>
          <a:xfrm>
            <a:off x="5314800" y="5274720"/>
            <a:ext cx="1245375" cy="1264219"/>
          </a:xfrm>
          <a:prstGeom prst="rect">
            <a:avLst/>
          </a:prstGeom>
        </p:spPr>
      </p:pic>
      <p:cxnSp>
        <p:nvCxnSpPr>
          <p:cNvPr id="36" name="Straight Arrow Connector 35"/>
          <p:cNvCxnSpPr/>
          <p:nvPr/>
        </p:nvCxnSpPr>
        <p:spPr>
          <a:xfrm flipV="1">
            <a:off x="5854675" y="4124485"/>
            <a:ext cx="43568" cy="1194858"/>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9"/>
          <a:stretch>
            <a:fillRect/>
          </a:stretch>
        </p:blipFill>
        <p:spPr>
          <a:xfrm>
            <a:off x="2430292" y="2023624"/>
            <a:ext cx="917877" cy="924252"/>
          </a:xfrm>
          <a:prstGeom prst="rect">
            <a:avLst/>
          </a:prstGeom>
        </p:spPr>
      </p:pic>
      <p:cxnSp>
        <p:nvCxnSpPr>
          <p:cNvPr id="43" name="Straight Arrow Connector 42"/>
          <p:cNvCxnSpPr/>
          <p:nvPr/>
        </p:nvCxnSpPr>
        <p:spPr>
          <a:xfrm flipH="1" flipV="1">
            <a:off x="1978305" y="2213025"/>
            <a:ext cx="573236" cy="358345"/>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a:blip r:embed="rId10"/>
          <a:stretch>
            <a:fillRect/>
          </a:stretch>
        </p:blipFill>
        <p:spPr>
          <a:xfrm>
            <a:off x="2042255" y="4078449"/>
            <a:ext cx="838517" cy="817104"/>
          </a:xfrm>
          <a:prstGeom prst="rect">
            <a:avLst/>
          </a:prstGeom>
        </p:spPr>
      </p:pic>
      <p:pic>
        <p:nvPicPr>
          <p:cNvPr id="46" name="Picture 45"/>
          <p:cNvPicPr>
            <a:picLocks noChangeAspect="1"/>
          </p:cNvPicPr>
          <p:nvPr/>
        </p:nvPicPr>
        <p:blipFill>
          <a:blip r:embed="rId3"/>
          <a:stretch>
            <a:fillRect/>
          </a:stretch>
        </p:blipFill>
        <p:spPr>
          <a:xfrm>
            <a:off x="3348169" y="5437004"/>
            <a:ext cx="583444" cy="706394"/>
          </a:xfrm>
          <a:prstGeom prst="rect">
            <a:avLst/>
          </a:prstGeom>
        </p:spPr>
      </p:pic>
      <p:pic>
        <p:nvPicPr>
          <p:cNvPr id="47" name="Picture 46"/>
          <p:cNvPicPr>
            <a:picLocks noChangeAspect="1"/>
          </p:cNvPicPr>
          <p:nvPr/>
        </p:nvPicPr>
        <p:blipFill>
          <a:blip r:embed="rId10"/>
          <a:stretch>
            <a:fillRect/>
          </a:stretch>
        </p:blipFill>
        <p:spPr>
          <a:xfrm>
            <a:off x="2042255" y="4113265"/>
            <a:ext cx="838517" cy="817104"/>
          </a:xfrm>
          <a:prstGeom prst="rect">
            <a:avLst/>
          </a:prstGeom>
        </p:spPr>
      </p:pic>
      <p:pic>
        <p:nvPicPr>
          <p:cNvPr id="48" name="Picture 47"/>
          <p:cNvPicPr>
            <a:picLocks noChangeAspect="1"/>
          </p:cNvPicPr>
          <p:nvPr/>
        </p:nvPicPr>
        <p:blipFill>
          <a:blip r:embed="rId3"/>
          <a:stretch>
            <a:fillRect/>
          </a:stretch>
        </p:blipFill>
        <p:spPr>
          <a:xfrm>
            <a:off x="1133020" y="4521817"/>
            <a:ext cx="583444" cy="706394"/>
          </a:xfrm>
          <a:prstGeom prst="rect">
            <a:avLst/>
          </a:prstGeom>
        </p:spPr>
      </p:pic>
      <p:cxnSp>
        <p:nvCxnSpPr>
          <p:cNvPr id="49" name="Straight Arrow Connector 48"/>
          <p:cNvCxnSpPr/>
          <p:nvPr/>
        </p:nvCxnSpPr>
        <p:spPr>
          <a:xfrm flipH="1">
            <a:off x="2825892" y="3621487"/>
            <a:ext cx="831168" cy="54188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11"/>
          <a:stretch>
            <a:fillRect/>
          </a:stretch>
        </p:blipFill>
        <p:spPr>
          <a:xfrm>
            <a:off x="6961498" y="2123032"/>
            <a:ext cx="2504360" cy="725435"/>
          </a:xfrm>
          <a:prstGeom prst="rect">
            <a:avLst/>
          </a:prstGeom>
        </p:spPr>
      </p:pic>
      <p:pic>
        <p:nvPicPr>
          <p:cNvPr id="52" name="Picture 51"/>
          <p:cNvPicPr>
            <a:picLocks noChangeAspect="1"/>
          </p:cNvPicPr>
          <p:nvPr/>
        </p:nvPicPr>
        <p:blipFill>
          <a:blip r:embed="rId11"/>
          <a:stretch>
            <a:fillRect/>
          </a:stretch>
        </p:blipFill>
        <p:spPr>
          <a:xfrm rot="17966284">
            <a:off x="8170417" y="3678002"/>
            <a:ext cx="2478839" cy="725435"/>
          </a:xfrm>
          <a:prstGeom prst="rect">
            <a:avLst/>
          </a:prstGeom>
        </p:spPr>
      </p:pic>
      <p:pic>
        <p:nvPicPr>
          <p:cNvPr id="53" name="Picture 52"/>
          <p:cNvPicPr>
            <a:picLocks noChangeAspect="1"/>
          </p:cNvPicPr>
          <p:nvPr/>
        </p:nvPicPr>
        <p:blipFill>
          <a:blip r:embed="rId3"/>
          <a:stretch>
            <a:fillRect/>
          </a:stretch>
        </p:blipFill>
        <p:spPr>
          <a:xfrm>
            <a:off x="340319" y="1874449"/>
            <a:ext cx="583444" cy="706394"/>
          </a:xfrm>
          <a:prstGeom prst="rect">
            <a:avLst/>
          </a:prstGeom>
        </p:spPr>
      </p:pic>
      <p:pic>
        <p:nvPicPr>
          <p:cNvPr id="54" name="Picture 53"/>
          <p:cNvPicPr>
            <a:picLocks noChangeAspect="1"/>
          </p:cNvPicPr>
          <p:nvPr/>
        </p:nvPicPr>
        <p:blipFill>
          <a:blip r:embed="rId3"/>
          <a:stretch>
            <a:fillRect/>
          </a:stretch>
        </p:blipFill>
        <p:spPr>
          <a:xfrm>
            <a:off x="525908" y="1934636"/>
            <a:ext cx="583444" cy="706394"/>
          </a:xfrm>
          <a:prstGeom prst="rect">
            <a:avLst/>
          </a:prstGeom>
        </p:spPr>
      </p:pic>
      <p:pic>
        <p:nvPicPr>
          <p:cNvPr id="55" name="Picture 54"/>
          <p:cNvPicPr>
            <a:picLocks noChangeAspect="1"/>
          </p:cNvPicPr>
          <p:nvPr/>
        </p:nvPicPr>
        <p:blipFill>
          <a:blip r:embed="rId3"/>
          <a:stretch>
            <a:fillRect/>
          </a:stretch>
        </p:blipFill>
        <p:spPr>
          <a:xfrm>
            <a:off x="465521" y="2174762"/>
            <a:ext cx="583444" cy="706394"/>
          </a:xfrm>
          <a:prstGeom prst="rect">
            <a:avLst/>
          </a:prstGeom>
        </p:spPr>
      </p:pic>
      <p:pic>
        <p:nvPicPr>
          <p:cNvPr id="56" name="Picture 55"/>
          <p:cNvPicPr>
            <a:picLocks noChangeAspect="1"/>
          </p:cNvPicPr>
          <p:nvPr/>
        </p:nvPicPr>
        <p:blipFill>
          <a:blip r:embed="rId3"/>
          <a:stretch>
            <a:fillRect/>
          </a:stretch>
        </p:blipFill>
        <p:spPr>
          <a:xfrm>
            <a:off x="726214" y="2114575"/>
            <a:ext cx="583444" cy="706394"/>
          </a:xfrm>
          <a:prstGeom prst="rect">
            <a:avLst/>
          </a:prstGeom>
        </p:spPr>
      </p:pic>
      <p:pic>
        <p:nvPicPr>
          <p:cNvPr id="57" name="Picture 56"/>
          <p:cNvPicPr>
            <a:picLocks noChangeAspect="1"/>
          </p:cNvPicPr>
          <p:nvPr/>
        </p:nvPicPr>
        <p:blipFill>
          <a:blip r:embed="rId3"/>
          <a:stretch>
            <a:fillRect/>
          </a:stretch>
        </p:blipFill>
        <p:spPr>
          <a:xfrm>
            <a:off x="1229651" y="4223975"/>
            <a:ext cx="583444" cy="706394"/>
          </a:xfrm>
          <a:prstGeom prst="rect">
            <a:avLst/>
          </a:prstGeom>
        </p:spPr>
      </p:pic>
      <p:pic>
        <p:nvPicPr>
          <p:cNvPr id="58" name="Picture 57"/>
          <p:cNvPicPr>
            <a:picLocks noChangeAspect="1"/>
          </p:cNvPicPr>
          <p:nvPr/>
        </p:nvPicPr>
        <p:blipFill>
          <a:blip r:embed="rId3"/>
          <a:stretch>
            <a:fillRect/>
          </a:stretch>
        </p:blipFill>
        <p:spPr>
          <a:xfrm>
            <a:off x="1303425" y="4513231"/>
            <a:ext cx="583444" cy="706394"/>
          </a:xfrm>
          <a:prstGeom prst="rect">
            <a:avLst/>
          </a:prstGeom>
        </p:spPr>
      </p:pic>
      <p:pic>
        <p:nvPicPr>
          <p:cNvPr id="59" name="Picture 58"/>
          <p:cNvPicPr>
            <a:picLocks noChangeAspect="1"/>
          </p:cNvPicPr>
          <p:nvPr/>
        </p:nvPicPr>
        <p:blipFill>
          <a:blip r:embed="rId3"/>
          <a:stretch>
            <a:fillRect/>
          </a:stretch>
        </p:blipFill>
        <p:spPr>
          <a:xfrm>
            <a:off x="1475139" y="4711499"/>
            <a:ext cx="583444" cy="706394"/>
          </a:xfrm>
          <a:prstGeom prst="rect">
            <a:avLst/>
          </a:prstGeom>
        </p:spPr>
      </p:pic>
      <p:pic>
        <p:nvPicPr>
          <p:cNvPr id="60" name="Picture 59"/>
          <p:cNvPicPr>
            <a:picLocks noChangeAspect="1"/>
          </p:cNvPicPr>
          <p:nvPr/>
        </p:nvPicPr>
        <p:blipFill>
          <a:blip r:embed="rId3"/>
          <a:stretch>
            <a:fillRect/>
          </a:stretch>
        </p:blipFill>
        <p:spPr>
          <a:xfrm>
            <a:off x="1155877" y="4819659"/>
            <a:ext cx="583444" cy="706394"/>
          </a:xfrm>
          <a:prstGeom prst="rect">
            <a:avLst/>
          </a:prstGeom>
        </p:spPr>
      </p:pic>
      <p:pic>
        <p:nvPicPr>
          <p:cNvPr id="61" name="Picture 60"/>
          <p:cNvPicPr>
            <a:picLocks noChangeAspect="1"/>
          </p:cNvPicPr>
          <p:nvPr/>
        </p:nvPicPr>
        <p:blipFill>
          <a:blip r:embed="rId3"/>
          <a:stretch>
            <a:fillRect/>
          </a:stretch>
        </p:blipFill>
        <p:spPr>
          <a:xfrm>
            <a:off x="1254307" y="5009341"/>
            <a:ext cx="583444" cy="706394"/>
          </a:xfrm>
          <a:prstGeom prst="rect">
            <a:avLst/>
          </a:prstGeom>
        </p:spPr>
      </p:pic>
      <p:pic>
        <p:nvPicPr>
          <p:cNvPr id="62" name="Picture 61"/>
          <p:cNvPicPr>
            <a:picLocks noChangeAspect="1"/>
          </p:cNvPicPr>
          <p:nvPr/>
        </p:nvPicPr>
        <p:blipFill>
          <a:blip r:embed="rId3"/>
          <a:stretch>
            <a:fillRect/>
          </a:stretch>
        </p:blipFill>
        <p:spPr>
          <a:xfrm>
            <a:off x="1073001" y="4789836"/>
            <a:ext cx="583444" cy="706394"/>
          </a:xfrm>
          <a:prstGeom prst="rect">
            <a:avLst/>
          </a:prstGeom>
        </p:spPr>
      </p:pic>
      <p:pic>
        <p:nvPicPr>
          <p:cNvPr id="63" name="Picture 62"/>
          <p:cNvPicPr>
            <a:picLocks noChangeAspect="1"/>
          </p:cNvPicPr>
          <p:nvPr/>
        </p:nvPicPr>
        <p:blipFill>
          <a:blip r:embed="rId3"/>
          <a:stretch>
            <a:fillRect/>
          </a:stretch>
        </p:blipFill>
        <p:spPr>
          <a:xfrm>
            <a:off x="962488" y="4421728"/>
            <a:ext cx="583444" cy="706394"/>
          </a:xfrm>
          <a:prstGeom prst="rect">
            <a:avLst/>
          </a:prstGeom>
        </p:spPr>
      </p:pic>
      <p:pic>
        <p:nvPicPr>
          <p:cNvPr id="64" name="Picture 63"/>
          <p:cNvPicPr>
            <a:picLocks noChangeAspect="1"/>
          </p:cNvPicPr>
          <p:nvPr/>
        </p:nvPicPr>
        <p:blipFill>
          <a:blip r:embed="rId3"/>
          <a:stretch>
            <a:fillRect/>
          </a:stretch>
        </p:blipFill>
        <p:spPr>
          <a:xfrm>
            <a:off x="2951946" y="5244236"/>
            <a:ext cx="583444" cy="706394"/>
          </a:xfrm>
          <a:prstGeom prst="rect">
            <a:avLst/>
          </a:prstGeom>
        </p:spPr>
      </p:pic>
      <p:pic>
        <p:nvPicPr>
          <p:cNvPr id="65" name="Picture 64"/>
          <p:cNvPicPr>
            <a:picLocks noChangeAspect="1"/>
          </p:cNvPicPr>
          <p:nvPr/>
        </p:nvPicPr>
        <p:blipFill>
          <a:blip r:embed="rId3"/>
          <a:stretch>
            <a:fillRect/>
          </a:stretch>
        </p:blipFill>
        <p:spPr>
          <a:xfrm>
            <a:off x="2978754" y="5597255"/>
            <a:ext cx="583444" cy="706394"/>
          </a:xfrm>
          <a:prstGeom prst="rect">
            <a:avLst/>
          </a:prstGeom>
        </p:spPr>
      </p:pic>
      <p:pic>
        <p:nvPicPr>
          <p:cNvPr id="66" name="Picture 65"/>
          <p:cNvPicPr>
            <a:picLocks noChangeAspect="1"/>
          </p:cNvPicPr>
          <p:nvPr/>
        </p:nvPicPr>
        <p:blipFill>
          <a:blip r:embed="rId3"/>
          <a:stretch>
            <a:fillRect/>
          </a:stretch>
        </p:blipFill>
        <p:spPr>
          <a:xfrm>
            <a:off x="3222424" y="5870327"/>
            <a:ext cx="583444" cy="706394"/>
          </a:xfrm>
          <a:prstGeom prst="rect">
            <a:avLst/>
          </a:prstGeom>
        </p:spPr>
      </p:pic>
      <p:pic>
        <p:nvPicPr>
          <p:cNvPr id="67" name="Picture 66"/>
          <p:cNvPicPr>
            <a:picLocks noChangeAspect="1"/>
          </p:cNvPicPr>
          <p:nvPr/>
        </p:nvPicPr>
        <p:blipFill>
          <a:blip r:embed="rId3"/>
          <a:stretch>
            <a:fillRect/>
          </a:stretch>
        </p:blipFill>
        <p:spPr>
          <a:xfrm>
            <a:off x="3467332" y="5755207"/>
            <a:ext cx="583444" cy="706394"/>
          </a:xfrm>
          <a:prstGeom prst="rect">
            <a:avLst/>
          </a:prstGeom>
        </p:spPr>
      </p:pic>
      <p:pic>
        <p:nvPicPr>
          <p:cNvPr id="68" name="Picture 67"/>
          <p:cNvPicPr>
            <a:picLocks noChangeAspect="1"/>
          </p:cNvPicPr>
          <p:nvPr/>
        </p:nvPicPr>
        <p:blipFill>
          <a:blip r:embed="rId3"/>
          <a:stretch>
            <a:fillRect/>
          </a:stretch>
        </p:blipFill>
        <p:spPr>
          <a:xfrm>
            <a:off x="3651175" y="5567604"/>
            <a:ext cx="583444" cy="706394"/>
          </a:xfrm>
          <a:prstGeom prst="rect">
            <a:avLst/>
          </a:prstGeom>
        </p:spPr>
      </p:pic>
      <p:pic>
        <p:nvPicPr>
          <p:cNvPr id="69" name="Picture 68"/>
          <p:cNvPicPr>
            <a:picLocks noChangeAspect="1"/>
          </p:cNvPicPr>
          <p:nvPr/>
        </p:nvPicPr>
        <p:blipFill>
          <a:blip r:embed="rId12"/>
          <a:stretch>
            <a:fillRect/>
          </a:stretch>
        </p:blipFill>
        <p:spPr>
          <a:xfrm>
            <a:off x="1537790" y="2988011"/>
            <a:ext cx="440515" cy="927474"/>
          </a:xfrm>
          <a:prstGeom prst="rect">
            <a:avLst/>
          </a:prstGeom>
        </p:spPr>
      </p:pic>
      <p:cxnSp>
        <p:nvCxnSpPr>
          <p:cNvPr id="72" name="Straight Arrow Connector 71"/>
          <p:cNvCxnSpPr/>
          <p:nvPr/>
        </p:nvCxnSpPr>
        <p:spPr>
          <a:xfrm flipH="1" flipV="1">
            <a:off x="2014242" y="3333139"/>
            <a:ext cx="1578868" cy="2692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74" name="Picture 73"/>
          <p:cNvPicPr>
            <a:picLocks noChangeAspect="1"/>
          </p:cNvPicPr>
          <p:nvPr/>
        </p:nvPicPr>
        <p:blipFill>
          <a:blip r:embed="rId3"/>
          <a:stretch>
            <a:fillRect/>
          </a:stretch>
        </p:blipFill>
        <p:spPr>
          <a:xfrm>
            <a:off x="650834" y="3186033"/>
            <a:ext cx="583444" cy="706394"/>
          </a:xfrm>
          <a:prstGeom prst="rect">
            <a:avLst/>
          </a:prstGeom>
        </p:spPr>
      </p:pic>
      <p:pic>
        <p:nvPicPr>
          <p:cNvPr id="75" name="Picture 74"/>
          <p:cNvPicPr>
            <a:picLocks noChangeAspect="1"/>
          </p:cNvPicPr>
          <p:nvPr/>
        </p:nvPicPr>
        <p:blipFill>
          <a:blip r:embed="rId3"/>
          <a:stretch>
            <a:fillRect/>
          </a:stretch>
        </p:blipFill>
        <p:spPr>
          <a:xfrm>
            <a:off x="378288" y="3259259"/>
            <a:ext cx="583444" cy="706394"/>
          </a:xfrm>
          <a:prstGeom prst="rect">
            <a:avLst/>
          </a:prstGeom>
        </p:spPr>
      </p:pic>
      <p:pic>
        <p:nvPicPr>
          <p:cNvPr id="76" name="Picture 75"/>
          <p:cNvPicPr>
            <a:picLocks noChangeAspect="1"/>
          </p:cNvPicPr>
          <p:nvPr/>
        </p:nvPicPr>
        <p:blipFill>
          <a:blip r:embed="rId3"/>
          <a:stretch>
            <a:fillRect/>
          </a:stretch>
        </p:blipFill>
        <p:spPr>
          <a:xfrm>
            <a:off x="537257" y="3443313"/>
            <a:ext cx="583444" cy="706394"/>
          </a:xfrm>
          <a:prstGeom prst="rect">
            <a:avLst/>
          </a:prstGeom>
        </p:spPr>
      </p:pic>
      <p:pic>
        <p:nvPicPr>
          <p:cNvPr id="77" name="Picture 76"/>
          <p:cNvPicPr>
            <a:picLocks noChangeAspect="1"/>
          </p:cNvPicPr>
          <p:nvPr/>
        </p:nvPicPr>
        <p:blipFill>
          <a:blip r:embed="rId6"/>
          <a:stretch>
            <a:fillRect/>
          </a:stretch>
        </p:blipFill>
        <p:spPr>
          <a:xfrm>
            <a:off x="10527957" y="5148398"/>
            <a:ext cx="1404167" cy="1388211"/>
          </a:xfrm>
          <a:prstGeom prst="rect">
            <a:avLst/>
          </a:prstGeom>
        </p:spPr>
      </p:pic>
      <p:pic>
        <p:nvPicPr>
          <p:cNvPr id="78" name="Picture 77"/>
          <p:cNvPicPr>
            <a:picLocks noChangeAspect="1"/>
          </p:cNvPicPr>
          <p:nvPr/>
        </p:nvPicPr>
        <p:blipFill>
          <a:blip r:embed="rId11"/>
          <a:stretch>
            <a:fillRect/>
          </a:stretch>
        </p:blipFill>
        <p:spPr>
          <a:xfrm rot="14662923">
            <a:off x="9799033" y="3661755"/>
            <a:ext cx="2405570" cy="564795"/>
          </a:xfrm>
          <a:prstGeom prst="rect">
            <a:avLst/>
          </a:prstGeom>
        </p:spPr>
      </p:pic>
      <p:sp>
        <p:nvSpPr>
          <p:cNvPr id="79" name="Rectangle 78"/>
          <p:cNvSpPr/>
          <p:nvPr/>
        </p:nvSpPr>
        <p:spPr>
          <a:xfrm>
            <a:off x="10604500" y="6576721"/>
            <a:ext cx="1244700" cy="369332"/>
          </a:xfrm>
          <a:prstGeom prst="rect">
            <a:avLst/>
          </a:prstGeom>
        </p:spPr>
        <p:txBody>
          <a:bodyPr wrap="none">
            <a:spAutoFit/>
          </a:bodyPr>
          <a:lstStyle/>
          <a:p>
            <a:r>
              <a:rPr lang="en-GB" dirty="0" smtClean="0">
                <a:latin typeface="+mj-lt"/>
              </a:rPr>
              <a:t>My Partner</a:t>
            </a:r>
            <a:endParaRPr lang="en-GB" dirty="0">
              <a:latin typeface="+mj-lt"/>
            </a:endParaRPr>
          </a:p>
        </p:txBody>
      </p:sp>
      <p:sp>
        <p:nvSpPr>
          <p:cNvPr id="80" name="Rectangle 79"/>
          <p:cNvSpPr/>
          <p:nvPr/>
        </p:nvSpPr>
        <p:spPr>
          <a:xfrm>
            <a:off x="8005579" y="6223409"/>
            <a:ext cx="1572866" cy="369332"/>
          </a:xfrm>
          <a:prstGeom prst="rect">
            <a:avLst/>
          </a:prstGeom>
        </p:spPr>
        <p:txBody>
          <a:bodyPr wrap="none">
            <a:spAutoFit/>
          </a:bodyPr>
          <a:lstStyle/>
          <a:p>
            <a:r>
              <a:rPr lang="en-GB" dirty="0" smtClean="0">
                <a:latin typeface="+mj-lt"/>
              </a:rPr>
              <a:t>Cloud Storage</a:t>
            </a:r>
            <a:endParaRPr lang="en-GB" dirty="0">
              <a:latin typeface="+mj-lt"/>
            </a:endParaRPr>
          </a:p>
        </p:txBody>
      </p:sp>
      <p:sp>
        <p:nvSpPr>
          <p:cNvPr id="81" name="Rectangle 80"/>
          <p:cNvSpPr/>
          <p:nvPr/>
        </p:nvSpPr>
        <p:spPr>
          <a:xfrm>
            <a:off x="4644857" y="6625193"/>
            <a:ext cx="2585260" cy="369332"/>
          </a:xfrm>
          <a:prstGeom prst="rect">
            <a:avLst/>
          </a:prstGeom>
        </p:spPr>
        <p:txBody>
          <a:bodyPr wrap="none">
            <a:spAutoFit/>
          </a:bodyPr>
          <a:lstStyle/>
          <a:p>
            <a:r>
              <a:rPr lang="en-GB" dirty="0" smtClean="0">
                <a:latin typeface="+mj-lt"/>
              </a:rPr>
              <a:t>International Subsidiaries</a:t>
            </a:r>
            <a:endParaRPr lang="en-GB" dirty="0">
              <a:latin typeface="+mj-lt"/>
            </a:endParaRPr>
          </a:p>
        </p:txBody>
      </p:sp>
      <p:sp>
        <p:nvSpPr>
          <p:cNvPr id="84" name="Rectangle 83"/>
          <p:cNvSpPr/>
          <p:nvPr/>
        </p:nvSpPr>
        <p:spPr>
          <a:xfrm>
            <a:off x="-18246" y="6129384"/>
            <a:ext cx="3225755" cy="369332"/>
          </a:xfrm>
          <a:prstGeom prst="rect">
            <a:avLst/>
          </a:prstGeom>
        </p:spPr>
        <p:txBody>
          <a:bodyPr wrap="none">
            <a:spAutoFit/>
          </a:bodyPr>
          <a:lstStyle/>
          <a:p>
            <a:r>
              <a:rPr lang="en-GB" dirty="0" smtClean="0">
                <a:latin typeface="+mj-lt"/>
              </a:rPr>
              <a:t>Access Via an Array of Devices</a:t>
            </a:r>
            <a:endParaRPr lang="en-GB" dirty="0">
              <a:latin typeface="+mj-lt"/>
            </a:endParaRPr>
          </a:p>
        </p:txBody>
      </p:sp>
      <p:sp>
        <p:nvSpPr>
          <p:cNvPr id="85" name="Rectangle 84"/>
          <p:cNvSpPr/>
          <p:nvPr/>
        </p:nvSpPr>
        <p:spPr>
          <a:xfrm>
            <a:off x="4865585" y="1583330"/>
            <a:ext cx="1416670" cy="369332"/>
          </a:xfrm>
          <a:prstGeom prst="rect">
            <a:avLst/>
          </a:prstGeom>
        </p:spPr>
        <p:txBody>
          <a:bodyPr wrap="none">
            <a:spAutoFit/>
          </a:bodyPr>
          <a:lstStyle/>
          <a:p>
            <a:r>
              <a:rPr lang="en-GB" dirty="0">
                <a:latin typeface="+mj-lt"/>
              </a:rPr>
              <a:t> </a:t>
            </a:r>
            <a:r>
              <a:rPr lang="en-GB" dirty="0" smtClean="0">
                <a:latin typeface="+mj-lt"/>
              </a:rPr>
              <a:t>The Internet</a:t>
            </a:r>
            <a:endParaRPr lang="en-GB" dirty="0">
              <a:latin typeface="+mj-lt"/>
            </a:endParaRPr>
          </a:p>
        </p:txBody>
      </p:sp>
    </p:spTree>
    <p:extLst>
      <p:ext uri="{BB962C8B-B14F-4D97-AF65-F5344CB8AC3E}">
        <p14:creationId xmlns:p14="http://schemas.microsoft.com/office/powerpoint/2010/main" val="2328108090"/>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963" y="123902"/>
            <a:ext cx="11889564" cy="917575"/>
          </a:xfrm>
        </p:spPr>
        <p:txBody>
          <a:bodyPr/>
          <a:lstStyle/>
          <a:p>
            <a:r>
              <a:rPr lang="en-GB" dirty="0" smtClean="0"/>
              <a:t>Hybrid Gotchas…</a:t>
            </a:r>
            <a:endParaRPr lang="en-GB" dirty="0"/>
          </a:p>
        </p:txBody>
      </p:sp>
      <p:sp>
        <p:nvSpPr>
          <p:cNvPr id="3" name="Text Placeholder 2"/>
          <p:cNvSpPr>
            <a:spLocks noGrp="1"/>
          </p:cNvSpPr>
          <p:nvPr>
            <p:ph type="body" sz="quarter" idx="4294967295"/>
          </p:nvPr>
        </p:nvSpPr>
        <p:spPr>
          <a:xfrm>
            <a:off x="98854" y="1041477"/>
            <a:ext cx="11887200" cy="5791809"/>
          </a:xfrm>
        </p:spPr>
        <p:txBody>
          <a:bodyPr/>
          <a:lstStyle/>
          <a:p>
            <a:pPr marL="571500" indent="-571500">
              <a:buFont typeface="+mj-lt"/>
              <a:buAutoNum type="arabicPeriod"/>
            </a:pPr>
            <a:r>
              <a:rPr lang="en-GB" sz="3200" dirty="0" smtClean="0"/>
              <a:t>Plan &amp;  Prepare</a:t>
            </a:r>
          </a:p>
          <a:p>
            <a:pPr marL="571500" indent="-571500">
              <a:buFont typeface="+mj-lt"/>
              <a:buAutoNum type="arabicPeriod"/>
            </a:pPr>
            <a:r>
              <a:rPr lang="en-GB" sz="3200" dirty="0" smtClean="0"/>
              <a:t>Clean House</a:t>
            </a:r>
          </a:p>
          <a:p>
            <a:pPr marL="571500" indent="-571500">
              <a:buFont typeface="+mj-lt"/>
              <a:buAutoNum type="arabicPeriod"/>
            </a:pPr>
            <a:r>
              <a:rPr lang="en-GB" sz="3200" dirty="0" smtClean="0"/>
              <a:t>Watch out for Attachments (Limit Inbound 35Mb)</a:t>
            </a:r>
          </a:p>
          <a:p>
            <a:pPr marL="571500" indent="-571500">
              <a:buFont typeface="+mj-lt"/>
              <a:buAutoNum type="arabicPeriod"/>
            </a:pPr>
            <a:r>
              <a:rPr lang="en-GB" sz="3200" dirty="0" smtClean="0"/>
              <a:t>Ensure DNS Records are Correct (Inc </a:t>
            </a:r>
            <a:r>
              <a:rPr lang="en-GB" sz="3200" dirty="0" err="1" smtClean="0"/>
              <a:t>Autodiscover</a:t>
            </a:r>
            <a:r>
              <a:rPr lang="en-GB" sz="3200" dirty="0" smtClean="0"/>
              <a:t>)</a:t>
            </a:r>
          </a:p>
          <a:p>
            <a:pPr marL="571500" indent="-571500">
              <a:buFont typeface="+mj-lt"/>
              <a:buAutoNum type="arabicPeriod"/>
            </a:pPr>
            <a:r>
              <a:rPr lang="en-GB" sz="3200" dirty="0" smtClean="0"/>
              <a:t>Ensure Legacy Systems are Fully Patched and Updated before Pushing the Button!</a:t>
            </a:r>
          </a:p>
          <a:p>
            <a:pPr marL="571500" indent="-571500">
              <a:buFont typeface="+mj-lt"/>
              <a:buAutoNum type="arabicPeriod"/>
            </a:pPr>
            <a:r>
              <a:rPr lang="en-GB" sz="3200" dirty="0" smtClean="0"/>
              <a:t>Deploy ADFS &amp; Dirsync </a:t>
            </a:r>
          </a:p>
          <a:p>
            <a:pPr marL="571500" indent="-571500">
              <a:buFont typeface="+mj-lt"/>
              <a:buAutoNum type="arabicPeriod"/>
            </a:pPr>
            <a:r>
              <a:rPr lang="en-GB" sz="3200" dirty="0" smtClean="0"/>
              <a:t>Deploy Min Exchange 2010 SP3 CAS</a:t>
            </a:r>
          </a:p>
          <a:p>
            <a:pPr marL="571500" indent="-571500">
              <a:buFont typeface="+mj-lt"/>
              <a:buAutoNum type="arabicPeriod"/>
            </a:pPr>
            <a:r>
              <a:rPr lang="en-GB" sz="3200" dirty="0" smtClean="0"/>
              <a:t>Never let your Digital Certificates Expire!</a:t>
            </a:r>
          </a:p>
          <a:p>
            <a:pPr marL="571500" indent="-571500">
              <a:buFont typeface="+mj-lt"/>
              <a:buAutoNum type="arabicPeriod"/>
            </a:pPr>
            <a:r>
              <a:rPr lang="en-GB" sz="3200" dirty="0" smtClean="0"/>
              <a:t>Domain Deletion Issue! </a:t>
            </a:r>
          </a:p>
          <a:p>
            <a:pPr marL="571500" indent="-571500">
              <a:buFont typeface="+mj-lt"/>
              <a:buAutoNum type="arabicPeriod"/>
            </a:pPr>
            <a:r>
              <a:rPr lang="en-GB" sz="3200" dirty="0" smtClean="0"/>
              <a:t>Drink Lots of Coffee &amp; Red Bull </a:t>
            </a:r>
            <a:r>
              <a:rPr lang="en-GB" sz="3200" dirty="0" smtClean="0">
                <a:sym typeface="Wingdings" panose="05000000000000000000" pitchFamily="2" charset="2"/>
              </a:rPr>
              <a:t></a:t>
            </a:r>
            <a:r>
              <a:rPr lang="en-GB" sz="3200" dirty="0" smtClean="0"/>
              <a:t> </a:t>
            </a:r>
          </a:p>
          <a:p>
            <a:pPr marL="571500" indent="-571500">
              <a:buFont typeface="+mj-lt"/>
              <a:buAutoNum type="arabicPeriod"/>
            </a:pPr>
            <a:endParaRPr lang="en-GB" sz="3200" dirty="0"/>
          </a:p>
        </p:txBody>
      </p:sp>
    </p:spTree>
    <p:extLst>
      <p:ext uri="{BB962C8B-B14F-4D97-AF65-F5344CB8AC3E}">
        <p14:creationId xmlns:p14="http://schemas.microsoft.com/office/powerpoint/2010/main" val="197160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Top Tools for Going Hybrid</a:t>
            </a:r>
            <a:endParaRPr lang="en-GB" dirty="0"/>
          </a:p>
        </p:txBody>
      </p:sp>
      <p:sp>
        <p:nvSpPr>
          <p:cNvPr id="3" name="Text Placeholder 2"/>
          <p:cNvSpPr>
            <a:spLocks noGrp="1"/>
          </p:cNvSpPr>
          <p:nvPr>
            <p:ph type="body" sz="quarter" idx="4294967295"/>
          </p:nvPr>
        </p:nvSpPr>
        <p:spPr>
          <a:xfrm>
            <a:off x="0" y="1214439"/>
            <a:ext cx="11887200" cy="5482924"/>
          </a:xfrm>
        </p:spPr>
        <p:txBody>
          <a:bodyPr/>
          <a:lstStyle/>
          <a:p>
            <a:r>
              <a:rPr lang="en-GB" sz="2800" dirty="0">
                <a:hlinkClick r:id="rId2"/>
              </a:rPr>
              <a:t>Deployment Readiness Tool</a:t>
            </a:r>
            <a:r>
              <a:rPr lang="en-GB" sz="2800" dirty="0"/>
              <a:t>: Performs pre-migration checks on your Active Directory and </a:t>
            </a:r>
            <a:r>
              <a:rPr lang="en-GB" sz="2800" dirty="0" smtClean="0"/>
              <a:t>environment</a:t>
            </a:r>
            <a:endParaRPr lang="en-GB" sz="2800" dirty="0"/>
          </a:p>
          <a:p>
            <a:r>
              <a:rPr lang="en-GB" sz="2800" dirty="0">
                <a:hlinkClick r:id="rId3"/>
              </a:rPr>
              <a:t>Get-</a:t>
            </a:r>
            <a:r>
              <a:rPr lang="en-GB" sz="2800" dirty="0" err="1">
                <a:hlinkClick r:id="rId3"/>
              </a:rPr>
              <a:t>ExchangeEnvironmentReport</a:t>
            </a:r>
            <a:r>
              <a:rPr lang="en-GB" sz="2800" dirty="0"/>
              <a:t>: Creates </a:t>
            </a:r>
            <a:r>
              <a:rPr lang="en-GB" sz="2800" dirty="0" smtClean="0"/>
              <a:t>a great HTML </a:t>
            </a:r>
            <a:r>
              <a:rPr lang="en-GB" sz="2800" dirty="0"/>
              <a:t>report of your legacy Exchange </a:t>
            </a:r>
            <a:r>
              <a:rPr lang="en-GB" sz="2800" dirty="0" smtClean="0"/>
              <a:t>system</a:t>
            </a:r>
            <a:endParaRPr lang="en-GB" sz="2800" dirty="0"/>
          </a:p>
          <a:p>
            <a:r>
              <a:rPr lang="en-GB" sz="2800" dirty="0">
                <a:hlinkClick r:id="rId4"/>
              </a:rPr>
              <a:t>Office 365 Speed Test</a:t>
            </a:r>
            <a:r>
              <a:rPr lang="en-GB" sz="2800" dirty="0"/>
              <a:t>: Tells you how good your connection to Office 365 is and whether you should upgrade your internet before your migration.</a:t>
            </a:r>
          </a:p>
          <a:p>
            <a:r>
              <a:rPr lang="en-GB" sz="2800" dirty="0">
                <a:hlinkClick r:id="rId5"/>
              </a:rPr>
              <a:t>Exchange Connectivity Test</a:t>
            </a:r>
            <a:r>
              <a:rPr lang="en-GB" sz="2800" dirty="0"/>
              <a:t>: Many very useful tools for testing external access portions for both Exchange and Office </a:t>
            </a:r>
            <a:r>
              <a:rPr lang="en-GB" sz="2800" dirty="0" smtClean="0"/>
              <a:t>365</a:t>
            </a:r>
            <a:endParaRPr lang="en-GB" sz="2800" dirty="0"/>
          </a:p>
          <a:p>
            <a:r>
              <a:rPr lang="en-GB" sz="2800" dirty="0" smtClean="0"/>
              <a:t>3</a:t>
            </a:r>
            <a:r>
              <a:rPr lang="en-GB" sz="2800" baseline="30000" dirty="0" smtClean="0"/>
              <a:t>rd</a:t>
            </a:r>
            <a:r>
              <a:rPr lang="en-GB" sz="2800" dirty="0" smtClean="0"/>
              <a:t> Party Tools </a:t>
            </a:r>
            <a:r>
              <a:rPr lang="en-GB" sz="2800" dirty="0"/>
              <a:t>by </a:t>
            </a:r>
            <a:r>
              <a:rPr lang="en-GB" sz="2800" dirty="0" err="1"/>
              <a:t>Metalogix</a:t>
            </a:r>
            <a:r>
              <a:rPr lang="en-GB" sz="2800" dirty="0"/>
              <a:t>, </a:t>
            </a:r>
            <a:r>
              <a:rPr lang="en-GB" sz="2800" dirty="0" err="1"/>
              <a:t>MetaVis</a:t>
            </a:r>
            <a:r>
              <a:rPr lang="en-GB" sz="2800" dirty="0"/>
              <a:t>, Migration Wiz, Quest and others: Each has its strengths and </a:t>
            </a:r>
            <a:r>
              <a:rPr lang="en-GB" sz="2800" dirty="0" smtClean="0"/>
              <a:t>weaknesses</a:t>
            </a:r>
          </a:p>
          <a:p>
            <a:r>
              <a:rPr lang="en-GB" sz="2800" dirty="0" smtClean="0"/>
              <a:t>Microsoft </a:t>
            </a:r>
            <a:r>
              <a:rPr lang="en-GB" sz="2800" dirty="0"/>
              <a:t>partners extensively with Migration Wiz, but you should evaluate which has the right pricing and features for your needs.</a:t>
            </a:r>
          </a:p>
          <a:p>
            <a:pPr marL="571500" indent="-571500">
              <a:buFont typeface="+mj-lt"/>
              <a:buAutoNum type="arabicPeriod"/>
            </a:pPr>
            <a:endParaRPr lang="en-GB" sz="2800" dirty="0"/>
          </a:p>
        </p:txBody>
      </p:sp>
    </p:spTree>
    <p:extLst>
      <p:ext uri="{BB962C8B-B14F-4D97-AF65-F5344CB8AC3E}">
        <p14:creationId xmlns:p14="http://schemas.microsoft.com/office/powerpoint/2010/main" val="3986628845"/>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Review</a:t>
            </a:r>
            <a:endParaRPr lang="en-GB" dirty="0"/>
          </a:p>
        </p:txBody>
      </p:sp>
      <p:sp>
        <p:nvSpPr>
          <p:cNvPr id="3" name="Text Placeholder 2"/>
          <p:cNvSpPr>
            <a:spLocks noGrp="1"/>
          </p:cNvSpPr>
          <p:nvPr>
            <p:ph type="body" sz="quarter" idx="4294967295"/>
          </p:nvPr>
        </p:nvSpPr>
        <p:spPr>
          <a:xfrm>
            <a:off x="0" y="1214438"/>
            <a:ext cx="11887200" cy="5503862"/>
          </a:xfrm>
        </p:spPr>
        <p:txBody>
          <a:bodyPr/>
          <a:lstStyle/>
          <a:p>
            <a:pPr marL="571500" indent="-571500">
              <a:buFont typeface="Arial" panose="020B0604020202020204" pitchFamily="34" charset="0"/>
              <a:buChar char="•"/>
            </a:pPr>
            <a:r>
              <a:rPr lang="en-GB" sz="3200" dirty="0" smtClean="0"/>
              <a:t>The Changing World of Software</a:t>
            </a:r>
          </a:p>
          <a:p>
            <a:pPr marL="571500" indent="-571500">
              <a:buFont typeface="Arial" panose="020B0604020202020204" pitchFamily="34" charset="0"/>
              <a:buChar char="•"/>
            </a:pPr>
            <a:r>
              <a:rPr lang="en-GB" sz="3200" dirty="0" smtClean="0"/>
              <a:t>What is Hybrid?</a:t>
            </a:r>
          </a:p>
          <a:p>
            <a:pPr marL="571500" indent="-571500">
              <a:buFont typeface="Arial" panose="020B0604020202020204" pitchFamily="34" charset="0"/>
              <a:buChar char="•"/>
            </a:pPr>
            <a:r>
              <a:rPr lang="en-GB" sz="3200" dirty="0" smtClean="0"/>
              <a:t>The Changing World of Identity</a:t>
            </a:r>
          </a:p>
          <a:p>
            <a:pPr marL="571500" indent="-571500">
              <a:buFont typeface="Arial" panose="020B0604020202020204" pitchFamily="34" charset="0"/>
              <a:buChar char="•"/>
            </a:pPr>
            <a:r>
              <a:rPr lang="en-GB" sz="3200" dirty="0" smtClean="0"/>
              <a:t>Why Should I Go Hybrid?</a:t>
            </a:r>
          </a:p>
          <a:p>
            <a:pPr marL="571500" indent="-571500">
              <a:buFont typeface="Arial" panose="020B0604020202020204" pitchFamily="34" charset="0"/>
              <a:buChar char="•"/>
            </a:pPr>
            <a:r>
              <a:rPr lang="en-GB" sz="3200" dirty="0" smtClean="0"/>
              <a:t>How do I Get Started?</a:t>
            </a:r>
          </a:p>
          <a:p>
            <a:pPr marL="571500" indent="-571500">
              <a:buFont typeface="Arial" panose="020B0604020202020204" pitchFamily="34" charset="0"/>
              <a:buChar char="•"/>
            </a:pPr>
            <a:r>
              <a:rPr lang="en-GB" sz="3200" dirty="0" smtClean="0"/>
              <a:t>Planning for Hybrid</a:t>
            </a:r>
          </a:p>
          <a:p>
            <a:pPr marL="571500" indent="-571500">
              <a:buFont typeface="Arial" panose="020B0604020202020204" pitchFamily="34" charset="0"/>
              <a:buChar char="•"/>
            </a:pPr>
            <a:r>
              <a:rPr lang="en-GB" sz="3200" dirty="0" smtClean="0"/>
              <a:t>Implementation </a:t>
            </a:r>
          </a:p>
          <a:p>
            <a:pPr marL="571500" indent="-571500">
              <a:buFont typeface="Arial" panose="020B0604020202020204" pitchFamily="34" charset="0"/>
              <a:buChar char="•"/>
            </a:pPr>
            <a:r>
              <a:rPr lang="en-GB" sz="3200" dirty="0" smtClean="0"/>
              <a:t>Troubleshooting Hybrid!</a:t>
            </a:r>
          </a:p>
          <a:p>
            <a:pPr marL="571500" indent="-571500">
              <a:buFont typeface="Arial" panose="020B0604020202020204" pitchFamily="34" charset="0"/>
              <a:buChar char="•"/>
            </a:pPr>
            <a:r>
              <a:rPr lang="en-GB" sz="3200" dirty="0" smtClean="0"/>
              <a:t>Best Practices</a:t>
            </a:r>
          </a:p>
          <a:p>
            <a:pPr marL="571500" indent="-571500">
              <a:buFont typeface="Arial" panose="020B0604020202020204" pitchFamily="34" charset="0"/>
              <a:buChar char="•"/>
            </a:pPr>
            <a:r>
              <a:rPr lang="en-GB" sz="3200" dirty="0" smtClean="0"/>
              <a:t>Review</a:t>
            </a:r>
            <a:endParaRPr lang="en-GB" sz="3200" dirty="0"/>
          </a:p>
        </p:txBody>
      </p:sp>
    </p:spTree>
    <p:extLst>
      <p:ext uri="{BB962C8B-B14F-4D97-AF65-F5344CB8AC3E}">
        <p14:creationId xmlns:p14="http://schemas.microsoft.com/office/powerpoint/2010/main" val="480419798"/>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content</a:t>
            </a:r>
            <a:endParaRPr lang="en-US" dirty="0"/>
          </a:p>
        </p:txBody>
      </p:sp>
      <p:sp>
        <p:nvSpPr>
          <p:cNvPr id="6" name="Rectangle 5"/>
          <p:cNvSpPr/>
          <p:nvPr/>
        </p:nvSpPr>
        <p:spPr bwMode="auto">
          <a:xfrm>
            <a:off x="274319"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71669" y="1395987"/>
            <a:ext cx="11790169" cy="4228850"/>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ATC-B306 - </a:t>
            </a:r>
            <a:r>
              <a:rPr lang="en-GB" sz="3200" dirty="0">
                <a:gradFill>
                  <a:gsLst>
                    <a:gs pos="1250">
                      <a:schemeClr val="tx1"/>
                    </a:gs>
                    <a:gs pos="100000">
                      <a:schemeClr val="tx1"/>
                    </a:gs>
                  </a:gsLst>
                  <a:lin ang="5400000" scaled="0"/>
                </a:gradFill>
                <a:latin typeface="+mj-lt"/>
              </a:rPr>
              <a:t>Cybercrime: The 2013 Ultimate Survival </a:t>
            </a:r>
            <a:r>
              <a:rPr lang="en-GB" sz="3200" dirty="0" smtClean="0">
                <a:gradFill>
                  <a:gsLst>
                    <a:gs pos="1250">
                      <a:schemeClr val="tx1"/>
                    </a:gs>
                    <a:gs pos="100000">
                      <a:schemeClr val="tx1"/>
                    </a:gs>
                  </a:gsLst>
                  <a:lin ang="5400000" scaled="0"/>
                </a:gradFill>
                <a:latin typeface="+mj-lt"/>
              </a:rPr>
              <a:t>Guide</a:t>
            </a:r>
          </a:p>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ATC-B312 – Security Panel Discussion</a:t>
            </a:r>
          </a:p>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ATC-B202 – A Journey to the Dark Side of Social Networking!</a:t>
            </a:r>
          </a:p>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ATC-B314 - </a:t>
            </a:r>
            <a:r>
              <a:rPr lang="en-GB" sz="3200" dirty="0">
                <a:gradFill>
                  <a:gsLst>
                    <a:gs pos="1250">
                      <a:schemeClr val="tx1"/>
                    </a:gs>
                    <a:gs pos="100000">
                      <a:schemeClr val="tx1"/>
                    </a:gs>
                  </a:gsLst>
                  <a:lin ang="5400000" scaled="0"/>
                </a:gradFill>
                <a:latin typeface="+mj-lt"/>
              </a:rPr>
              <a:t>The Inside Man: Surviving the Ultimate Cyber Threat </a:t>
            </a:r>
            <a:endParaRPr lang="en-GB" sz="3200" dirty="0" smtClean="0">
              <a:gradFill>
                <a:gsLst>
                  <a:gs pos="1250">
                    <a:schemeClr val="tx1"/>
                  </a:gs>
                  <a:gs pos="100000">
                    <a:schemeClr val="tx1"/>
                  </a:gs>
                </a:gsLst>
                <a:lin ang="5400000" scaled="0"/>
              </a:gradFill>
              <a:latin typeface="+mj-lt"/>
            </a:endParaRPr>
          </a:p>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ATC-B201 - </a:t>
            </a:r>
            <a:r>
              <a:rPr lang="en-GB" sz="3200" dirty="0">
                <a:gradFill>
                  <a:gsLst>
                    <a:gs pos="1250">
                      <a:schemeClr val="tx1"/>
                    </a:gs>
                    <a:gs pos="100000">
                      <a:schemeClr val="tx1"/>
                    </a:gs>
                  </a:gsLst>
                  <a:lin ang="5400000" scaled="0"/>
                </a:gradFill>
                <a:latin typeface="+mj-lt"/>
              </a:rPr>
              <a:t>1984: 21st Century Security Surveillance vs. the </a:t>
            </a:r>
            <a:r>
              <a:rPr lang="en-GB" sz="3200" dirty="0" smtClean="0">
                <a:gradFill>
                  <a:gsLst>
                    <a:gs pos="1250">
                      <a:schemeClr val="tx1"/>
                    </a:gs>
                    <a:gs pos="100000">
                      <a:schemeClr val="tx1"/>
                    </a:gs>
                  </a:gsLst>
                  <a:lin ang="5400000" scaled="0"/>
                </a:gradFill>
                <a:latin typeface="+mj-lt"/>
              </a:rPr>
              <a:t>Erosion </a:t>
            </a:r>
            <a:r>
              <a:rPr lang="en-GB" sz="3200" dirty="0">
                <a:gradFill>
                  <a:gsLst>
                    <a:gs pos="1250">
                      <a:schemeClr val="tx1"/>
                    </a:gs>
                    <a:gs pos="100000">
                      <a:schemeClr val="tx1"/>
                    </a:gs>
                  </a:gsLst>
                  <a:lin ang="5400000" scaled="0"/>
                </a:gradFill>
                <a:latin typeface="+mj-lt"/>
              </a:rPr>
              <a:t>of </a:t>
            </a:r>
            <a:r>
              <a:rPr lang="en-GB" sz="3200" dirty="0" smtClean="0">
                <a:gradFill>
                  <a:gsLst>
                    <a:gs pos="1250">
                      <a:schemeClr val="tx1"/>
                    </a:gs>
                    <a:gs pos="100000">
                      <a:schemeClr val="tx1"/>
                    </a:gs>
                  </a:gsLst>
                  <a:lin ang="5400000" scaled="0"/>
                </a:gradFill>
                <a:latin typeface="+mj-lt"/>
              </a:rPr>
              <a:t>Freedom!</a:t>
            </a:r>
          </a:p>
          <a:p>
            <a:pPr marL="571500" lvl="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ATC-B213 - </a:t>
            </a:r>
            <a:r>
              <a:rPr lang="en-GB" sz="3200" dirty="0">
                <a:gradFill>
                  <a:gsLst>
                    <a:gs pos="1250">
                      <a:schemeClr val="tx1"/>
                    </a:gs>
                    <a:gs pos="100000">
                      <a:schemeClr val="tx1"/>
                    </a:gs>
                  </a:gsLst>
                  <a:lin ang="5400000" scaled="0"/>
                </a:gradFill>
                <a:latin typeface="+mj-lt"/>
              </a:rPr>
              <a:t>The Cloud: Making the Move to a Hybrid </a:t>
            </a:r>
            <a:r>
              <a:rPr lang="en-GB" sz="3200" dirty="0" smtClean="0">
                <a:gradFill>
                  <a:gsLst>
                    <a:gs pos="1250">
                      <a:schemeClr val="tx1"/>
                    </a:gs>
                    <a:gs pos="100000">
                      <a:schemeClr val="tx1"/>
                    </a:gs>
                  </a:gsLst>
                  <a:lin ang="5400000" scaled="0"/>
                </a:gradFill>
                <a:latin typeface="+mj-lt"/>
              </a:rPr>
              <a:t>World</a:t>
            </a:r>
          </a:p>
          <a:p>
            <a:pPr marL="571500" lvl="0" indent="-571500">
              <a:lnSpc>
                <a:spcPct val="90000"/>
              </a:lnSpc>
              <a:spcBef>
                <a:spcPct val="20000"/>
              </a:spcBef>
              <a:buSzPct val="105000"/>
              <a:buBlip>
                <a:blip r:embed="rId3"/>
              </a:buBlip>
            </a:pPr>
            <a:r>
              <a:rPr lang="en-GB" sz="3200" dirty="0" smtClean="0">
                <a:latin typeface="+mj-lt"/>
              </a:rPr>
              <a:t>SES-B307 - </a:t>
            </a:r>
            <a:r>
              <a:rPr lang="en-GB" sz="3200" dirty="0" smtClean="0">
                <a:gradFill>
                  <a:gsLst>
                    <a:gs pos="1250">
                      <a:schemeClr val="tx1"/>
                    </a:gs>
                    <a:gs pos="100000">
                      <a:schemeClr val="tx1"/>
                    </a:gs>
                  </a:gsLst>
                  <a:lin ang="5400000" scaled="0"/>
                </a:gradFill>
                <a:latin typeface="+mj-lt"/>
              </a:rPr>
              <a:t>Office </a:t>
            </a:r>
            <a:r>
              <a:rPr lang="en-GB" sz="3200" dirty="0">
                <a:gradFill>
                  <a:gsLst>
                    <a:gs pos="1250">
                      <a:schemeClr val="tx1"/>
                    </a:gs>
                    <a:gs pos="100000">
                      <a:schemeClr val="tx1"/>
                    </a:gs>
                  </a:gsLst>
                  <a:lin ang="5400000" scaled="0"/>
                </a:gradFill>
                <a:latin typeface="+mj-lt"/>
              </a:rPr>
              <a:t>365 Identity Solutions: Notes from the Field </a:t>
            </a:r>
            <a:endParaRPr lang="en-GB" sz="3200" dirty="0" smtClean="0">
              <a:gradFill>
                <a:gsLst>
                  <a:gs pos="1250">
                    <a:schemeClr val="tx1"/>
                  </a:gs>
                  <a:gs pos="100000">
                    <a:schemeClr val="tx1"/>
                  </a:gs>
                </a:gsLst>
                <a:lin ang="5400000" scaled="0"/>
              </a:gradFill>
              <a:latin typeface="+mj-lt"/>
            </a:endParaRPr>
          </a:p>
        </p:txBody>
      </p:sp>
      <p:sp>
        <p:nvSpPr>
          <p:cNvPr id="12" name="Rectangle 11"/>
          <p:cNvSpPr/>
          <p:nvPr/>
        </p:nvSpPr>
        <p:spPr>
          <a:xfrm>
            <a:off x="371669" y="5624837"/>
            <a:ext cx="11790169" cy="978729"/>
          </a:xfrm>
          <a:prstGeom prst="rect">
            <a:avLst/>
          </a:prstGeom>
        </p:spPr>
        <p:txBody>
          <a:bodyPr wrap="square">
            <a:spAutoFit/>
          </a:bodyPr>
          <a:lstStyle/>
          <a:p>
            <a:pPr marL="571500" indent="-571500">
              <a:lnSpc>
                <a:spcPct val="90000"/>
              </a:lnSpc>
              <a:spcBef>
                <a:spcPct val="20000"/>
              </a:spcBef>
              <a:buSzPct val="105000"/>
              <a:buBlip>
                <a:blip r:embed="rId3"/>
              </a:buBlip>
            </a:pPr>
            <a:r>
              <a:rPr lang="en-US" sz="3200" dirty="0" smtClean="0">
                <a:gradFill>
                  <a:gsLst>
                    <a:gs pos="1250">
                      <a:schemeClr val="tx1"/>
                    </a:gs>
                    <a:gs pos="100000">
                      <a:schemeClr val="tx1"/>
                    </a:gs>
                  </a:gsLst>
                  <a:lin ang="5400000" scaled="0"/>
                </a:gradFill>
                <a:latin typeface="+mj-lt"/>
              </a:rPr>
              <a:t>Find Me Later At...Trustworthy Computing / Cloud Security Table at the Ask the Experts Session.</a:t>
            </a:r>
            <a:endParaRPr lang="en-US" sz="32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1188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7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Trustworthy Computing Resources</a:t>
            </a:r>
            <a:endParaRPr lang="en-US" dirty="0"/>
          </a:p>
        </p:txBody>
      </p:sp>
      <p:sp>
        <p:nvSpPr>
          <p:cNvPr id="3" name="Text Placeholder 2"/>
          <p:cNvSpPr>
            <a:spLocks noGrp="1"/>
          </p:cNvSpPr>
          <p:nvPr>
            <p:ph type="body" sz="quarter" idx="10"/>
          </p:nvPr>
        </p:nvSpPr>
        <p:spPr/>
        <p:txBody>
          <a:bodyPr/>
          <a:lstStyle/>
          <a:p>
            <a:endParaRPr lang="en-US"/>
          </a:p>
        </p:txBody>
      </p:sp>
      <p:sp>
        <p:nvSpPr>
          <p:cNvPr id="6" name="Rectangle 5"/>
          <p:cNvSpPr/>
          <p:nvPr/>
        </p:nvSpPr>
        <p:spPr bwMode="auto">
          <a:xfrm>
            <a:off x="273455" y="1214472"/>
            <a:ext cx="11889564" cy="5483191"/>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invGray">
          <a:xfrm>
            <a:off x="420342" y="1219563"/>
            <a:ext cx="11790169" cy="6463308"/>
          </a:xfrm>
          <a:prstGeom prst="rect">
            <a:avLst/>
          </a:prstGeom>
        </p:spPr>
        <p:txBody>
          <a:bodyPr wrap="square">
            <a:spAutoFit/>
          </a:bodyPr>
          <a:lstStyle/>
          <a:p>
            <a:r>
              <a:rPr lang="en-US" sz="3600" dirty="0">
                <a:solidFill>
                  <a:srgbClr val="FFFFFF"/>
                </a:solidFill>
              </a:rPr>
              <a:t>Trustworthy Computing (</a:t>
            </a:r>
            <a:r>
              <a:rPr lang="en-US" sz="3600" dirty="0" err="1">
                <a:solidFill>
                  <a:srgbClr val="FFFFFF"/>
                </a:solidFill>
              </a:rPr>
              <a:t>TwC</a:t>
            </a:r>
            <a:r>
              <a:rPr lang="en-US" sz="3600" dirty="0">
                <a:solidFill>
                  <a:srgbClr val="FFFFFF"/>
                </a:solidFill>
              </a:rPr>
              <a:t>) is a long-term, </a:t>
            </a:r>
            <a:r>
              <a:rPr lang="en-US" sz="3600" dirty="0" smtClean="0">
                <a:solidFill>
                  <a:srgbClr val="FFFFFF"/>
                </a:solidFill>
              </a:rPr>
              <a:t>collaborative </a:t>
            </a:r>
            <a:r>
              <a:rPr lang="en-US" sz="3600" dirty="0">
                <a:solidFill>
                  <a:srgbClr val="FFFFFF"/>
                </a:solidFill>
              </a:rPr>
              <a:t>effort to deliver more secure, private, </a:t>
            </a:r>
            <a:r>
              <a:rPr lang="en-US" sz="3600" dirty="0" smtClean="0">
                <a:solidFill>
                  <a:srgbClr val="FFFFFF"/>
                </a:solidFill>
              </a:rPr>
              <a:t/>
            </a:r>
            <a:br>
              <a:rPr lang="en-US" sz="3600" dirty="0" smtClean="0">
                <a:solidFill>
                  <a:srgbClr val="FFFFFF"/>
                </a:solidFill>
              </a:rPr>
            </a:br>
            <a:r>
              <a:rPr lang="en-US" sz="3600" dirty="0" smtClean="0">
                <a:solidFill>
                  <a:srgbClr val="FFFFFF"/>
                </a:solidFill>
              </a:rPr>
              <a:t>and </a:t>
            </a:r>
            <a:r>
              <a:rPr lang="en-US" sz="3600" dirty="0">
                <a:solidFill>
                  <a:srgbClr val="FFFFFF"/>
                </a:solidFill>
              </a:rPr>
              <a:t>reliable computing experiences for everyone</a:t>
            </a:r>
            <a:r>
              <a:rPr lang="en-US" sz="3600" dirty="0" smtClean="0">
                <a:solidFill>
                  <a:srgbClr val="FFFFFF"/>
                </a:solidFill>
              </a:rPr>
              <a:t>. </a:t>
            </a:r>
          </a:p>
          <a:p>
            <a:r>
              <a:rPr lang="en-US" sz="3600" dirty="0" smtClean="0">
                <a:solidFill>
                  <a:srgbClr val="FFFFFF"/>
                </a:solidFill>
              </a:rPr>
              <a:t>Learn more at:</a:t>
            </a:r>
            <a:endParaRPr lang="en-US" sz="3600" dirty="0" smtClean="0">
              <a:gradFill>
                <a:gsLst>
                  <a:gs pos="1250">
                    <a:srgbClr val="FFFFFF"/>
                  </a:gs>
                  <a:gs pos="100000">
                    <a:srgbClr val="FFFFFF"/>
                  </a:gs>
                </a:gsLst>
                <a:lin ang="5400000" scaled="0"/>
              </a:gradFill>
            </a:endParaRPr>
          </a:p>
          <a:p>
            <a:pPr>
              <a:lnSpc>
                <a:spcPct val="90000"/>
              </a:lnSpc>
              <a:spcBef>
                <a:spcPct val="20000"/>
              </a:spcBef>
              <a:buSzPct val="105000"/>
            </a:pPr>
            <a:r>
              <a:rPr lang="en-US" sz="3600" dirty="0" smtClean="0">
                <a:gradFill>
                  <a:gsLst>
                    <a:gs pos="1250">
                      <a:srgbClr val="FFFFFF"/>
                    </a:gs>
                    <a:gs pos="100000">
                      <a:srgbClr val="FFFFFF"/>
                    </a:gs>
                  </a:gsLst>
                  <a:lin ang="5400000" scaled="0"/>
                </a:gradFill>
                <a:hlinkClick r:id="rId3"/>
              </a:rPr>
              <a:t>http://microsoft.com/twc</a:t>
            </a:r>
            <a:endParaRPr lang="en-US" sz="3600" dirty="0" smtClean="0">
              <a:gradFill>
                <a:gsLst>
                  <a:gs pos="1250">
                    <a:srgbClr val="FFFFFF"/>
                  </a:gs>
                  <a:gs pos="100000">
                    <a:srgbClr val="FFFFFF"/>
                  </a:gs>
                </a:gsLst>
                <a:lin ang="5400000" scaled="0"/>
              </a:gradFill>
            </a:endParaRPr>
          </a:p>
          <a:p>
            <a:pPr marL="571500" indent="-571500">
              <a:lnSpc>
                <a:spcPct val="90000"/>
              </a:lnSpc>
              <a:spcBef>
                <a:spcPct val="20000"/>
              </a:spcBef>
              <a:buSzPct val="105000"/>
              <a:buFontTx/>
              <a:buBlip>
                <a:blip r:embed="rId4"/>
              </a:buBlip>
            </a:pPr>
            <a:r>
              <a:rPr lang="en-US" sz="3600" dirty="0" smtClean="0">
                <a:gradFill>
                  <a:gsLst>
                    <a:gs pos="1250">
                      <a:srgbClr val="FFFFFF"/>
                    </a:gs>
                    <a:gs pos="100000">
                      <a:srgbClr val="FFFFFF"/>
                    </a:gs>
                  </a:gsLst>
                  <a:lin ang="5400000" scaled="0"/>
                </a:gradFill>
                <a:latin typeface="Segoe UI Light"/>
              </a:rPr>
              <a:t>Cloud </a:t>
            </a:r>
            <a:r>
              <a:rPr lang="en-US" sz="3600" dirty="0">
                <a:gradFill>
                  <a:gsLst>
                    <a:gs pos="1250">
                      <a:srgbClr val="FFFFFF"/>
                    </a:gs>
                    <a:gs pos="100000">
                      <a:srgbClr val="FFFFFF"/>
                    </a:gs>
                  </a:gsLst>
                  <a:lin ang="5400000" scaled="0"/>
                </a:gradFill>
                <a:latin typeface="Segoe UI Light"/>
              </a:rPr>
              <a:t>Security Readiness Tool</a:t>
            </a:r>
          </a:p>
          <a:p>
            <a:pPr marL="571500" indent="-571500">
              <a:lnSpc>
                <a:spcPct val="90000"/>
              </a:lnSpc>
              <a:spcBef>
                <a:spcPct val="20000"/>
              </a:spcBef>
              <a:buSzPct val="105000"/>
              <a:buFontTx/>
              <a:buBlip>
                <a:blip r:embed="rId4"/>
              </a:buBlip>
            </a:pPr>
            <a:r>
              <a:rPr lang="en-US" sz="3600" dirty="0">
                <a:gradFill>
                  <a:gsLst>
                    <a:gs pos="1250">
                      <a:srgbClr val="FFFFFF"/>
                    </a:gs>
                    <a:gs pos="100000">
                      <a:srgbClr val="FFFFFF"/>
                    </a:gs>
                  </a:gsLst>
                  <a:lin ang="5400000" scaled="0"/>
                </a:gradFill>
                <a:latin typeface="Segoe UI Light"/>
              </a:rPr>
              <a:t>Pass the Hash Guidance</a:t>
            </a:r>
          </a:p>
          <a:p>
            <a:pPr marL="571500" indent="-571500">
              <a:lnSpc>
                <a:spcPct val="90000"/>
              </a:lnSpc>
              <a:spcBef>
                <a:spcPct val="20000"/>
              </a:spcBef>
              <a:buSzPct val="105000"/>
              <a:buFontTx/>
              <a:buBlip>
                <a:blip r:embed="rId4"/>
              </a:buBlip>
            </a:pPr>
            <a:r>
              <a:rPr lang="en-US" sz="3600" dirty="0">
                <a:gradFill>
                  <a:gsLst>
                    <a:gs pos="1250">
                      <a:srgbClr val="FFFFFF"/>
                    </a:gs>
                    <a:gs pos="100000">
                      <a:srgbClr val="FFFFFF"/>
                    </a:gs>
                  </a:gsLst>
                  <a:lin ang="5400000" scaled="0"/>
                </a:gradFill>
                <a:latin typeface="Segoe UI Light"/>
              </a:rPr>
              <a:t>Data, Insights and Guidance </a:t>
            </a:r>
            <a:r>
              <a:rPr lang="en-US" sz="2400" dirty="0">
                <a:gradFill>
                  <a:gsLst>
                    <a:gs pos="1250">
                      <a:srgbClr val="FFFFFF"/>
                    </a:gs>
                    <a:gs pos="100000">
                      <a:srgbClr val="FFFFFF"/>
                    </a:gs>
                  </a:gsLst>
                  <a:lin ang="5400000" scaled="0"/>
                </a:gradFill>
                <a:latin typeface="Segoe UI Light"/>
              </a:rPr>
              <a:t>(Security Intelligence Report, volume 14)</a:t>
            </a:r>
          </a:p>
          <a:p>
            <a:pPr marL="571500" indent="-571500">
              <a:lnSpc>
                <a:spcPct val="90000"/>
              </a:lnSpc>
              <a:spcBef>
                <a:spcPct val="20000"/>
              </a:spcBef>
              <a:buSzPct val="105000"/>
              <a:buFontTx/>
              <a:buBlip>
                <a:blip r:embed="rId4"/>
              </a:buBlip>
            </a:pPr>
            <a:r>
              <a:rPr lang="en-US" sz="3600" dirty="0">
                <a:gradFill>
                  <a:gsLst>
                    <a:gs pos="1250">
                      <a:srgbClr val="FFFFFF"/>
                    </a:gs>
                    <a:gs pos="100000">
                      <a:srgbClr val="FFFFFF"/>
                    </a:gs>
                  </a:gsLst>
                  <a:lin ang="5400000" scaled="0"/>
                </a:gradFill>
                <a:latin typeface="Segoe UI Light"/>
              </a:rPr>
              <a:t>and more…</a:t>
            </a:r>
          </a:p>
          <a:p>
            <a:endParaRPr lang="en-US" sz="3600" dirty="0" smtClean="0">
              <a:solidFill>
                <a:srgbClr val="FFFFFF"/>
              </a:solidFill>
              <a:latin typeface="Segoe UI Light"/>
            </a:endParaRPr>
          </a:p>
          <a:p>
            <a:endParaRPr lang="en-US" sz="3600" dirty="0">
              <a:solidFill>
                <a:srgbClr val="FFFFFF"/>
              </a:solidFill>
              <a:latin typeface="Segoe UI Ligh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8394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an evaluation on CommNet and enter to win!</a:t>
            </a:r>
            <a:endParaRPr lang="en-US" dirty="0"/>
          </a:p>
        </p:txBody>
      </p:sp>
      <p:sp>
        <p:nvSpPr>
          <p:cNvPr id="5" name="Rectangle 4"/>
          <p:cNvSpPr/>
          <p:nvPr/>
        </p:nvSpPr>
        <p:spPr bwMode="auto">
          <a:xfrm>
            <a:off x="4459854" y="2125662"/>
            <a:ext cx="7701983"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6" name="Best Buy gc" descr="\\192.168.1.51\Shared\ADI_Projects\Microsoft\MS_11-01457_TechEd_2012_Template\Working_Art\Eval-prizes\bestbuy-gc.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77148" y="2607703"/>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274638" y="2125663"/>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8" name="Xbox kinect" descr="\\192.168.1.51\Shared\ADI_Projects\Microsoft\MS_11-01457_TechEd_2012_Template\Working_Art\Eval-prizes\Xbox360_Matte_Sensor_7-8View.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3655" y="2529186"/>
            <a:ext cx="3614782" cy="3887912"/>
          </a:xfrm>
          <a:prstGeom prst="rect">
            <a:avLst/>
          </a:prstGeom>
          <a:noFill/>
          <a:extLst>
            <a:ext uri="{909E8E84-426E-40DD-AFC4-6F175D3DCCD1}">
              <a14:hiddenFill xmlns:a14="http://schemas.microsoft.com/office/drawing/2010/main">
                <a:solidFill>
                  <a:srgbClr val="FFFFFF"/>
                </a:solidFill>
              </a14:hiddenFill>
            </a:ext>
          </a:extLst>
        </p:spPr>
      </p:pic>
      <p:pic>
        <p:nvPicPr>
          <p:cNvPr id="9"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2535" y="4750235"/>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0"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92060" y="4750234"/>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1"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83123" y="4766996"/>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2"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83123" y="2372973"/>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86190" y="2372974"/>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bwMode="auto">
          <a:xfrm>
            <a:off x="0" y="0"/>
            <a:ext cx="12436475" cy="6994525"/>
          </a:xfrm>
          <a:custGeom>
            <a:avLst/>
            <a:gdLst>
              <a:gd name="connsiteX0" fmla="*/ 4459854 w 12436475"/>
              <a:gd name="connsiteY0" fmla="*/ 4500064 h 6994525"/>
              <a:gd name="connsiteX1" fmla="*/ 4459854 w 12436475"/>
              <a:gd name="connsiteY1" fmla="*/ 6697663 h 6994525"/>
              <a:gd name="connsiteX2" fmla="*/ 12161837 w 12436475"/>
              <a:gd name="connsiteY2" fmla="*/ 6697663 h 6994525"/>
              <a:gd name="connsiteX3" fmla="*/ 12161837 w 12436475"/>
              <a:gd name="connsiteY3" fmla="*/ 4500064 h 6994525"/>
              <a:gd name="connsiteX4" fmla="*/ 0 w 12436475"/>
              <a:gd name="connsiteY4" fmla="*/ 0 h 6994525"/>
              <a:gd name="connsiteX5" fmla="*/ 274638 w 12436475"/>
              <a:gd name="connsiteY5" fmla="*/ 0 h 6994525"/>
              <a:gd name="connsiteX6" fmla="*/ 274638 w 12436475"/>
              <a:gd name="connsiteY6" fmla="*/ 6697663 h 6994525"/>
              <a:gd name="connsiteX7" fmla="*/ 4307455 w 12436475"/>
              <a:gd name="connsiteY7" fmla="*/ 6697663 h 6994525"/>
              <a:gd name="connsiteX8" fmla="*/ 4307455 w 12436475"/>
              <a:gd name="connsiteY8" fmla="*/ 4500064 h 6994525"/>
              <a:gd name="connsiteX9" fmla="*/ 4307455 w 12436475"/>
              <a:gd name="connsiteY9" fmla="*/ 4320223 h 6994525"/>
              <a:gd name="connsiteX10" fmla="*/ 4307455 w 12436475"/>
              <a:gd name="connsiteY10" fmla="*/ 2125663 h 6994525"/>
              <a:gd name="connsiteX11" fmla="*/ 4459854 w 12436475"/>
              <a:gd name="connsiteY11" fmla="*/ 2125663 h 6994525"/>
              <a:gd name="connsiteX12" fmla="*/ 4459854 w 12436475"/>
              <a:gd name="connsiteY12" fmla="*/ 4320223 h 6994525"/>
              <a:gd name="connsiteX13" fmla="*/ 12161837 w 12436475"/>
              <a:gd name="connsiteY13" fmla="*/ 4320223 h 6994525"/>
              <a:gd name="connsiteX14" fmla="*/ 12161837 w 12436475"/>
              <a:gd name="connsiteY14" fmla="*/ 0 h 6994525"/>
              <a:gd name="connsiteX15" fmla="*/ 12436475 w 12436475"/>
              <a:gd name="connsiteY15" fmla="*/ 0 h 6994525"/>
              <a:gd name="connsiteX16" fmla="*/ 12436475 w 12436475"/>
              <a:gd name="connsiteY16" fmla="*/ 4320223 h 6994525"/>
              <a:gd name="connsiteX17" fmla="*/ 12436475 w 12436475"/>
              <a:gd name="connsiteY17" fmla="*/ 4500064 h 6994525"/>
              <a:gd name="connsiteX18" fmla="*/ 12436475 w 12436475"/>
              <a:gd name="connsiteY18" fmla="*/ 6697663 h 6994525"/>
              <a:gd name="connsiteX19" fmla="*/ 12436475 w 12436475"/>
              <a:gd name="connsiteY19" fmla="*/ 6994525 h 6994525"/>
              <a:gd name="connsiteX20" fmla="*/ 12161837 w 12436475"/>
              <a:gd name="connsiteY20" fmla="*/ 6994525 h 6994525"/>
              <a:gd name="connsiteX21" fmla="*/ 4459854 w 12436475"/>
              <a:gd name="connsiteY21" fmla="*/ 6994525 h 6994525"/>
              <a:gd name="connsiteX22" fmla="*/ 4307455 w 12436475"/>
              <a:gd name="connsiteY22" fmla="*/ 6994525 h 6994525"/>
              <a:gd name="connsiteX23" fmla="*/ 274638 w 12436475"/>
              <a:gd name="connsiteY23" fmla="*/ 6994525 h 6994525"/>
              <a:gd name="connsiteX24" fmla="*/ 1 w 12436475"/>
              <a:gd name="connsiteY24" fmla="*/ 6994525 h 6994525"/>
              <a:gd name="connsiteX25" fmla="*/ 0 w 12436475"/>
              <a:gd name="connsiteY25"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36475" h="6994525">
                <a:moveTo>
                  <a:pt x="4459854" y="4500064"/>
                </a:moveTo>
                <a:lnTo>
                  <a:pt x="4459854" y="6697663"/>
                </a:lnTo>
                <a:lnTo>
                  <a:pt x="12161837" y="6697663"/>
                </a:lnTo>
                <a:lnTo>
                  <a:pt x="12161837" y="4500064"/>
                </a:lnTo>
                <a:close/>
                <a:moveTo>
                  <a:pt x="0" y="0"/>
                </a:moveTo>
                <a:lnTo>
                  <a:pt x="274638" y="0"/>
                </a:lnTo>
                <a:lnTo>
                  <a:pt x="274638" y="6697663"/>
                </a:lnTo>
                <a:lnTo>
                  <a:pt x="4307455" y="6697663"/>
                </a:lnTo>
                <a:lnTo>
                  <a:pt x="4307455" y="4500064"/>
                </a:lnTo>
                <a:lnTo>
                  <a:pt x="4307455" y="4320223"/>
                </a:lnTo>
                <a:lnTo>
                  <a:pt x="4307455" y="2125663"/>
                </a:lnTo>
                <a:lnTo>
                  <a:pt x="4459854" y="2125663"/>
                </a:lnTo>
                <a:lnTo>
                  <a:pt x="4459854" y="4320223"/>
                </a:lnTo>
                <a:lnTo>
                  <a:pt x="12161837" y="4320223"/>
                </a:lnTo>
                <a:lnTo>
                  <a:pt x="12161837" y="0"/>
                </a:lnTo>
                <a:lnTo>
                  <a:pt x="12436475" y="0"/>
                </a:lnTo>
                <a:lnTo>
                  <a:pt x="12436475" y="4320223"/>
                </a:lnTo>
                <a:lnTo>
                  <a:pt x="12436475" y="4500064"/>
                </a:lnTo>
                <a:lnTo>
                  <a:pt x="12436475" y="6697663"/>
                </a:lnTo>
                <a:lnTo>
                  <a:pt x="12436475" y="6994525"/>
                </a:lnTo>
                <a:lnTo>
                  <a:pt x="12161837" y="6994525"/>
                </a:lnTo>
                <a:lnTo>
                  <a:pt x="4459854" y="6994525"/>
                </a:lnTo>
                <a:lnTo>
                  <a:pt x="4307455" y="6994525"/>
                </a:lnTo>
                <a:lnTo>
                  <a:pt x="274638" y="6994525"/>
                </a:lnTo>
                <a:lnTo>
                  <a:pt x="1" y="6994525"/>
                </a:lnTo>
                <a:lnTo>
                  <a:pt x="0" y="6994525"/>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83548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1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1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1+#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20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1+#ppt_w/2"/>
                                          </p:val>
                                        </p:tav>
                                        <p:tav tm="100000">
                                          <p:val>
                                            <p:strVal val="#ppt_x"/>
                                          </p:val>
                                        </p:tav>
                                      </p:tavLst>
                                    </p:anim>
                                    <p:anim calcmode="lin" valueType="num">
                                      <p:cBhvr additive="base">
                                        <p:cTn id="36" dur="1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4" decel="100000" fill="hold"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sp>
        <p:nvSpPr>
          <p:cNvPr id="7" name="TextBox 6"/>
          <p:cNvSpPr txBox="1"/>
          <p:nvPr/>
        </p:nvSpPr>
        <p:spPr>
          <a:xfrm>
            <a:off x="292249" y="2143592"/>
            <a:ext cx="4572318" cy="4561249"/>
          </a:xfrm>
          <a:prstGeom prst="rect">
            <a:avLst/>
          </a:prstGeom>
          <a:noFill/>
        </p:spPr>
        <p:txBody>
          <a:bodyPr wrap="square" lIns="182880" tIns="146304" rIns="182880" bIns="146304" rtlCol="0">
            <a:spAutoFit/>
          </a:bodyPr>
          <a:lstStyle/>
          <a:p>
            <a:pPr>
              <a:lnSpc>
                <a:spcPct val="90000"/>
              </a:lnSpc>
              <a:spcAft>
                <a:spcPts val="600"/>
              </a:spcAft>
            </a:pPr>
            <a:r>
              <a:rPr lang="en-US" sz="4400" b="1" dirty="0" smtClean="0">
                <a:gradFill>
                  <a:gsLst>
                    <a:gs pos="1250">
                      <a:srgbClr val="FFFFFF"/>
                    </a:gs>
                    <a:gs pos="100000">
                      <a:srgbClr val="FFFFFF"/>
                    </a:gs>
                  </a:gsLst>
                  <a:lin ang="5400000" scaled="0"/>
                </a:gradFill>
              </a:rPr>
              <a:t>Scan this QR code </a:t>
            </a:r>
            <a:r>
              <a:rPr lang="en-US" sz="4400" dirty="0" smtClean="0">
                <a:gradFill>
                  <a:gsLst>
                    <a:gs pos="1250">
                      <a:srgbClr val="FFFFFF"/>
                    </a:gs>
                    <a:gs pos="100000">
                      <a:srgbClr val="FFFFFF"/>
                    </a:gs>
                  </a:gsLst>
                  <a:lin ang="5400000" scaled="0"/>
                </a:gradFill>
              </a:rPr>
              <a:t>to evaluate this session and be automatically entered in a drawing to </a:t>
            </a:r>
            <a:br>
              <a:rPr lang="en-US" sz="4400" dirty="0" smtClean="0">
                <a:gradFill>
                  <a:gsLst>
                    <a:gs pos="1250">
                      <a:srgbClr val="FFFFFF"/>
                    </a:gs>
                    <a:gs pos="100000">
                      <a:srgbClr val="FFFFFF"/>
                    </a:gs>
                  </a:gsLst>
                  <a:lin ang="5400000" scaled="0"/>
                </a:gradFill>
              </a:rPr>
            </a:br>
            <a:r>
              <a:rPr lang="en-US" sz="4400" dirty="0" smtClean="0">
                <a:gradFill>
                  <a:gsLst>
                    <a:gs pos="1250">
                      <a:srgbClr val="FFFFFF"/>
                    </a:gs>
                    <a:gs pos="100000">
                      <a:srgbClr val="FFFFFF"/>
                    </a:gs>
                  </a:gsLst>
                  <a:lin ang="5400000" scaled="0"/>
                </a:gradFill>
              </a:rPr>
              <a:t>win a prize</a:t>
            </a:r>
            <a:endParaRPr lang="en-US" sz="4400" b="1" dirty="0" smtClean="0">
              <a:gradFill>
                <a:gsLst>
                  <a:gs pos="1250">
                    <a:srgbClr val="FFFFFF"/>
                  </a:gs>
                  <a:gs pos="100000">
                    <a:srgbClr val="FFFFFF"/>
                  </a:gs>
                </a:gsLst>
                <a:lin ang="5400000" scaled="0"/>
              </a:gradFill>
            </a:endParaRP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6059" y="1214472"/>
            <a:ext cx="4762500" cy="4762500"/>
          </a:xfrm>
          <a:prstGeom prst="rect">
            <a:avLst/>
          </a:prstGeom>
        </p:spPr>
      </p:pic>
    </p:spTree>
    <p:extLst>
      <p:ext uri="{BB962C8B-B14F-4D97-AF65-F5344CB8AC3E}">
        <p14:creationId xmlns:p14="http://schemas.microsoft.com/office/powerpoint/2010/main" val="3452717495"/>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373" y="0"/>
            <a:ext cx="10491788" cy="6994525"/>
          </a:xfrm>
          <a:prstGeom prst="rect">
            <a:avLst/>
          </a:prstGeom>
        </p:spPr>
      </p:pic>
    </p:spTree>
    <p:extLst>
      <p:ext uri="{BB962C8B-B14F-4D97-AF65-F5344CB8AC3E}">
        <p14:creationId xmlns:p14="http://schemas.microsoft.com/office/powerpoint/2010/main" val="223993730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136260"/>
            <a:ext cx="11889564" cy="917575"/>
          </a:xfrm>
        </p:spPr>
        <p:txBody>
          <a:bodyPr/>
          <a:lstStyle/>
          <a:p>
            <a:r>
              <a:rPr lang="en-GB" dirty="0" smtClean="0"/>
              <a:t>In this New World Size Matters</a:t>
            </a:r>
            <a:endParaRPr lang="en-GB" dirty="0"/>
          </a:p>
        </p:txBody>
      </p:sp>
      <p:graphicFrame>
        <p:nvGraphicFramePr>
          <p:cNvPr id="3" name="Diagram 2"/>
          <p:cNvGraphicFramePr/>
          <p:nvPr>
            <p:extLst>
              <p:ext uri="{D42A27DB-BD31-4B8C-83A1-F6EECF244321}">
                <p14:modId xmlns:p14="http://schemas.microsoft.com/office/powerpoint/2010/main" val="749494349"/>
              </p:ext>
            </p:extLst>
          </p:nvPr>
        </p:nvGraphicFramePr>
        <p:xfrm>
          <a:off x="1892123" y="1580443"/>
          <a:ext cx="8290983" cy="4854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867173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3D0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9" y="1037967"/>
            <a:ext cx="12459994" cy="5956557"/>
          </a:xfrm>
          <a:prstGeom prst="rect">
            <a:avLst/>
          </a:prstGeom>
        </p:spPr>
      </p:pic>
      <p:sp>
        <p:nvSpPr>
          <p:cNvPr id="2" name="Title 1"/>
          <p:cNvSpPr>
            <a:spLocks noGrp="1"/>
          </p:cNvSpPr>
          <p:nvPr>
            <p:ph type="title"/>
          </p:nvPr>
        </p:nvSpPr>
        <p:spPr/>
        <p:txBody>
          <a:bodyPr/>
          <a:lstStyle/>
          <a:p>
            <a:r>
              <a:rPr lang="en-GB" dirty="0" smtClean="0"/>
              <a:t>The Changing World of Software!</a:t>
            </a:r>
            <a:endParaRPr lang="en-GB" dirty="0"/>
          </a:p>
        </p:txBody>
      </p:sp>
    </p:spTree>
    <p:extLst>
      <p:ext uri="{BB962C8B-B14F-4D97-AF65-F5344CB8AC3E}">
        <p14:creationId xmlns:p14="http://schemas.microsoft.com/office/powerpoint/2010/main" val="341808164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chEd_2013_Template_r0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3.xml><?xml version="1.0" encoding="utf-8"?>
<a:theme xmlns:a="http://schemas.openxmlformats.org/drawingml/2006/main" name="1_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 2013 Speaker PPT Template.potx" id="{E8DFABE4-88D1-4ACE-A455-2F0815ECCC87}" vid="{87B015FB-85AC-4804-97B7-86A6F472A39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0" ma:contentTypeDescription="Create a new document." ma:contentTypeScope="" ma:versionID="16b75628e77f02951c453071cf8a016e">
  <xsd:schema xmlns:xsd="http://www.w3.org/2001/XMLSchema" xmlns:xs="http://www.w3.org/2001/XMLSchema" xmlns:p="http://schemas.microsoft.com/office/2006/metadata/properties" targetNamespace="http://schemas.microsoft.com/office/2006/metadata/properties" ma:root="true" ma:fieldsID="3bf1d1d65b83a35312c7df0375d09d6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23A54C81-9AB5-446A-878C-797D859B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TechEd 2013 Speaker PPT Template</Template>
  <TotalTime>1648</TotalTime>
  <Words>5126</Words>
  <Application>Microsoft Office PowerPoint</Application>
  <PresentationFormat>Custom</PresentationFormat>
  <Paragraphs>698</Paragraphs>
  <Slides>68</Slides>
  <Notes>32</Notes>
  <HiddenSlides>0</HiddenSlides>
  <MMClips>3</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68</vt:i4>
      </vt:variant>
    </vt:vector>
  </HeadingPairs>
  <TitlesOfParts>
    <vt:vector size="81" baseType="lpstr">
      <vt:lpstr>Webdings</vt:lpstr>
      <vt:lpstr>Wingdings</vt:lpstr>
      <vt:lpstr>Calibri</vt:lpstr>
      <vt:lpstr>Arial</vt:lpstr>
      <vt:lpstr>Times New Roman</vt:lpstr>
      <vt:lpstr>Segoe UI Light</vt:lpstr>
      <vt:lpstr>Segoe</vt:lpstr>
      <vt:lpstr>Segoe UI</vt:lpstr>
      <vt:lpstr>Consolas</vt:lpstr>
      <vt:lpstr>TechEd_2013_Template_r09</vt:lpstr>
      <vt:lpstr>TechEd_2013_Template_16x9</vt:lpstr>
      <vt:lpstr>1_TechEd_2013_Template_16x9</vt:lpstr>
      <vt:lpstr>Visio</vt:lpstr>
      <vt:lpstr>PowerPoint Presentation</vt:lpstr>
      <vt:lpstr>The Cloud:  Making the move to a Hybrid World! </vt:lpstr>
      <vt:lpstr>Andy Malone</vt:lpstr>
      <vt:lpstr>Agenda</vt:lpstr>
      <vt:lpstr>The Way we Used to Connect!</vt:lpstr>
      <vt:lpstr>Today Life is More Complex!</vt:lpstr>
      <vt:lpstr>PowerPoint Presentation</vt:lpstr>
      <vt:lpstr>In this New World Size Matters</vt:lpstr>
      <vt:lpstr>The Changing World of Software!</vt:lpstr>
      <vt:lpstr>The Changing World of Software</vt:lpstr>
      <vt:lpstr>What is Hybrid?</vt:lpstr>
      <vt:lpstr>Why Should I Consider Hybrid?</vt:lpstr>
      <vt:lpstr>Key Hybrid Features</vt:lpstr>
      <vt:lpstr>Coexistence Feature Comparison</vt:lpstr>
      <vt:lpstr>Preparing to go Hybrid!</vt:lpstr>
      <vt:lpstr>Hybrid Requirements!</vt:lpstr>
      <vt:lpstr>Hybrid – Deployment Process</vt:lpstr>
      <vt:lpstr>Demo</vt:lpstr>
      <vt:lpstr>Identity Architecture and Integration Options</vt:lpstr>
      <vt:lpstr>Identity Architecture and Integration Options</vt:lpstr>
      <vt:lpstr>Windows Azure AD</vt:lpstr>
      <vt:lpstr>Identity Challenge!</vt:lpstr>
      <vt:lpstr>What is Windows Azure Active Directory?</vt:lpstr>
      <vt:lpstr>ADFS (The Nice guy in the Middle!)</vt:lpstr>
      <vt:lpstr>Demo</vt:lpstr>
      <vt:lpstr>PowerPoint Presentation</vt:lpstr>
      <vt:lpstr>Authenticating Into the Cloud With SSO</vt:lpstr>
      <vt:lpstr>Provisioning Your Users: Options</vt:lpstr>
      <vt:lpstr>What is Dirsync?</vt:lpstr>
      <vt:lpstr>Dirsync Implementation Options</vt:lpstr>
      <vt:lpstr>Dirsync: Changing the Synchronization Schedule</vt:lpstr>
      <vt:lpstr>Dirsync: Hybrid Deployment</vt:lpstr>
      <vt:lpstr>Demo</vt:lpstr>
      <vt:lpstr>PowerPoint Presentation</vt:lpstr>
      <vt:lpstr>Hybrid: One Giant Leap for IT!</vt:lpstr>
      <vt:lpstr>Migration Options to Office 365 *</vt:lpstr>
      <vt:lpstr>Hybrid: Migration to Office 365</vt:lpstr>
      <vt:lpstr>Hybrid: Coexist with Office 365</vt:lpstr>
      <vt:lpstr>Hybrid: Considerations</vt:lpstr>
      <vt:lpstr>Hybrid – End User Experience</vt:lpstr>
      <vt:lpstr>Decision Made.. Where do I Start</vt:lpstr>
      <vt:lpstr>Exchange 2013 Deployment Assistant</vt:lpstr>
      <vt:lpstr>PowerPoint Presentation</vt:lpstr>
      <vt:lpstr>PowerPoint Presentation</vt:lpstr>
      <vt:lpstr>PowerPoint Presentation</vt:lpstr>
      <vt:lpstr>Microsoft Federation Gateway</vt:lpstr>
      <vt:lpstr>Hybrid: Mail Flow</vt:lpstr>
      <vt:lpstr>Hybrid Considerations</vt:lpstr>
      <vt:lpstr>Hybrid Considerations</vt:lpstr>
      <vt:lpstr>Things to Consider - Certificates</vt:lpstr>
      <vt:lpstr>Hybrid Configuration </vt:lpstr>
      <vt:lpstr>Exchange 2013 hybrid deployment from an existing Exchange 2007 or 2010 environment—with Edge Transport server</vt:lpstr>
      <vt:lpstr>Walkthrough</vt:lpstr>
      <vt:lpstr>New Hybrid Configuration</vt:lpstr>
      <vt:lpstr>Demo</vt:lpstr>
      <vt:lpstr>Manage</vt:lpstr>
      <vt:lpstr>Troubleshooting</vt:lpstr>
      <vt:lpstr>Demo</vt:lpstr>
      <vt:lpstr>PowerPoint Presentation</vt:lpstr>
      <vt:lpstr>Hybrid Gotchas…</vt:lpstr>
      <vt:lpstr>Top Tools for Going Hybrid</vt:lpstr>
      <vt:lpstr>Review</vt:lpstr>
      <vt:lpstr>Related content</vt:lpstr>
      <vt:lpstr>Trustworthy Computing Resources</vt:lpstr>
      <vt:lpstr>Resources</vt:lpstr>
      <vt:lpstr>Complete an evaluation on CommNet and enter to win!</vt:lpstr>
      <vt:lpstr>Evaluate this session</vt:lpstr>
      <vt:lpstr>PowerPoint Presentation</vt:lpstr>
    </vt:vector>
  </TitlesOfParts>
  <Manager>&lt;Comms manager/speech writer&gt;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ATC-B213 The Cloud: Making the move to a Hybrid World!</dc:title>
  <dc:subject>TechEd 2013</dc:subject>
  <dc:creator>Andy Malone MVP</dc:creator>
  <cp:keywords>TechEd 2013</cp:keywords>
  <dc:description>Template by: Jordan Cayabyab, Artitudes Design, Inc.
Formatting by: Ryan Gordon, SFP.
Audience Type: Internal/External</dc:description>
  <cp:lastModifiedBy>Shows</cp:lastModifiedBy>
  <cp:revision>273</cp:revision>
  <dcterms:created xsi:type="dcterms:W3CDTF">2013-04-25T11:13:39Z</dcterms:created>
  <dcterms:modified xsi:type="dcterms:W3CDTF">2013-06-04T19:47:49Z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