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2" r:id="rId5"/>
    <p:sldMasterId id="2147484206" r:id="rId6"/>
  </p:sldMasterIdLst>
  <p:notesMasterIdLst>
    <p:notesMasterId r:id="rId39"/>
  </p:notesMasterIdLst>
  <p:handoutMasterIdLst>
    <p:handoutMasterId r:id="rId40"/>
  </p:handoutMasterIdLst>
  <p:sldIdLst>
    <p:sldId id="1135" r:id="rId7"/>
    <p:sldId id="1054" r:id="rId8"/>
    <p:sldId id="1177" r:id="rId9"/>
    <p:sldId id="1165" r:id="rId10"/>
    <p:sldId id="1169" r:id="rId11"/>
    <p:sldId id="1171" r:id="rId12"/>
    <p:sldId id="1163" r:id="rId13"/>
    <p:sldId id="1164" r:id="rId14"/>
    <p:sldId id="1176" r:id="rId15"/>
    <p:sldId id="1180" r:id="rId16"/>
    <p:sldId id="1181" r:id="rId17"/>
    <p:sldId id="1166" r:id="rId18"/>
    <p:sldId id="1170" r:id="rId19"/>
    <p:sldId id="1179" r:id="rId20"/>
    <p:sldId id="1172" r:id="rId21"/>
    <p:sldId id="1178" r:id="rId22"/>
    <p:sldId id="1173" r:id="rId23"/>
    <p:sldId id="1153" r:id="rId24"/>
    <p:sldId id="1154" r:id="rId25"/>
    <p:sldId id="1156" r:id="rId26"/>
    <p:sldId id="1157" r:id="rId27"/>
    <p:sldId id="1160" r:id="rId28"/>
    <p:sldId id="1161" r:id="rId29"/>
    <p:sldId id="1162" r:id="rId30"/>
    <p:sldId id="1168" r:id="rId31"/>
    <p:sldId id="1183" r:id="rId32"/>
    <p:sldId id="1150" r:id="rId33"/>
    <p:sldId id="1147" r:id="rId34"/>
    <p:sldId id="1182" r:id="rId35"/>
    <p:sldId id="1076" r:id="rId36"/>
    <p:sldId id="1158" r:id="rId37"/>
    <p:sldId id="1159" r:id="rId3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DD5C800-9A2C-4823-B056-4AFFC9A97500}">
          <p14:sldIdLst>
            <p14:sldId id="1135"/>
            <p14:sldId id="1054"/>
            <p14:sldId id="1177"/>
            <p14:sldId id="1165"/>
            <p14:sldId id="1169"/>
            <p14:sldId id="1171"/>
            <p14:sldId id="1163"/>
            <p14:sldId id="1164"/>
            <p14:sldId id="1176"/>
            <p14:sldId id="1180"/>
            <p14:sldId id="1181"/>
            <p14:sldId id="1166"/>
          </p14:sldIdLst>
        </p14:section>
        <p14:section name="PLA - product line architecture" id="{B19CBDB7-0634-4A19-9D7D-90F395F3CE84}">
          <p14:sldIdLst>
            <p14:sldId id="1170"/>
            <p14:sldId id="1179"/>
            <p14:sldId id="1172"/>
            <p14:sldId id="1178"/>
            <p14:sldId id="1173"/>
          </p14:sldIdLst>
        </p14:section>
        <p14:section name="Cloud Pack Strategy" id="{7FA89AAE-33CE-4BC8-8C28-4A37724240F7}">
          <p14:sldIdLst>
            <p14:sldId id="1153"/>
            <p14:sldId id="1154"/>
            <p14:sldId id="1156"/>
            <p14:sldId id="1157"/>
          </p14:sldIdLst>
        </p14:section>
        <p14:section name="SharePoint Cloud Pack walk through" id="{9F9A1234-FE8C-4E37-BF2B-015E0B0BA62A}">
          <p14:sldIdLst>
            <p14:sldId id="1160"/>
            <p14:sldId id="1161"/>
            <p14:sldId id="1162"/>
            <p14:sldId id="1168"/>
          </p14:sldIdLst>
        </p14:section>
        <p14:section name="Special content" id="{6925D2A1-AD53-4951-AB34-79DFA02CD676}">
          <p14:sldIdLst>
            <p14:sldId id="1183"/>
            <p14:sldId id="1150"/>
            <p14:sldId id="1147"/>
            <p14:sldId id="1182"/>
            <p14:sldId id="1076"/>
          </p14:sldIdLst>
        </p14:section>
        <p14:section name="Appendix" id="{0205B17B-A2D0-479F-BAB9-BB6410DB972A}">
          <p14:sldIdLst>
            <p14:sldId id="1158"/>
            <p14:sldId id="1159"/>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0" autoAdjust="0"/>
    <p:restoredTop sz="96305" autoAdjust="0"/>
  </p:normalViewPr>
  <p:slideViewPr>
    <p:cSldViewPr snapToGrid="0">
      <p:cViewPr varScale="1">
        <p:scale>
          <a:sx n="102" d="100"/>
          <a:sy n="102" d="100"/>
        </p:scale>
        <p:origin x="72" y="11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86D288-F999-419A-9EB3-58C628D0EFC5}" type="doc">
      <dgm:prSet loTypeId="urn:microsoft.com/office/officeart/2005/8/layout/venn2" loCatId="relationship" qsTypeId="urn:microsoft.com/office/officeart/2005/8/quickstyle/simple5" qsCatId="simple" csTypeId="urn:microsoft.com/office/officeart/2005/8/colors/accent1_4" csCatId="accent1" phldr="1"/>
      <dgm:spPr/>
      <dgm:t>
        <a:bodyPr/>
        <a:lstStyle/>
        <a:p>
          <a:endParaRPr lang="en-US"/>
        </a:p>
      </dgm:t>
    </dgm:pt>
    <dgm:pt modelId="{2095E862-88ED-4CE0-8401-1689550C9FAC}">
      <dgm:prSet phldrT="[Text]" custT="1"/>
      <dgm:spPr/>
      <dgm:t>
        <a:bodyPr/>
        <a:lstStyle/>
        <a:p>
          <a:r>
            <a:rPr lang="en-US" sz="1200" b="1" dirty="0" smtClean="0"/>
            <a:t>On-Premises Custom Design</a:t>
          </a:r>
          <a:endParaRPr lang="en-US" sz="1200" b="1" dirty="0"/>
        </a:p>
      </dgm:t>
    </dgm:pt>
    <dgm:pt modelId="{B11F80F2-FA69-4EC6-83B2-7C073ED857A7}" type="parTrans" cxnId="{F4531DD2-C163-4003-B2E7-27379F5DACCC}">
      <dgm:prSet/>
      <dgm:spPr/>
      <dgm:t>
        <a:bodyPr/>
        <a:lstStyle/>
        <a:p>
          <a:endParaRPr lang="en-US"/>
        </a:p>
      </dgm:t>
    </dgm:pt>
    <dgm:pt modelId="{DA9ECD48-171B-4ABB-843A-1A4D2D60E819}" type="sibTrans" cxnId="{F4531DD2-C163-4003-B2E7-27379F5DACCC}">
      <dgm:prSet/>
      <dgm:spPr/>
      <dgm:t>
        <a:bodyPr/>
        <a:lstStyle/>
        <a:p>
          <a:endParaRPr lang="en-US"/>
        </a:p>
      </dgm:t>
    </dgm:pt>
    <dgm:pt modelId="{A676C517-F3D7-4C9B-B807-8233DC3C6570}">
      <dgm:prSet phldrT="[Text]" custT="1"/>
      <dgm:spPr/>
      <dgm:t>
        <a:bodyPr/>
        <a:lstStyle/>
        <a:p>
          <a:r>
            <a:rPr lang="en-US" sz="1200" b="1" dirty="0" smtClean="0"/>
            <a:t>On-Premises PLA Design</a:t>
          </a:r>
          <a:endParaRPr lang="en-US" sz="1200" b="1" dirty="0"/>
        </a:p>
      </dgm:t>
    </dgm:pt>
    <dgm:pt modelId="{1EF6CD85-B0EC-4EF2-879E-B92DC839C027}" type="parTrans" cxnId="{5F5AE4A3-FAF9-405A-BF98-5B1CCF388803}">
      <dgm:prSet/>
      <dgm:spPr/>
      <dgm:t>
        <a:bodyPr/>
        <a:lstStyle/>
        <a:p>
          <a:endParaRPr lang="en-US"/>
        </a:p>
      </dgm:t>
    </dgm:pt>
    <dgm:pt modelId="{45F24B16-B2D3-4ACA-B074-E6A66FEAC911}" type="sibTrans" cxnId="{5F5AE4A3-FAF9-405A-BF98-5B1CCF388803}">
      <dgm:prSet/>
      <dgm:spPr/>
      <dgm:t>
        <a:bodyPr/>
        <a:lstStyle/>
        <a:p>
          <a:endParaRPr lang="en-US"/>
        </a:p>
      </dgm:t>
    </dgm:pt>
    <dgm:pt modelId="{F7E42ED5-D064-4331-87EE-263EC58A40C0}">
      <dgm:prSet phldrT="[Text]" custT="1"/>
      <dgm:spPr>
        <a:solidFill>
          <a:schemeClr val="bg1"/>
        </a:solidFill>
      </dgm:spPr>
      <dgm:t>
        <a:bodyPr/>
        <a:lstStyle/>
        <a:p>
          <a:endParaRPr lang="en-US" sz="1200" b="1" dirty="0">
            <a:solidFill>
              <a:schemeClr val="tx2">
                <a:lumMod val="75000"/>
              </a:schemeClr>
            </a:solidFill>
          </a:endParaRPr>
        </a:p>
      </dgm:t>
    </dgm:pt>
    <dgm:pt modelId="{8E03A9FE-6693-441F-ADD4-65853D49553B}" type="parTrans" cxnId="{789CBDD6-222B-4960-AF31-2FBA7A9D453B}">
      <dgm:prSet/>
      <dgm:spPr/>
      <dgm:t>
        <a:bodyPr/>
        <a:lstStyle/>
        <a:p>
          <a:endParaRPr lang="en-US"/>
        </a:p>
      </dgm:t>
    </dgm:pt>
    <dgm:pt modelId="{C5D74A94-A163-423A-87B5-8BCBE1122EF9}" type="sibTrans" cxnId="{789CBDD6-222B-4960-AF31-2FBA7A9D453B}">
      <dgm:prSet/>
      <dgm:spPr/>
      <dgm:t>
        <a:bodyPr/>
        <a:lstStyle/>
        <a:p>
          <a:endParaRPr lang="en-US"/>
        </a:p>
      </dgm:t>
    </dgm:pt>
    <dgm:pt modelId="{3148C0F8-FD23-48DD-86B0-63876DAC8759}">
      <dgm:prSet phldrT="[Text]" custT="1"/>
      <dgm:spPr/>
      <dgm:t>
        <a:bodyPr/>
        <a:lstStyle/>
        <a:p>
          <a:r>
            <a:rPr lang="en-US" sz="1200" b="1" dirty="0" smtClean="0"/>
            <a:t>On-Premises recommended practices</a:t>
          </a:r>
          <a:endParaRPr lang="en-US" sz="1200" b="1" dirty="0"/>
        </a:p>
      </dgm:t>
    </dgm:pt>
    <dgm:pt modelId="{444F00C3-E23F-4C37-8053-4489E22BE330}" type="parTrans" cxnId="{2041BCEE-B698-4D15-B22C-CCA48623C075}">
      <dgm:prSet/>
      <dgm:spPr/>
      <dgm:t>
        <a:bodyPr/>
        <a:lstStyle/>
        <a:p>
          <a:endParaRPr lang="en-US"/>
        </a:p>
      </dgm:t>
    </dgm:pt>
    <dgm:pt modelId="{497FFECA-5EBE-42C9-8A6A-5913EDB361FF}" type="sibTrans" cxnId="{2041BCEE-B698-4D15-B22C-CCA48623C075}">
      <dgm:prSet/>
      <dgm:spPr/>
      <dgm:t>
        <a:bodyPr/>
        <a:lstStyle/>
        <a:p>
          <a:endParaRPr lang="en-US"/>
        </a:p>
      </dgm:t>
    </dgm:pt>
    <dgm:pt modelId="{7A6E7CD2-12A6-42AA-BF7A-75E106D5A025}" type="pres">
      <dgm:prSet presAssocID="{3A86D288-F999-419A-9EB3-58C628D0EFC5}" presName="Name0" presStyleCnt="0">
        <dgm:presLayoutVars>
          <dgm:chMax val="7"/>
          <dgm:resizeHandles val="exact"/>
        </dgm:presLayoutVars>
      </dgm:prSet>
      <dgm:spPr/>
      <dgm:t>
        <a:bodyPr/>
        <a:lstStyle/>
        <a:p>
          <a:endParaRPr lang="en-US"/>
        </a:p>
      </dgm:t>
    </dgm:pt>
    <dgm:pt modelId="{789A68C3-15A5-43A4-A9A9-4A0543BE93F1}" type="pres">
      <dgm:prSet presAssocID="{3A86D288-F999-419A-9EB3-58C628D0EFC5}" presName="comp1" presStyleCnt="0"/>
      <dgm:spPr/>
      <dgm:t>
        <a:bodyPr/>
        <a:lstStyle/>
        <a:p>
          <a:endParaRPr lang="en-US"/>
        </a:p>
      </dgm:t>
    </dgm:pt>
    <dgm:pt modelId="{66972D32-E5DE-4A11-85F5-5512B08D2770}" type="pres">
      <dgm:prSet presAssocID="{3A86D288-F999-419A-9EB3-58C628D0EFC5}" presName="circle1" presStyleLbl="node1" presStyleIdx="0" presStyleCnt="4" custLinFactNeighborX="-290" custLinFactNeighborY="-145"/>
      <dgm:spPr/>
      <dgm:t>
        <a:bodyPr/>
        <a:lstStyle/>
        <a:p>
          <a:endParaRPr lang="en-US"/>
        </a:p>
      </dgm:t>
    </dgm:pt>
    <dgm:pt modelId="{A8A590E3-F9AE-4168-A3DF-0446E9CB3D83}" type="pres">
      <dgm:prSet presAssocID="{3A86D288-F999-419A-9EB3-58C628D0EFC5}" presName="c1text" presStyleLbl="node1" presStyleIdx="0" presStyleCnt="4">
        <dgm:presLayoutVars>
          <dgm:bulletEnabled val="1"/>
        </dgm:presLayoutVars>
      </dgm:prSet>
      <dgm:spPr/>
      <dgm:t>
        <a:bodyPr/>
        <a:lstStyle/>
        <a:p>
          <a:endParaRPr lang="en-US"/>
        </a:p>
      </dgm:t>
    </dgm:pt>
    <dgm:pt modelId="{DDC6D572-F237-4ECB-A4F2-CBDE8D960999}" type="pres">
      <dgm:prSet presAssocID="{3A86D288-F999-419A-9EB3-58C628D0EFC5}" presName="comp2" presStyleCnt="0"/>
      <dgm:spPr/>
      <dgm:t>
        <a:bodyPr/>
        <a:lstStyle/>
        <a:p>
          <a:endParaRPr lang="en-US"/>
        </a:p>
      </dgm:t>
    </dgm:pt>
    <dgm:pt modelId="{4463BB38-73A7-408F-8D3F-D544E1D0F410}" type="pres">
      <dgm:prSet presAssocID="{3A86D288-F999-419A-9EB3-58C628D0EFC5}" presName="circle2" presStyleLbl="node1" presStyleIdx="1" presStyleCnt="4"/>
      <dgm:spPr/>
      <dgm:t>
        <a:bodyPr/>
        <a:lstStyle/>
        <a:p>
          <a:endParaRPr lang="en-US"/>
        </a:p>
      </dgm:t>
    </dgm:pt>
    <dgm:pt modelId="{294D9375-9AA4-4AA4-9DC1-1E70E4C2D371}" type="pres">
      <dgm:prSet presAssocID="{3A86D288-F999-419A-9EB3-58C628D0EFC5}" presName="c2text" presStyleLbl="node1" presStyleIdx="1" presStyleCnt="4">
        <dgm:presLayoutVars>
          <dgm:bulletEnabled val="1"/>
        </dgm:presLayoutVars>
      </dgm:prSet>
      <dgm:spPr/>
      <dgm:t>
        <a:bodyPr/>
        <a:lstStyle/>
        <a:p>
          <a:endParaRPr lang="en-US"/>
        </a:p>
      </dgm:t>
    </dgm:pt>
    <dgm:pt modelId="{26591756-04A8-45B8-9A11-6AF41FAB1ACB}" type="pres">
      <dgm:prSet presAssocID="{3A86D288-F999-419A-9EB3-58C628D0EFC5}" presName="comp3" presStyleCnt="0"/>
      <dgm:spPr/>
      <dgm:t>
        <a:bodyPr/>
        <a:lstStyle/>
        <a:p>
          <a:endParaRPr lang="en-US"/>
        </a:p>
      </dgm:t>
    </dgm:pt>
    <dgm:pt modelId="{58311E63-8DB2-4A74-BBA5-C29814EADC9B}" type="pres">
      <dgm:prSet presAssocID="{3A86D288-F999-419A-9EB3-58C628D0EFC5}" presName="circle3" presStyleLbl="node1" presStyleIdx="2" presStyleCnt="4"/>
      <dgm:spPr/>
      <dgm:t>
        <a:bodyPr/>
        <a:lstStyle/>
        <a:p>
          <a:endParaRPr lang="en-US"/>
        </a:p>
      </dgm:t>
    </dgm:pt>
    <dgm:pt modelId="{50818AEE-8C1B-4FED-99CB-EC1A4410A982}" type="pres">
      <dgm:prSet presAssocID="{3A86D288-F999-419A-9EB3-58C628D0EFC5}" presName="c3text" presStyleLbl="node1" presStyleIdx="2" presStyleCnt="4">
        <dgm:presLayoutVars>
          <dgm:bulletEnabled val="1"/>
        </dgm:presLayoutVars>
      </dgm:prSet>
      <dgm:spPr/>
      <dgm:t>
        <a:bodyPr/>
        <a:lstStyle/>
        <a:p>
          <a:endParaRPr lang="en-US"/>
        </a:p>
      </dgm:t>
    </dgm:pt>
    <dgm:pt modelId="{0760C633-E3B1-4CCE-9E42-A86BEDDA56BD}" type="pres">
      <dgm:prSet presAssocID="{3A86D288-F999-419A-9EB3-58C628D0EFC5}" presName="comp4" presStyleCnt="0"/>
      <dgm:spPr/>
      <dgm:t>
        <a:bodyPr/>
        <a:lstStyle/>
        <a:p>
          <a:endParaRPr lang="en-US"/>
        </a:p>
      </dgm:t>
    </dgm:pt>
    <dgm:pt modelId="{B6253282-230B-4A67-AF41-61097B632AF7}" type="pres">
      <dgm:prSet presAssocID="{3A86D288-F999-419A-9EB3-58C628D0EFC5}" presName="circle4" presStyleLbl="node1" presStyleIdx="3" presStyleCnt="4"/>
      <dgm:spPr/>
      <dgm:t>
        <a:bodyPr/>
        <a:lstStyle/>
        <a:p>
          <a:endParaRPr lang="en-US"/>
        </a:p>
      </dgm:t>
    </dgm:pt>
    <dgm:pt modelId="{BDD06D7C-BD64-41FF-93CB-54F6AAAA05F1}" type="pres">
      <dgm:prSet presAssocID="{3A86D288-F999-419A-9EB3-58C628D0EFC5}" presName="c4text" presStyleLbl="node1" presStyleIdx="3" presStyleCnt="4">
        <dgm:presLayoutVars>
          <dgm:bulletEnabled val="1"/>
        </dgm:presLayoutVars>
      </dgm:prSet>
      <dgm:spPr/>
      <dgm:t>
        <a:bodyPr/>
        <a:lstStyle/>
        <a:p>
          <a:endParaRPr lang="en-US"/>
        </a:p>
      </dgm:t>
    </dgm:pt>
  </dgm:ptLst>
  <dgm:cxnLst>
    <dgm:cxn modelId="{741F1723-08F7-4202-9FFB-9499A935EAA0}" type="presOf" srcId="{F7E42ED5-D064-4331-87EE-263EC58A40C0}" destId="{B6253282-230B-4A67-AF41-61097B632AF7}" srcOrd="0" destOrd="0" presId="urn:microsoft.com/office/officeart/2005/8/layout/venn2"/>
    <dgm:cxn modelId="{789CBDD6-222B-4960-AF31-2FBA7A9D453B}" srcId="{3A86D288-F999-419A-9EB3-58C628D0EFC5}" destId="{F7E42ED5-D064-4331-87EE-263EC58A40C0}" srcOrd="3" destOrd="0" parTransId="{8E03A9FE-6693-441F-ADD4-65853D49553B}" sibTransId="{C5D74A94-A163-423A-87B5-8BCBE1122EF9}"/>
    <dgm:cxn modelId="{B6ECB5A3-68A8-4884-A720-590A27BBDCCB}" type="presOf" srcId="{3148C0F8-FD23-48DD-86B0-63876DAC8759}" destId="{294D9375-9AA4-4AA4-9DC1-1E70E4C2D371}" srcOrd="1" destOrd="0" presId="urn:microsoft.com/office/officeart/2005/8/layout/venn2"/>
    <dgm:cxn modelId="{C419F3AB-FB03-45DA-BB52-D3ADBAC66D52}" type="presOf" srcId="{A676C517-F3D7-4C9B-B807-8233DC3C6570}" destId="{58311E63-8DB2-4A74-BBA5-C29814EADC9B}" srcOrd="0" destOrd="0" presId="urn:microsoft.com/office/officeart/2005/8/layout/venn2"/>
    <dgm:cxn modelId="{8E1C2FEF-6155-4FB1-AE30-C688AC4066E8}" type="presOf" srcId="{3A86D288-F999-419A-9EB3-58C628D0EFC5}" destId="{7A6E7CD2-12A6-42AA-BF7A-75E106D5A025}" srcOrd="0" destOrd="0" presId="urn:microsoft.com/office/officeart/2005/8/layout/venn2"/>
    <dgm:cxn modelId="{947F7A2A-CA90-41D3-B424-72BFBF52B9B6}" type="presOf" srcId="{2095E862-88ED-4CE0-8401-1689550C9FAC}" destId="{66972D32-E5DE-4A11-85F5-5512B08D2770}" srcOrd="0" destOrd="0" presId="urn:microsoft.com/office/officeart/2005/8/layout/venn2"/>
    <dgm:cxn modelId="{A20A2D81-FF62-461B-96AB-1DAE5A355076}" type="presOf" srcId="{3148C0F8-FD23-48DD-86B0-63876DAC8759}" destId="{4463BB38-73A7-408F-8D3F-D544E1D0F410}" srcOrd="0" destOrd="0" presId="urn:microsoft.com/office/officeart/2005/8/layout/venn2"/>
    <dgm:cxn modelId="{CE9E7044-B290-41B7-90FC-07B07848AB2E}" type="presOf" srcId="{F7E42ED5-D064-4331-87EE-263EC58A40C0}" destId="{BDD06D7C-BD64-41FF-93CB-54F6AAAA05F1}" srcOrd="1" destOrd="0" presId="urn:microsoft.com/office/officeart/2005/8/layout/venn2"/>
    <dgm:cxn modelId="{F4531DD2-C163-4003-B2E7-27379F5DACCC}" srcId="{3A86D288-F999-419A-9EB3-58C628D0EFC5}" destId="{2095E862-88ED-4CE0-8401-1689550C9FAC}" srcOrd="0" destOrd="0" parTransId="{B11F80F2-FA69-4EC6-83B2-7C073ED857A7}" sibTransId="{DA9ECD48-171B-4ABB-843A-1A4D2D60E819}"/>
    <dgm:cxn modelId="{34E68A18-5F86-483C-AD1E-9D96A916B2AC}" type="presOf" srcId="{A676C517-F3D7-4C9B-B807-8233DC3C6570}" destId="{50818AEE-8C1B-4FED-99CB-EC1A4410A982}" srcOrd="1" destOrd="0" presId="urn:microsoft.com/office/officeart/2005/8/layout/venn2"/>
    <dgm:cxn modelId="{5F5AE4A3-FAF9-405A-BF98-5B1CCF388803}" srcId="{3A86D288-F999-419A-9EB3-58C628D0EFC5}" destId="{A676C517-F3D7-4C9B-B807-8233DC3C6570}" srcOrd="2" destOrd="0" parTransId="{1EF6CD85-B0EC-4EF2-879E-B92DC839C027}" sibTransId="{45F24B16-B2D3-4ACA-B074-E6A66FEAC911}"/>
    <dgm:cxn modelId="{2041BCEE-B698-4D15-B22C-CCA48623C075}" srcId="{3A86D288-F999-419A-9EB3-58C628D0EFC5}" destId="{3148C0F8-FD23-48DD-86B0-63876DAC8759}" srcOrd="1" destOrd="0" parTransId="{444F00C3-E23F-4C37-8053-4489E22BE330}" sibTransId="{497FFECA-5EBE-42C9-8A6A-5913EDB361FF}"/>
    <dgm:cxn modelId="{A8A2BB78-DA2D-42B8-827C-21A80CC36165}" type="presOf" srcId="{2095E862-88ED-4CE0-8401-1689550C9FAC}" destId="{A8A590E3-F9AE-4168-A3DF-0446E9CB3D83}" srcOrd="1" destOrd="0" presId="urn:microsoft.com/office/officeart/2005/8/layout/venn2"/>
    <dgm:cxn modelId="{E190DF61-B52B-47EF-AEC5-6F0E6C3C6F6A}" type="presParOf" srcId="{7A6E7CD2-12A6-42AA-BF7A-75E106D5A025}" destId="{789A68C3-15A5-43A4-A9A9-4A0543BE93F1}" srcOrd="0" destOrd="0" presId="urn:microsoft.com/office/officeart/2005/8/layout/venn2"/>
    <dgm:cxn modelId="{C12A5AB2-FC40-48DB-A870-7C669F2B77DC}" type="presParOf" srcId="{789A68C3-15A5-43A4-A9A9-4A0543BE93F1}" destId="{66972D32-E5DE-4A11-85F5-5512B08D2770}" srcOrd="0" destOrd="0" presId="urn:microsoft.com/office/officeart/2005/8/layout/venn2"/>
    <dgm:cxn modelId="{D413D080-0261-450D-A7CF-F25CB656ACC8}" type="presParOf" srcId="{789A68C3-15A5-43A4-A9A9-4A0543BE93F1}" destId="{A8A590E3-F9AE-4168-A3DF-0446E9CB3D83}" srcOrd="1" destOrd="0" presId="urn:microsoft.com/office/officeart/2005/8/layout/venn2"/>
    <dgm:cxn modelId="{F197C620-9313-4CD5-85AB-CAA77AD6E0AE}" type="presParOf" srcId="{7A6E7CD2-12A6-42AA-BF7A-75E106D5A025}" destId="{DDC6D572-F237-4ECB-A4F2-CBDE8D960999}" srcOrd="1" destOrd="0" presId="urn:microsoft.com/office/officeart/2005/8/layout/venn2"/>
    <dgm:cxn modelId="{11DF2C2A-11BF-4C5F-849F-7714E7F26B21}" type="presParOf" srcId="{DDC6D572-F237-4ECB-A4F2-CBDE8D960999}" destId="{4463BB38-73A7-408F-8D3F-D544E1D0F410}" srcOrd="0" destOrd="0" presId="urn:microsoft.com/office/officeart/2005/8/layout/venn2"/>
    <dgm:cxn modelId="{CD9E3EC3-66EA-478A-9527-56B08E473797}" type="presParOf" srcId="{DDC6D572-F237-4ECB-A4F2-CBDE8D960999}" destId="{294D9375-9AA4-4AA4-9DC1-1E70E4C2D371}" srcOrd="1" destOrd="0" presId="urn:microsoft.com/office/officeart/2005/8/layout/venn2"/>
    <dgm:cxn modelId="{7231B804-EBEB-4E0F-8B45-FBE49BB5D0F9}" type="presParOf" srcId="{7A6E7CD2-12A6-42AA-BF7A-75E106D5A025}" destId="{26591756-04A8-45B8-9A11-6AF41FAB1ACB}" srcOrd="2" destOrd="0" presId="urn:microsoft.com/office/officeart/2005/8/layout/venn2"/>
    <dgm:cxn modelId="{5D44B2AB-CFEC-4090-9232-2B1AA79709E1}" type="presParOf" srcId="{26591756-04A8-45B8-9A11-6AF41FAB1ACB}" destId="{58311E63-8DB2-4A74-BBA5-C29814EADC9B}" srcOrd="0" destOrd="0" presId="urn:microsoft.com/office/officeart/2005/8/layout/venn2"/>
    <dgm:cxn modelId="{CAD674E6-E872-41E1-8EEC-9422806C3465}" type="presParOf" srcId="{26591756-04A8-45B8-9A11-6AF41FAB1ACB}" destId="{50818AEE-8C1B-4FED-99CB-EC1A4410A982}" srcOrd="1" destOrd="0" presId="urn:microsoft.com/office/officeart/2005/8/layout/venn2"/>
    <dgm:cxn modelId="{96E9DCE2-6876-4A11-8B77-09C8E06EA2EF}" type="presParOf" srcId="{7A6E7CD2-12A6-42AA-BF7A-75E106D5A025}" destId="{0760C633-E3B1-4CCE-9E42-A86BEDDA56BD}" srcOrd="3" destOrd="0" presId="urn:microsoft.com/office/officeart/2005/8/layout/venn2"/>
    <dgm:cxn modelId="{DF6E3968-60E7-4B16-A737-EEEB276D6722}" type="presParOf" srcId="{0760C633-E3B1-4CCE-9E42-A86BEDDA56BD}" destId="{B6253282-230B-4A67-AF41-61097B632AF7}" srcOrd="0" destOrd="0" presId="urn:microsoft.com/office/officeart/2005/8/layout/venn2"/>
    <dgm:cxn modelId="{FB466BEC-C6A3-4578-BD30-D5FDDD23E88C}" type="presParOf" srcId="{0760C633-E3B1-4CCE-9E42-A86BEDDA56BD}" destId="{BDD06D7C-BD64-41FF-93CB-54F6AAAA05F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1928B-AF07-482A-B4D5-A9AB4E429AC2}" type="doc">
      <dgm:prSet loTypeId="urn:microsoft.com/office/officeart/2009/layout/CircleArrowProcess" loCatId="cycle" qsTypeId="urn:microsoft.com/office/officeart/2005/8/quickstyle/simple1" qsCatId="simple" csTypeId="urn:microsoft.com/office/officeart/2005/8/colors/accent6_2" csCatId="accent6" phldr="1"/>
      <dgm:spPr/>
      <dgm:t>
        <a:bodyPr/>
        <a:lstStyle/>
        <a:p>
          <a:endParaRPr lang="en-US"/>
        </a:p>
      </dgm:t>
    </dgm:pt>
    <dgm:pt modelId="{B59189F1-5F30-4F8E-BE33-2CDEB5C78B8E}">
      <dgm:prSet phldrT="[Text]"/>
      <dgm:spPr/>
      <dgm:t>
        <a:bodyPr/>
        <a:lstStyle/>
        <a:p>
          <a:r>
            <a:rPr lang="en-US" dirty="0" smtClean="0"/>
            <a:t>Office 365</a:t>
          </a:r>
          <a:endParaRPr lang="en-US" dirty="0"/>
        </a:p>
      </dgm:t>
    </dgm:pt>
    <dgm:pt modelId="{D2815791-167F-46D5-874E-A419041FF8F2}" type="parTrans" cxnId="{7A5619E0-7FC6-47D4-8EB9-A29F8772D9A7}">
      <dgm:prSet/>
      <dgm:spPr/>
      <dgm:t>
        <a:bodyPr/>
        <a:lstStyle/>
        <a:p>
          <a:endParaRPr lang="en-US"/>
        </a:p>
      </dgm:t>
    </dgm:pt>
    <dgm:pt modelId="{33193421-6329-443D-AA81-DCB9E39DD50C}" type="sibTrans" cxnId="{7A5619E0-7FC6-47D4-8EB9-A29F8772D9A7}">
      <dgm:prSet/>
      <dgm:spPr/>
      <dgm:t>
        <a:bodyPr/>
        <a:lstStyle/>
        <a:p>
          <a:endParaRPr lang="en-US"/>
        </a:p>
      </dgm:t>
    </dgm:pt>
    <dgm:pt modelId="{653BFD86-FA33-4CFC-9847-75252B56233C}">
      <dgm:prSet phldrT="[Text]"/>
      <dgm:spPr/>
      <dgm:t>
        <a:bodyPr/>
        <a:lstStyle/>
        <a:p>
          <a:r>
            <a:rPr lang="en-US" dirty="0" smtClean="0">
              <a:solidFill>
                <a:schemeClr val="accent2"/>
              </a:solidFill>
            </a:rPr>
            <a:t>PLA Deployment</a:t>
          </a:r>
          <a:endParaRPr lang="en-US" dirty="0">
            <a:solidFill>
              <a:schemeClr val="accent2"/>
            </a:solidFill>
          </a:endParaRPr>
        </a:p>
      </dgm:t>
    </dgm:pt>
    <dgm:pt modelId="{F3C995A3-2DD2-4371-BB8F-AD819A3332A8}" type="parTrans" cxnId="{C57AFDA9-78FD-4414-94DF-18CA2E508DC7}">
      <dgm:prSet/>
      <dgm:spPr/>
      <dgm:t>
        <a:bodyPr/>
        <a:lstStyle/>
        <a:p>
          <a:endParaRPr lang="en-US"/>
        </a:p>
      </dgm:t>
    </dgm:pt>
    <dgm:pt modelId="{F61391B8-02BE-44BB-A6CD-C6EF93CE371A}" type="sibTrans" cxnId="{C57AFDA9-78FD-4414-94DF-18CA2E508DC7}">
      <dgm:prSet/>
      <dgm:spPr/>
      <dgm:t>
        <a:bodyPr/>
        <a:lstStyle/>
        <a:p>
          <a:endParaRPr lang="en-US"/>
        </a:p>
      </dgm:t>
    </dgm:pt>
    <dgm:pt modelId="{6A8701E3-7B46-46B9-B194-84D49BA473EC}">
      <dgm:prSet phldrT="[Text]"/>
      <dgm:spPr/>
      <dgm:t>
        <a:bodyPr/>
        <a:lstStyle/>
        <a:p>
          <a:r>
            <a:rPr lang="en-US" dirty="0" smtClean="0"/>
            <a:t>Traditional</a:t>
          </a:r>
        </a:p>
        <a:p>
          <a:r>
            <a:rPr lang="en-US" dirty="0" smtClean="0"/>
            <a:t>Deployment</a:t>
          </a:r>
          <a:endParaRPr lang="en-US" dirty="0"/>
        </a:p>
      </dgm:t>
    </dgm:pt>
    <dgm:pt modelId="{971EDBF0-2D6D-4250-BDEB-25B5970CDA33}" type="parTrans" cxnId="{674D8332-8396-4C85-9676-D1356E059A1E}">
      <dgm:prSet/>
      <dgm:spPr/>
      <dgm:t>
        <a:bodyPr/>
        <a:lstStyle/>
        <a:p>
          <a:endParaRPr lang="en-US"/>
        </a:p>
      </dgm:t>
    </dgm:pt>
    <dgm:pt modelId="{4E309308-190F-41B2-A4CE-3A9690BB46CE}" type="sibTrans" cxnId="{674D8332-8396-4C85-9676-D1356E059A1E}">
      <dgm:prSet/>
      <dgm:spPr/>
      <dgm:t>
        <a:bodyPr/>
        <a:lstStyle/>
        <a:p>
          <a:endParaRPr lang="en-US"/>
        </a:p>
      </dgm:t>
    </dgm:pt>
    <dgm:pt modelId="{2E612DF8-520B-4654-A3E7-59DEA5570F65}" type="pres">
      <dgm:prSet presAssocID="{2991928B-AF07-482A-B4D5-A9AB4E429AC2}" presName="Name0" presStyleCnt="0">
        <dgm:presLayoutVars>
          <dgm:chMax val="7"/>
          <dgm:chPref val="7"/>
          <dgm:dir/>
          <dgm:animLvl val="lvl"/>
        </dgm:presLayoutVars>
      </dgm:prSet>
      <dgm:spPr/>
      <dgm:t>
        <a:bodyPr/>
        <a:lstStyle/>
        <a:p>
          <a:endParaRPr lang="en-US"/>
        </a:p>
      </dgm:t>
    </dgm:pt>
    <dgm:pt modelId="{EE98C7DA-E23E-4025-9E74-70F0BBB8B4A1}" type="pres">
      <dgm:prSet presAssocID="{B59189F1-5F30-4F8E-BE33-2CDEB5C78B8E}" presName="Accent1" presStyleCnt="0"/>
      <dgm:spPr/>
    </dgm:pt>
    <dgm:pt modelId="{DC39D0BF-56C5-4F7C-B8F0-B3C489FB73B2}" type="pres">
      <dgm:prSet presAssocID="{B59189F1-5F30-4F8E-BE33-2CDEB5C78B8E}" presName="Accent" presStyleLbl="node1" presStyleIdx="0" presStyleCnt="3" custLinFactNeighborX="-797" custLinFactNeighborY="785"/>
      <dgm:spPr>
        <a:solidFill>
          <a:schemeClr val="tx2"/>
        </a:solidFill>
        <a:ln>
          <a:solidFill>
            <a:schemeClr val="accent2"/>
          </a:solidFill>
        </a:ln>
      </dgm:spPr>
      <dgm:t>
        <a:bodyPr/>
        <a:lstStyle/>
        <a:p>
          <a:endParaRPr lang="en-US"/>
        </a:p>
      </dgm:t>
    </dgm:pt>
    <dgm:pt modelId="{A850C65D-72AF-4A67-A84A-82AEA04507E6}" type="pres">
      <dgm:prSet presAssocID="{B59189F1-5F30-4F8E-BE33-2CDEB5C78B8E}" presName="Parent1" presStyleLbl="revTx" presStyleIdx="0" presStyleCnt="3">
        <dgm:presLayoutVars>
          <dgm:chMax val="1"/>
          <dgm:chPref val="1"/>
          <dgm:bulletEnabled val="1"/>
        </dgm:presLayoutVars>
      </dgm:prSet>
      <dgm:spPr/>
      <dgm:t>
        <a:bodyPr/>
        <a:lstStyle/>
        <a:p>
          <a:endParaRPr lang="en-US"/>
        </a:p>
      </dgm:t>
    </dgm:pt>
    <dgm:pt modelId="{A028A1B7-10C2-4CD9-89AE-DE9CFE248D30}" type="pres">
      <dgm:prSet presAssocID="{653BFD86-FA33-4CFC-9847-75252B56233C}" presName="Accent2" presStyleCnt="0"/>
      <dgm:spPr/>
    </dgm:pt>
    <dgm:pt modelId="{F40069F1-0137-4693-B5A0-033A752612DF}" type="pres">
      <dgm:prSet presAssocID="{653BFD86-FA33-4CFC-9847-75252B56233C}" presName="Accent" presStyleLbl="node1" presStyleIdx="1" presStyleCnt="3"/>
      <dgm:spPr>
        <a:solidFill>
          <a:schemeClr val="tx2"/>
        </a:solidFill>
        <a:ln>
          <a:solidFill>
            <a:schemeClr val="accent2"/>
          </a:solidFill>
        </a:ln>
      </dgm:spPr>
      <dgm:t>
        <a:bodyPr/>
        <a:lstStyle/>
        <a:p>
          <a:endParaRPr lang="en-US"/>
        </a:p>
      </dgm:t>
    </dgm:pt>
    <dgm:pt modelId="{F395BC59-2C82-46EC-B631-A574EAAA470C}" type="pres">
      <dgm:prSet presAssocID="{653BFD86-FA33-4CFC-9847-75252B56233C}" presName="Parent2" presStyleLbl="revTx" presStyleIdx="1" presStyleCnt="3">
        <dgm:presLayoutVars>
          <dgm:chMax val="1"/>
          <dgm:chPref val="1"/>
          <dgm:bulletEnabled val="1"/>
        </dgm:presLayoutVars>
      </dgm:prSet>
      <dgm:spPr/>
      <dgm:t>
        <a:bodyPr/>
        <a:lstStyle/>
        <a:p>
          <a:endParaRPr lang="en-US"/>
        </a:p>
      </dgm:t>
    </dgm:pt>
    <dgm:pt modelId="{5BE9B946-2693-494E-BB2F-6257E484205C}" type="pres">
      <dgm:prSet presAssocID="{6A8701E3-7B46-46B9-B194-84D49BA473EC}" presName="Accent3" presStyleCnt="0"/>
      <dgm:spPr/>
    </dgm:pt>
    <dgm:pt modelId="{0FA734C2-A4C6-418A-8019-8FB83396A340}" type="pres">
      <dgm:prSet presAssocID="{6A8701E3-7B46-46B9-B194-84D49BA473EC}" presName="Accent" presStyleLbl="node1" presStyleIdx="2" presStyleCnt="3"/>
      <dgm:spPr>
        <a:solidFill>
          <a:schemeClr val="tx2"/>
        </a:solidFill>
        <a:ln>
          <a:solidFill>
            <a:schemeClr val="accent2"/>
          </a:solidFill>
        </a:ln>
      </dgm:spPr>
      <dgm:t>
        <a:bodyPr/>
        <a:lstStyle/>
        <a:p>
          <a:endParaRPr lang="en-US"/>
        </a:p>
      </dgm:t>
    </dgm:pt>
    <dgm:pt modelId="{6FD31B98-4F36-43A4-B141-4F6D327C9798}" type="pres">
      <dgm:prSet presAssocID="{6A8701E3-7B46-46B9-B194-84D49BA473EC}" presName="Parent3" presStyleLbl="revTx" presStyleIdx="2" presStyleCnt="3">
        <dgm:presLayoutVars>
          <dgm:chMax val="1"/>
          <dgm:chPref val="1"/>
          <dgm:bulletEnabled val="1"/>
        </dgm:presLayoutVars>
      </dgm:prSet>
      <dgm:spPr/>
      <dgm:t>
        <a:bodyPr/>
        <a:lstStyle/>
        <a:p>
          <a:endParaRPr lang="en-US"/>
        </a:p>
      </dgm:t>
    </dgm:pt>
  </dgm:ptLst>
  <dgm:cxnLst>
    <dgm:cxn modelId="{6FD4C309-9FAC-42FB-9D36-DBDFC1E50137}" type="presOf" srcId="{2991928B-AF07-482A-B4D5-A9AB4E429AC2}" destId="{2E612DF8-520B-4654-A3E7-59DEA5570F65}" srcOrd="0" destOrd="0" presId="urn:microsoft.com/office/officeart/2009/layout/CircleArrowProcess"/>
    <dgm:cxn modelId="{C57AFDA9-78FD-4414-94DF-18CA2E508DC7}" srcId="{2991928B-AF07-482A-B4D5-A9AB4E429AC2}" destId="{653BFD86-FA33-4CFC-9847-75252B56233C}" srcOrd="1" destOrd="0" parTransId="{F3C995A3-2DD2-4371-BB8F-AD819A3332A8}" sibTransId="{F61391B8-02BE-44BB-A6CD-C6EF93CE371A}"/>
    <dgm:cxn modelId="{606EF736-65E2-41BE-9DFE-853ACEDDBE67}" type="presOf" srcId="{B59189F1-5F30-4F8E-BE33-2CDEB5C78B8E}" destId="{A850C65D-72AF-4A67-A84A-82AEA04507E6}" srcOrd="0" destOrd="0" presId="urn:microsoft.com/office/officeart/2009/layout/CircleArrowProcess"/>
    <dgm:cxn modelId="{0B505AB9-EDAD-4CFB-91F2-10D827C2E1CB}" type="presOf" srcId="{653BFD86-FA33-4CFC-9847-75252B56233C}" destId="{F395BC59-2C82-46EC-B631-A574EAAA470C}" srcOrd="0" destOrd="0" presId="urn:microsoft.com/office/officeart/2009/layout/CircleArrowProcess"/>
    <dgm:cxn modelId="{674D8332-8396-4C85-9676-D1356E059A1E}" srcId="{2991928B-AF07-482A-B4D5-A9AB4E429AC2}" destId="{6A8701E3-7B46-46B9-B194-84D49BA473EC}" srcOrd="2" destOrd="0" parTransId="{971EDBF0-2D6D-4250-BDEB-25B5970CDA33}" sibTransId="{4E309308-190F-41B2-A4CE-3A9690BB46CE}"/>
    <dgm:cxn modelId="{7A5619E0-7FC6-47D4-8EB9-A29F8772D9A7}" srcId="{2991928B-AF07-482A-B4D5-A9AB4E429AC2}" destId="{B59189F1-5F30-4F8E-BE33-2CDEB5C78B8E}" srcOrd="0" destOrd="0" parTransId="{D2815791-167F-46D5-874E-A419041FF8F2}" sibTransId="{33193421-6329-443D-AA81-DCB9E39DD50C}"/>
    <dgm:cxn modelId="{C585237C-E054-4744-B70A-AC015A53174E}" type="presOf" srcId="{6A8701E3-7B46-46B9-B194-84D49BA473EC}" destId="{6FD31B98-4F36-43A4-B141-4F6D327C9798}" srcOrd="0" destOrd="0" presId="urn:microsoft.com/office/officeart/2009/layout/CircleArrowProcess"/>
    <dgm:cxn modelId="{DC45B97A-FD9B-41EC-A901-F76123D36C17}" type="presParOf" srcId="{2E612DF8-520B-4654-A3E7-59DEA5570F65}" destId="{EE98C7DA-E23E-4025-9E74-70F0BBB8B4A1}" srcOrd="0" destOrd="0" presId="urn:microsoft.com/office/officeart/2009/layout/CircleArrowProcess"/>
    <dgm:cxn modelId="{5483AF7F-5439-4875-AA6D-31111AEC0B9B}" type="presParOf" srcId="{EE98C7DA-E23E-4025-9E74-70F0BBB8B4A1}" destId="{DC39D0BF-56C5-4F7C-B8F0-B3C489FB73B2}" srcOrd="0" destOrd="0" presId="urn:microsoft.com/office/officeart/2009/layout/CircleArrowProcess"/>
    <dgm:cxn modelId="{B9DD251A-F13A-4772-AC18-E9B9B400383C}" type="presParOf" srcId="{2E612DF8-520B-4654-A3E7-59DEA5570F65}" destId="{A850C65D-72AF-4A67-A84A-82AEA04507E6}" srcOrd="1" destOrd="0" presId="urn:microsoft.com/office/officeart/2009/layout/CircleArrowProcess"/>
    <dgm:cxn modelId="{1BC10A28-1DF5-424C-8444-F47F382D0911}" type="presParOf" srcId="{2E612DF8-520B-4654-A3E7-59DEA5570F65}" destId="{A028A1B7-10C2-4CD9-89AE-DE9CFE248D30}" srcOrd="2" destOrd="0" presId="urn:microsoft.com/office/officeart/2009/layout/CircleArrowProcess"/>
    <dgm:cxn modelId="{C71C4833-774A-4CC5-B527-BB254B9D6B06}" type="presParOf" srcId="{A028A1B7-10C2-4CD9-89AE-DE9CFE248D30}" destId="{F40069F1-0137-4693-B5A0-033A752612DF}" srcOrd="0" destOrd="0" presId="urn:microsoft.com/office/officeart/2009/layout/CircleArrowProcess"/>
    <dgm:cxn modelId="{E98037BC-34E3-45CF-8C1F-69A87DE4878B}" type="presParOf" srcId="{2E612DF8-520B-4654-A3E7-59DEA5570F65}" destId="{F395BC59-2C82-46EC-B631-A574EAAA470C}" srcOrd="3" destOrd="0" presId="urn:microsoft.com/office/officeart/2009/layout/CircleArrowProcess"/>
    <dgm:cxn modelId="{0A806B45-FC1F-4271-82E0-5591D88F782F}" type="presParOf" srcId="{2E612DF8-520B-4654-A3E7-59DEA5570F65}" destId="{5BE9B946-2693-494E-BB2F-6257E484205C}" srcOrd="4" destOrd="0" presId="urn:microsoft.com/office/officeart/2009/layout/CircleArrowProcess"/>
    <dgm:cxn modelId="{84A1838E-5F5C-4AD7-8A0C-0F469B29C816}" type="presParOf" srcId="{5BE9B946-2693-494E-BB2F-6257E484205C}" destId="{0FA734C2-A4C6-418A-8019-8FB83396A340}" srcOrd="0" destOrd="0" presId="urn:microsoft.com/office/officeart/2009/layout/CircleArrowProcess"/>
    <dgm:cxn modelId="{5A9493F4-A624-4A19-943C-7354B41E58B8}" type="presParOf" srcId="{2E612DF8-520B-4654-A3E7-59DEA5570F65}" destId="{6FD31B98-4F36-43A4-B141-4F6D327C9798}"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6/3/2013 5:29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6/3/2013 5:24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6/3/2013 5:24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416BA-65F7-274A-AD61-D0FA78F3AA6E}" type="slidenum">
              <a:rPr lang="en-US" smtClean="0"/>
              <a:pPr/>
              <a:t>19</a:t>
            </a:fld>
            <a:endParaRPr lang="en-US"/>
          </a:p>
        </p:txBody>
      </p:sp>
    </p:spTree>
    <p:extLst>
      <p:ext uri="{BB962C8B-B14F-4D97-AF65-F5344CB8AC3E}">
        <p14:creationId xmlns:p14="http://schemas.microsoft.com/office/powerpoint/2010/main" val="401098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416BA-65F7-274A-AD61-D0FA78F3AA6E}" type="slidenum">
              <a:rPr lang="en-US" smtClean="0"/>
              <a:pPr/>
              <a:t>20</a:t>
            </a:fld>
            <a:endParaRPr lang="en-US"/>
          </a:p>
        </p:txBody>
      </p:sp>
    </p:spTree>
    <p:extLst>
      <p:ext uri="{BB962C8B-B14F-4D97-AF65-F5344CB8AC3E}">
        <p14:creationId xmlns:p14="http://schemas.microsoft.com/office/powerpoint/2010/main" val="255782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416BA-65F7-274A-AD61-D0FA78F3AA6E}" type="slidenum">
              <a:rPr lang="en-US" smtClean="0"/>
              <a:pPr/>
              <a:t>22</a:t>
            </a:fld>
            <a:endParaRPr lang="en-US"/>
          </a:p>
        </p:txBody>
      </p:sp>
    </p:spTree>
    <p:extLst>
      <p:ext uri="{BB962C8B-B14F-4D97-AF65-F5344CB8AC3E}">
        <p14:creationId xmlns:p14="http://schemas.microsoft.com/office/powerpoint/2010/main" val="81121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5:29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74594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5:29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5:29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6/3/2013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8147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6/3/2013 5:29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71E17-E3EC-47CE-988B-C950B0D4EEC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31569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71E17-E3EC-47CE-988B-C950B0D4EEC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3238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6/3/2013 5:24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4CD69-4E7E-4093-9986-6F3C12660A7D}" type="slidenum">
              <a:rPr lang="en-US" smtClean="0"/>
              <a:pPr/>
              <a:t>7</a:t>
            </a:fld>
            <a:endParaRPr lang="en-US"/>
          </a:p>
        </p:txBody>
      </p:sp>
    </p:spTree>
    <p:extLst>
      <p:ext uri="{BB962C8B-B14F-4D97-AF65-F5344CB8AC3E}">
        <p14:creationId xmlns:p14="http://schemas.microsoft.com/office/powerpoint/2010/main" val="347714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92">
              <a:defRPr/>
            </a:pPr>
            <a:endParaRPr lang="en-US" dirty="0"/>
          </a:p>
        </p:txBody>
      </p:sp>
      <p:sp>
        <p:nvSpPr>
          <p:cNvPr id="4" name="Slide Number Placeholder 3"/>
          <p:cNvSpPr>
            <a:spLocks noGrp="1"/>
          </p:cNvSpPr>
          <p:nvPr>
            <p:ph type="sldNum" sz="quarter" idx="10"/>
          </p:nvPr>
        </p:nvSpPr>
        <p:spPr/>
        <p:txBody>
          <a:bodyPr/>
          <a:lstStyle/>
          <a:p>
            <a:fld id="{E4F4CD69-4E7E-4093-9986-6F3C12660A7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63974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416BA-65F7-274A-AD61-D0FA78F3AA6E}" type="slidenum">
              <a:rPr lang="en-US" smtClean="0"/>
              <a:pPr/>
              <a:t>11</a:t>
            </a:fld>
            <a:endParaRPr lang="en-US"/>
          </a:p>
        </p:txBody>
      </p:sp>
    </p:spTree>
    <p:extLst>
      <p:ext uri="{BB962C8B-B14F-4D97-AF65-F5344CB8AC3E}">
        <p14:creationId xmlns:p14="http://schemas.microsoft.com/office/powerpoint/2010/main" val="39915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416BA-65F7-274A-AD61-D0FA78F3AA6E}" type="slidenum">
              <a:rPr lang="en-US" smtClean="0"/>
              <a:pPr/>
              <a:t>14</a:t>
            </a:fld>
            <a:endParaRPr lang="en-US"/>
          </a:p>
        </p:txBody>
      </p:sp>
    </p:spTree>
    <p:extLst>
      <p:ext uri="{BB962C8B-B14F-4D97-AF65-F5344CB8AC3E}">
        <p14:creationId xmlns:p14="http://schemas.microsoft.com/office/powerpoint/2010/main" val="70823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6937A-5142-4007-92F8-007A0FAC5DCA}" type="slidenum">
              <a:rPr lang="en-US" smtClean="0"/>
              <a:t>15</a:t>
            </a:fld>
            <a:endParaRPr lang="en-US" dirty="0"/>
          </a:p>
        </p:txBody>
      </p:sp>
    </p:spTree>
    <p:extLst>
      <p:ext uri="{BB962C8B-B14F-4D97-AF65-F5344CB8AC3E}">
        <p14:creationId xmlns:p14="http://schemas.microsoft.com/office/powerpoint/2010/main" val="246816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A343EAF-377D-4C5D-94EF-D862DC5895F7}" type="slidenum">
              <a:rPr lang="en-US" smtClean="0"/>
              <a:t>16</a:t>
            </a:fld>
            <a:endParaRPr lang="en-US" dirty="0"/>
          </a:p>
        </p:txBody>
      </p:sp>
    </p:spTree>
    <p:extLst>
      <p:ext uri="{BB962C8B-B14F-4D97-AF65-F5344CB8AC3E}">
        <p14:creationId xmlns:p14="http://schemas.microsoft.com/office/powerpoint/2010/main" val="175150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6937A-5142-4007-92F8-007A0FAC5DCA}" type="slidenum">
              <a:rPr lang="en-US" smtClean="0"/>
              <a:t>17</a:t>
            </a:fld>
            <a:endParaRPr lang="en-US" dirty="0"/>
          </a:p>
        </p:txBody>
      </p:sp>
    </p:spTree>
    <p:extLst>
      <p:ext uri="{BB962C8B-B14F-4D97-AF65-F5344CB8AC3E}">
        <p14:creationId xmlns:p14="http://schemas.microsoft.com/office/powerpoint/2010/main" val="407955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ext content, large,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43471"/>
            <a:ext cx="2487295" cy="2486942"/>
          </a:xfrm>
          <a:solidFill>
            <a:schemeClr val="accent1"/>
          </a:solidFill>
        </p:spPr>
        <p:txBody>
          <a:bodyPr rIns="91440">
            <a:normAutofit/>
          </a:bodyPr>
          <a:lstStyle>
            <a:lvl1pPr>
              <a:defRPr sz="2720" baseline="0">
                <a:solidFill>
                  <a:schemeClr val="tx1"/>
                </a:solidFill>
                <a:latin typeface="+mn-lt"/>
              </a:defRPr>
            </a:lvl1pPr>
          </a:lstStyle>
          <a:p>
            <a:pPr lvl="0"/>
            <a:r>
              <a:rPr lang="en-US" dirty="0" smtClean="0"/>
              <a:t>Click to edit slide content</a:t>
            </a:r>
          </a:p>
        </p:txBody>
      </p:sp>
      <p:sp>
        <p:nvSpPr>
          <p:cNvPr id="3" name="Date Placeholder 2"/>
          <p:cNvSpPr>
            <a:spLocks noGrp="1"/>
          </p:cNvSpPr>
          <p:nvPr>
            <p:ph type="dt" sz="half" idx="10"/>
          </p:nvPr>
        </p:nvSpPr>
        <p:spPr>
          <a:xfrm>
            <a:off x="0" y="6482889"/>
            <a:ext cx="2901844" cy="372394"/>
          </a:xfrm>
          <a:prstGeom prst="rect">
            <a:avLst/>
          </a:prstGeom>
        </p:spPr>
        <p:txBody>
          <a:bodyPr/>
          <a:lstStyle>
            <a:lvl1pPr>
              <a:defRPr>
                <a:solidFill>
                  <a:schemeClr val="tx1"/>
                </a:solidFill>
                <a:latin typeface="+mn-lt"/>
              </a:defRPr>
            </a:lvl1pPr>
          </a:lstStyle>
          <a:p>
            <a:fld id="{6CAB5F3F-0C09-2446-88B7-457681E8ABF6}" type="datetime1">
              <a:rPr lang="en-US" smtClean="0"/>
              <a:pPr/>
              <a:t>6/3/2013</a:t>
            </a:fld>
            <a:endParaRPr lang="en-US"/>
          </a:p>
        </p:txBody>
      </p:sp>
      <p:sp>
        <p:nvSpPr>
          <p:cNvPr id="4" name="Slide Number Placeholder 3"/>
          <p:cNvSpPr>
            <a:spLocks noGrp="1"/>
          </p:cNvSpPr>
          <p:nvPr>
            <p:ph type="sldNum" sz="quarter" idx="11"/>
          </p:nvPr>
        </p:nvSpPr>
        <p:spPr>
          <a:xfrm>
            <a:off x="9223719" y="6482889"/>
            <a:ext cx="2901844" cy="372394"/>
          </a:xfrm>
          <a:prstGeom prst="rect">
            <a:avLst/>
          </a:prstGeom>
        </p:spPr>
        <p:txBody>
          <a:bodyPr/>
          <a:lstStyle>
            <a:lvl1pPr>
              <a:defRPr>
                <a:solidFill>
                  <a:schemeClr val="tx1"/>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730942" y="1243471"/>
            <a:ext cx="8394621" cy="795924"/>
          </a:xfrm>
          <a:prstGeom prst="rect">
            <a:avLst/>
          </a:prstGeom>
        </p:spPr>
        <p:txBody>
          <a:bodyPr vert="horz" lIns="182880" tIns="137160"/>
          <a:lstStyle>
            <a:lvl1pPr marL="0" indent="0">
              <a:spcBef>
                <a:spcPts val="408"/>
              </a:spcBef>
              <a:buFontTx/>
              <a:buNone/>
              <a:defRPr sz="4080" baseline="0">
                <a:solidFill>
                  <a:schemeClr val="tx1"/>
                </a:solidFill>
                <a:latin typeface="Segoe UI Light" pitchFamily="34" charset="0"/>
              </a:defRPr>
            </a:lvl1pPr>
          </a:lstStyle>
          <a:p>
            <a:pPr lvl="0"/>
            <a:r>
              <a:rPr lang="en-US" dirty="0"/>
              <a:t>Click to edit slide content</a:t>
            </a:r>
          </a:p>
        </p:txBody>
      </p:sp>
    </p:spTree>
    <p:extLst>
      <p:ext uri="{BB962C8B-B14F-4D97-AF65-F5344CB8AC3E}">
        <p14:creationId xmlns:p14="http://schemas.microsoft.com/office/powerpoint/2010/main" val="6022526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ext content, normal,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43471"/>
            <a:ext cx="2487295" cy="2486942"/>
          </a:xfrm>
          <a:solidFill>
            <a:schemeClr val="accent1"/>
          </a:solidFill>
        </p:spPr>
        <p:txBody>
          <a:bodyPr rIns="91440">
            <a:normAutofit/>
          </a:bodyPr>
          <a:lstStyle>
            <a:lvl1pPr>
              <a:defRPr sz="2720" baseline="0">
                <a:solidFill>
                  <a:schemeClr val="tx1"/>
                </a:solidFill>
                <a:latin typeface="+mn-lt"/>
              </a:defRPr>
            </a:lvl1pPr>
          </a:lstStyle>
          <a:p>
            <a:pPr lvl="0"/>
            <a:r>
              <a:rPr lang="en-US" dirty="0" smtClean="0"/>
              <a:t>Click to edit slide content</a:t>
            </a:r>
          </a:p>
        </p:txBody>
      </p:sp>
      <p:sp>
        <p:nvSpPr>
          <p:cNvPr id="3" name="Date Placeholder 2"/>
          <p:cNvSpPr>
            <a:spLocks noGrp="1"/>
          </p:cNvSpPr>
          <p:nvPr>
            <p:ph type="dt" sz="half" idx="10"/>
          </p:nvPr>
        </p:nvSpPr>
        <p:spPr>
          <a:xfrm>
            <a:off x="0" y="6482889"/>
            <a:ext cx="2901844" cy="372394"/>
          </a:xfrm>
          <a:prstGeom prst="rect">
            <a:avLst/>
          </a:prstGeom>
        </p:spPr>
        <p:txBody>
          <a:bodyPr/>
          <a:lstStyle>
            <a:lvl1pPr>
              <a:defRPr>
                <a:solidFill>
                  <a:schemeClr val="bg1">
                    <a:lumMod val="75000"/>
                    <a:lumOff val="25000"/>
                  </a:schemeClr>
                </a:solidFill>
                <a:latin typeface="+mn-lt"/>
              </a:defRPr>
            </a:lvl1pPr>
          </a:lstStyle>
          <a:p>
            <a:fld id="{A4125499-C7D7-6649-995B-1E9A12B0C51E}" type="datetime1">
              <a:rPr lang="en-US" smtClean="0"/>
              <a:t>6/3/2013</a:t>
            </a:fld>
            <a:endParaRPr lang="en-US"/>
          </a:p>
        </p:txBody>
      </p:sp>
      <p:sp>
        <p:nvSpPr>
          <p:cNvPr id="4" name="Slide Number Placeholder 3"/>
          <p:cNvSpPr>
            <a:spLocks noGrp="1"/>
          </p:cNvSpPr>
          <p:nvPr>
            <p:ph type="sldNum" sz="quarter" idx="11"/>
          </p:nvPr>
        </p:nvSpPr>
        <p:spPr>
          <a:xfrm>
            <a:off x="9223719" y="6482889"/>
            <a:ext cx="2901844" cy="372394"/>
          </a:xfrm>
          <a:prstGeom prst="rect">
            <a:avLst/>
          </a:prstGeom>
        </p:spPr>
        <p:txBody>
          <a:bodyPr/>
          <a:lstStyle>
            <a:lvl1pPr>
              <a:defRPr>
                <a:solidFill>
                  <a:schemeClr val="bg1">
                    <a:lumMod val="75000"/>
                    <a:lumOff val="25000"/>
                  </a:schemeClr>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730942" y="1243471"/>
            <a:ext cx="8394621" cy="5155224"/>
          </a:xfrm>
          <a:prstGeom prst="rect">
            <a:avLst/>
          </a:prstGeom>
        </p:spPr>
        <p:txBody>
          <a:bodyPr vert="horz" lIns="182880" tIns="137160">
            <a:normAutofit/>
          </a:bodyPr>
          <a:lstStyle>
            <a:lvl1pPr marL="0" indent="0">
              <a:spcBef>
                <a:spcPts val="408"/>
              </a:spcBef>
              <a:buFontTx/>
              <a:buNone/>
              <a:defRPr sz="1904" baseline="0">
                <a:solidFill>
                  <a:schemeClr val="bg1">
                    <a:lumMod val="75000"/>
                    <a:lumOff val="25000"/>
                  </a:schemeClr>
                </a:solidFill>
                <a:latin typeface="+mn-lt"/>
              </a:defRPr>
            </a:lvl1pPr>
          </a:lstStyle>
          <a:p>
            <a:pPr lvl="0"/>
            <a:r>
              <a:rPr lang="en-US" dirty="0"/>
              <a:t>Click to edit slide content</a:t>
            </a:r>
          </a:p>
        </p:txBody>
      </p:sp>
    </p:spTree>
    <p:extLst>
      <p:ext uri="{BB962C8B-B14F-4D97-AF65-F5344CB8AC3E}">
        <p14:creationId xmlns:p14="http://schemas.microsoft.com/office/powerpoint/2010/main" val="41699199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ext content, large,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43471"/>
            <a:ext cx="2487295" cy="2486942"/>
          </a:xfrm>
          <a:solidFill>
            <a:schemeClr val="accent1"/>
          </a:solidFill>
        </p:spPr>
        <p:txBody>
          <a:bodyPr rIns="91440">
            <a:normAutofit/>
          </a:bodyPr>
          <a:lstStyle>
            <a:lvl1pPr>
              <a:defRPr sz="2720" baseline="0">
                <a:solidFill>
                  <a:schemeClr val="tx1"/>
                </a:solidFill>
                <a:latin typeface="+mn-lt"/>
              </a:defRPr>
            </a:lvl1pPr>
          </a:lstStyle>
          <a:p>
            <a:pPr lvl="0"/>
            <a:r>
              <a:rPr lang="en-US" dirty="0" smtClean="0"/>
              <a:t>Click to edit slide content</a:t>
            </a:r>
          </a:p>
        </p:txBody>
      </p:sp>
      <p:sp>
        <p:nvSpPr>
          <p:cNvPr id="3" name="Date Placeholder 2"/>
          <p:cNvSpPr>
            <a:spLocks noGrp="1"/>
          </p:cNvSpPr>
          <p:nvPr>
            <p:ph type="dt" sz="half" idx="10"/>
          </p:nvPr>
        </p:nvSpPr>
        <p:spPr>
          <a:xfrm>
            <a:off x="0" y="6482889"/>
            <a:ext cx="2901844" cy="372394"/>
          </a:xfrm>
          <a:prstGeom prst="rect">
            <a:avLst/>
          </a:prstGeom>
        </p:spPr>
        <p:txBody>
          <a:bodyPr/>
          <a:lstStyle>
            <a:lvl1pPr>
              <a:defRPr>
                <a:solidFill>
                  <a:srgbClr val="3F3F3F"/>
                </a:solidFill>
                <a:latin typeface="+mn-lt"/>
              </a:defRPr>
            </a:lvl1pPr>
          </a:lstStyle>
          <a:p>
            <a:fld id="{02114048-32B6-E540-A599-DA4A5454CD83}" type="datetime1">
              <a:rPr lang="en-US" smtClean="0"/>
              <a:t>6/3/2013</a:t>
            </a:fld>
            <a:endParaRPr lang="en-US"/>
          </a:p>
        </p:txBody>
      </p:sp>
      <p:sp>
        <p:nvSpPr>
          <p:cNvPr id="4" name="Slide Number Placeholder 3"/>
          <p:cNvSpPr>
            <a:spLocks noGrp="1"/>
          </p:cNvSpPr>
          <p:nvPr>
            <p:ph type="sldNum" sz="quarter" idx="11"/>
          </p:nvPr>
        </p:nvSpPr>
        <p:spPr>
          <a:xfrm>
            <a:off x="9223719" y="6482889"/>
            <a:ext cx="2901844" cy="372394"/>
          </a:xfrm>
          <a:prstGeom prst="rect">
            <a:avLst/>
          </a:prstGeom>
        </p:spPr>
        <p:txBody>
          <a:bodyPr/>
          <a:lstStyle>
            <a:lvl1pPr>
              <a:defRPr>
                <a:solidFill>
                  <a:srgbClr val="3F3F3F"/>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730942" y="1243471"/>
            <a:ext cx="8394621" cy="4973884"/>
          </a:xfrm>
          <a:prstGeom prst="rect">
            <a:avLst/>
          </a:prstGeom>
        </p:spPr>
        <p:txBody>
          <a:bodyPr vert="horz" lIns="182880" tIns="137160">
            <a:normAutofit/>
          </a:bodyPr>
          <a:lstStyle>
            <a:lvl1pPr marL="0" indent="0">
              <a:spcBef>
                <a:spcPts val="408"/>
              </a:spcBef>
              <a:buFontTx/>
              <a:buNone/>
              <a:defRPr sz="4080" baseline="0">
                <a:solidFill>
                  <a:srgbClr val="3F3F3F"/>
                </a:solidFill>
                <a:latin typeface="Segoe UI Light" pitchFamily="34" charset="0"/>
              </a:defRPr>
            </a:lvl1pPr>
          </a:lstStyle>
          <a:p>
            <a:pPr lvl="0"/>
            <a:r>
              <a:rPr lang="en-US" dirty="0"/>
              <a:t>Click to edit slide content</a:t>
            </a:r>
          </a:p>
        </p:txBody>
      </p:sp>
    </p:spTree>
    <p:extLst>
      <p:ext uri="{BB962C8B-B14F-4D97-AF65-F5344CB8AC3E}">
        <p14:creationId xmlns:p14="http://schemas.microsoft.com/office/powerpoint/2010/main" val="29839627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43471"/>
            <a:ext cx="2487295" cy="2486942"/>
          </a:xfrm>
          <a:solidFill>
            <a:schemeClr val="accent1"/>
          </a:solidFill>
        </p:spPr>
        <p:txBody>
          <a:bodyPr rIns="91440">
            <a:normAutofit/>
          </a:bodyPr>
          <a:lstStyle>
            <a:lvl1pPr>
              <a:defRPr sz="2719" baseline="0">
                <a:solidFill>
                  <a:schemeClr val="tx1"/>
                </a:solidFill>
                <a:latin typeface="+mn-lt"/>
              </a:defRPr>
            </a:lvl1pPr>
          </a:lstStyle>
          <a:p>
            <a:pPr lvl="0"/>
            <a:r>
              <a:rPr lang="en-US" dirty="0" smtClean="0"/>
              <a:t>Click to edit slide content</a:t>
            </a:r>
          </a:p>
        </p:txBody>
      </p:sp>
      <p:sp>
        <p:nvSpPr>
          <p:cNvPr id="3" name="Date Placeholder 2"/>
          <p:cNvSpPr>
            <a:spLocks noGrp="1"/>
          </p:cNvSpPr>
          <p:nvPr>
            <p:ph type="dt" sz="half" idx="10"/>
          </p:nvPr>
        </p:nvSpPr>
        <p:spPr>
          <a:xfrm>
            <a:off x="1" y="6482890"/>
            <a:ext cx="2901844" cy="372394"/>
          </a:xfrm>
          <a:prstGeom prst="rect">
            <a:avLst/>
          </a:prstGeom>
        </p:spPr>
        <p:txBody>
          <a:bodyPr/>
          <a:lstStyle>
            <a:lvl1pPr>
              <a:defRPr>
                <a:solidFill>
                  <a:schemeClr val="tx1"/>
                </a:solidFill>
                <a:latin typeface="+mn-lt"/>
              </a:defRPr>
            </a:lvl1pPr>
          </a:lstStyle>
          <a:p>
            <a:fld id="{C425F056-465B-9846-A958-8221F07CC566}" type="datetime1">
              <a:rPr lang="en-US" smtClean="0"/>
              <a:pPr/>
              <a:t>6/3/2013</a:t>
            </a:fld>
            <a:endParaRPr lang="en-US"/>
          </a:p>
        </p:txBody>
      </p:sp>
      <p:sp>
        <p:nvSpPr>
          <p:cNvPr id="4" name="Slide Number Placeholder 3"/>
          <p:cNvSpPr>
            <a:spLocks noGrp="1"/>
          </p:cNvSpPr>
          <p:nvPr>
            <p:ph type="sldNum" sz="quarter" idx="11"/>
          </p:nvPr>
        </p:nvSpPr>
        <p:spPr>
          <a:xfrm>
            <a:off x="9223719" y="6482890"/>
            <a:ext cx="2901844" cy="372394"/>
          </a:xfrm>
          <a:prstGeom prst="rect">
            <a:avLst/>
          </a:prstGeom>
        </p:spPr>
        <p:txBody>
          <a:bodyPr/>
          <a:lstStyle>
            <a:lvl1pPr>
              <a:defRPr>
                <a:solidFill>
                  <a:schemeClr val="tx1"/>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730942" y="1243471"/>
            <a:ext cx="8394621" cy="5155224"/>
          </a:xfrm>
          <a:prstGeom prst="rect">
            <a:avLst/>
          </a:prstGeom>
        </p:spPr>
        <p:txBody>
          <a:bodyPr vert="horz" lIns="182880" tIns="137160">
            <a:normAutofit/>
          </a:bodyPr>
          <a:lstStyle>
            <a:lvl1pPr marL="0" indent="0">
              <a:spcBef>
                <a:spcPts val="408"/>
              </a:spcBef>
              <a:buFontTx/>
              <a:buNone/>
              <a:defRPr sz="1903" baseline="0">
                <a:solidFill>
                  <a:schemeClr val="tx1"/>
                </a:solidFill>
                <a:latin typeface="+mn-lt"/>
              </a:defRPr>
            </a:lvl1pPr>
          </a:lstStyle>
          <a:p>
            <a:pPr lvl="0"/>
            <a:r>
              <a:rPr lang="en-US" dirty="0" smtClean="0"/>
              <a:t>Click to </a:t>
            </a:r>
            <a:r>
              <a:rPr lang="en-US" dirty="0"/>
              <a:t>edit </a:t>
            </a:r>
            <a:r>
              <a:rPr lang="en-US" dirty="0" smtClean="0"/>
              <a:t>slide </a:t>
            </a:r>
            <a:r>
              <a:rPr lang="en-US" dirty="0"/>
              <a:t>content</a:t>
            </a:r>
          </a:p>
        </p:txBody>
      </p:sp>
    </p:spTree>
    <p:extLst>
      <p:ext uri="{BB962C8B-B14F-4D97-AF65-F5344CB8AC3E}">
        <p14:creationId xmlns:p14="http://schemas.microsoft.com/office/powerpoint/2010/main" val="38707867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Page (Whit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882334" y="1492166"/>
            <a:ext cx="10778278" cy="1349087"/>
          </a:xfrm>
        </p:spPr>
        <p:txBody>
          <a:bodyPr/>
          <a:lstStyle>
            <a:lvl1pPr marL="279779" indent="-279779">
              <a:buClr>
                <a:srgbClr val="5191CD"/>
              </a:buClr>
              <a:buFontTx/>
              <a:buBlip>
                <a:blip r:embed="rId2"/>
              </a:buBlip>
              <a:defRPr sz="1428">
                <a:solidFill>
                  <a:schemeClr val="tx1"/>
                </a:solidFill>
                <a:latin typeface="+mn-lt"/>
              </a:defRPr>
            </a:lvl1pPr>
            <a:lvl2pPr marL="559558" indent="-279779">
              <a:buClr>
                <a:srgbClr val="5191CD"/>
              </a:buClr>
              <a:buSzPct val="75000"/>
              <a:buFontTx/>
              <a:buBlip>
                <a:blip r:embed="rId2"/>
              </a:buBlip>
              <a:defRPr sz="1428">
                <a:solidFill>
                  <a:schemeClr val="tx1"/>
                </a:solidFill>
                <a:latin typeface="+mn-lt"/>
              </a:defRPr>
            </a:lvl2pPr>
            <a:lvl3pPr marL="839337" indent="-279779">
              <a:buClr>
                <a:srgbClr val="5191CD"/>
              </a:buClr>
              <a:buFont typeface="Segoe" charset="0"/>
              <a:buChar char="–"/>
              <a:defRPr sz="1428">
                <a:solidFill>
                  <a:schemeClr val="tx1"/>
                </a:solidFill>
                <a:latin typeface="+mn-lt"/>
              </a:defRPr>
            </a:lvl3pPr>
            <a:lvl4pPr marL="1119116" indent="-279779">
              <a:buClr>
                <a:srgbClr val="5191CD"/>
              </a:buClr>
              <a:buFont typeface="Segoe" charset="0"/>
              <a:buChar char="–"/>
              <a:defRPr sz="1428">
                <a:solidFill>
                  <a:schemeClr val="tx1"/>
                </a:solidFill>
                <a:latin typeface="+mn-lt"/>
              </a:defRPr>
            </a:lvl4pPr>
            <a:lvl5pPr marL="1398895" indent="-279779">
              <a:buClr>
                <a:srgbClr val="5191CD"/>
              </a:buClr>
              <a:buFont typeface="Segoe" charset="0"/>
              <a:buChar char="–"/>
              <a:defRPr sz="1428">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41367"/>
            <a:ext cx="12436605" cy="46630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3116" y="3458404"/>
            <a:ext cx="2270248" cy="77717"/>
          </a:xfrm>
          <a:prstGeom prst="rect">
            <a:avLst/>
          </a:prstGeom>
        </p:spPr>
      </p:pic>
      <p:sp>
        <p:nvSpPr>
          <p:cNvPr id="17" name="TextBox 16"/>
          <p:cNvSpPr txBox="1"/>
          <p:nvPr/>
        </p:nvSpPr>
        <p:spPr>
          <a:xfrm>
            <a:off x="5903714" y="6647840"/>
            <a:ext cx="629180" cy="254262"/>
          </a:xfrm>
          <a:prstGeom prst="rect">
            <a:avLst/>
          </a:prstGeom>
          <a:noFill/>
        </p:spPr>
        <p:txBody>
          <a:bodyPr wrap="square" rtlCol="0">
            <a:spAutoFit/>
          </a:bodyPr>
          <a:lstStyle/>
          <a:p>
            <a:pPr algn="ctr"/>
            <a:fld id="{0462CC3E-48DD-4274-8616-D549FD7B2C15}" type="slidenum">
              <a:rPr lang="en-US" sz="1020">
                <a:solidFill>
                  <a:srgbClr val="000000"/>
                </a:solidFill>
                <a:ea typeface="Verdana" pitchFamily="34" charset="0"/>
                <a:cs typeface="Verdana" pitchFamily="34" charset="0"/>
              </a:rPr>
              <a:pPr algn="ctr"/>
              <a:t>‹#›</a:t>
            </a:fld>
            <a:endParaRPr lang="en-US" sz="1020" dirty="0">
              <a:solidFill>
                <a:srgbClr val="000000"/>
              </a:solidFill>
              <a:ea typeface="Verdana" pitchFamily="34" charset="0"/>
              <a:cs typeface="Verdana" pitchFamily="34" charset="0"/>
            </a:endParaRP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619" y="6713989"/>
            <a:ext cx="2959881" cy="77338"/>
          </a:xfrm>
          <a:prstGeom prst="rect">
            <a:avLst/>
          </a:prstGeom>
        </p:spPr>
      </p:pic>
      <p:sp>
        <p:nvSpPr>
          <p:cNvPr id="25" name="TextBox 24"/>
          <p:cNvSpPr txBox="1"/>
          <p:nvPr/>
        </p:nvSpPr>
        <p:spPr>
          <a:xfrm>
            <a:off x="9978050" y="135975"/>
            <a:ext cx="2043317" cy="238240"/>
          </a:xfrm>
          <a:prstGeom prst="rect">
            <a:avLst/>
          </a:prstGeom>
          <a:noFill/>
        </p:spPr>
        <p:txBody>
          <a:bodyPr wrap="square" rtlCol="0">
            <a:spAutoFit/>
          </a:bodyPr>
          <a:lstStyle/>
          <a:p>
            <a:pPr algn="r"/>
            <a:r>
              <a:rPr lang="en-US" sz="918" dirty="0">
                <a:solidFill>
                  <a:srgbClr val="595959"/>
                </a:solidFill>
                <a:ea typeface="Verdana" pitchFamily="34" charset="0"/>
                <a:cs typeface="Verdana" pitchFamily="34" charset="0"/>
              </a:rPr>
              <a:t>Microsoft Confidential</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9508" y="6636323"/>
            <a:ext cx="1865467" cy="232675"/>
          </a:xfrm>
          <a:prstGeom prst="rect">
            <a:avLst/>
          </a:prstGeom>
        </p:spPr>
      </p:pic>
      <p:sp>
        <p:nvSpPr>
          <p:cNvPr id="30" name="Title 1"/>
          <p:cNvSpPr>
            <a:spLocks noGrp="1"/>
          </p:cNvSpPr>
          <p:nvPr>
            <p:ph type="title" hasCustomPrompt="1"/>
          </p:nvPr>
        </p:nvSpPr>
        <p:spPr>
          <a:xfrm>
            <a:off x="529661" y="367578"/>
            <a:ext cx="11375536" cy="519307"/>
          </a:xfrm>
        </p:spPr>
        <p:txBody>
          <a:bodyPr anchor="t"/>
          <a:lstStyle>
            <a:lvl1pPr>
              <a:defRPr sz="3264" b="0">
                <a:solidFill>
                  <a:schemeClr val="tx1"/>
                </a:solidFill>
                <a:latin typeface="+mj-lt"/>
              </a:defRPr>
            </a:lvl1pPr>
          </a:lstStyle>
          <a:p>
            <a:r>
              <a:rPr lang="en-US" dirty="0" smtClean="0"/>
              <a:t>Click to edit Master title style </a:t>
            </a:r>
            <a:endParaRPr lang="en-US" dirty="0"/>
          </a:p>
        </p:txBody>
      </p:sp>
      <p:sp>
        <p:nvSpPr>
          <p:cNvPr id="31" name="Text Placeholder 2"/>
          <p:cNvSpPr>
            <a:spLocks noGrp="1"/>
          </p:cNvSpPr>
          <p:nvPr>
            <p:ph type="body" idx="16"/>
          </p:nvPr>
        </p:nvSpPr>
        <p:spPr>
          <a:xfrm>
            <a:off x="529986" y="730496"/>
            <a:ext cx="11356099" cy="438903"/>
          </a:xfrm>
        </p:spPr>
        <p:txBody>
          <a:bodyPr anchor="b"/>
          <a:lstStyle>
            <a:lvl1pPr marL="0" indent="0">
              <a:buNone/>
              <a:tabLst>
                <a:tab pos="641160" algn="l"/>
              </a:tabLst>
              <a:defRPr sz="1836" b="0">
                <a:solidFill>
                  <a:srgbClr val="949699"/>
                </a:solidFill>
                <a:latin typeface="+mj-lt"/>
                <a:ea typeface="Verdana" pitchFamily="34" charset="0"/>
                <a:cs typeface="Verdana" pitchFamily="34" charset="0"/>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Tree>
    <p:extLst>
      <p:ext uri="{BB962C8B-B14F-4D97-AF65-F5344CB8AC3E}">
        <p14:creationId xmlns:p14="http://schemas.microsoft.com/office/powerpoint/2010/main" val="183295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3"/>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1"/>
            <a:ext cx="11375536" cy="2239396"/>
          </a:xfrm>
          <a:prstGeom prst="rect">
            <a:avLst/>
          </a:prstGeom>
        </p:spPr>
        <p:txBody>
          <a:bodyPr/>
          <a:lstStyle>
            <a:lvl1pPr marL="289394" indent="-289394">
              <a:buFont typeface="Wingdings" pitchFamily="2" charset="2"/>
              <a:buChar char=""/>
              <a:defRPr sz="4080"/>
            </a:lvl1pPr>
            <a:lvl2pPr marL="527051" indent="-237658">
              <a:buFont typeface="Wingdings" pitchFamily="2" charset="2"/>
              <a:buChar char=""/>
              <a:defRPr>
                <a:latin typeface="+mn-lt"/>
              </a:defRPr>
            </a:lvl2pPr>
            <a:lvl3pPr marL="755006" indent="-227958">
              <a:buFont typeface="Wingdings" pitchFamily="2" charset="2"/>
              <a:buChar char=""/>
              <a:tabLst/>
              <a:defRPr>
                <a:latin typeface="+mn-lt"/>
              </a:defRPr>
            </a:lvl3pPr>
            <a:lvl4pPr marL="931228" indent="-176222">
              <a:buFont typeface="Wingdings" pitchFamily="2" charset="2"/>
              <a:buChar char=""/>
              <a:defRPr>
                <a:latin typeface="+mn-lt"/>
              </a:defRPr>
            </a:lvl4pPr>
            <a:lvl5pPr marL="1107451" indent="-17622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720" tIns="60860" rIns="121720" bIns="60860" anchor="ctr"/>
          <a:lstStyle>
            <a:lvl1pPr algn="l">
              <a:defRPr sz="1632">
                <a:gradFill>
                  <a:gsLst>
                    <a:gs pos="100000">
                      <a:schemeClr val="bg2"/>
                    </a:gs>
                    <a:gs pos="0">
                      <a:schemeClr val="bg2"/>
                    </a:gs>
                  </a:gsLst>
                  <a:lin ang="5400000" scaled="0"/>
                </a:gradFill>
              </a:defRPr>
            </a:lvl1pPr>
          </a:lstStyle>
          <a:p>
            <a:pPr defTabSz="931191"/>
            <a:fld id="{727B4C2D-45E2-4621-8491-2995EB46A674}" type="slidenum">
              <a:rPr lang="en-US" smtClean="0">
                <a:gradFill>
                  <a:gsLst>
                    <a:gs pos="100000">
                      <a:srgbClr val="797A7D"/>
                    </a:gs>
                    <a:gs pos="0">
                      <a:srgbClr val="797A7D"/>
                    </a:gs>
                  </a:gsLst>
                  <a:lin ang="5400000" scaled="0"/>
                </a:gradFill>
              </a:rPr>
              <a:pPr defTabSz="931191"/>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07711757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187" y="233152"/>
            <a:ext cx="11400102" cy="621530"/>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8187" y="1476621"/>
            <a:ext cx="11400102"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41325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0" y="0"/>
            <a:ext cx="12436475" cy="1812218"/>
          </a:xfrm>
        </p:spPr>
        <p:txBody>
          <a:bodyPr>
            <a:normAutofit/>
          </a:bodyPr>
          <a:lstStyle>
            <a:lvl1pPr marL="0" indent="0" algn="r">
              <a:buNone/>
              <a:defRPr sz="1669" baseline="0"/>
            </a:lvl1pPr>
          </a:lstStyle>
          <a:p>
            <a:r>
              <a:rPr lang="en-US" dirty="0" smtClean="0"/>
              <a:t>Drag and drop an image here </a:t>
            </a:r>
            <a:br>
              <a:rPr lang="en-US" dirty="0" smtClean="0"/>
            </a:br>
            <a:r>
              <a:rPr lang="en-US" dirty="0" smtClean="0"/>
              <a:t>or click the icon to choose an image.</a:t>
            </a:r>
            <a:endParaRPr lang="en-US" dirty="0"/>
          </a:p>
        </p:txBody>
      </p:sp>
      <p:sp>
        <p:nvSpPr>
          <p:cNvPr id="21" name="Text Placeholder 20"/>
          <p:cNvSpPr>
            <a:spLocks noGrp="1"/>
          </p:cNvSpPr>
          <p:nvPr>
            <p:ph type="body" sz="quarter" idx="13" hasCustomPrompt="1"/>
          </p:nvPr>
        </p:nvSpPr>
        <p:spPr>
          <a:xfrm>
            <a:off x="0" y="604073"/>
            <a:ext cx="6949795" cy="1208145"/>
          </a:xfrm>
          <a:solidFill>
            <a:schemeClr val="accent1">
              <a:alpha val="90000"/>
            </a:schemeClr>
          </a:solidFill>
        </p:spPr>
        <p:txBody>
          <a:bodyPr lIns="91440" rIns="274320">
            <a:noAutofit/>
          </a:bodyPr>
          <a:lstStyle>
            <a:lvl1pPr marL="0" indent="0">
              <a:lnSpc>
                <a:spcPct val="100000"/>
              </a:lnSpc>
              <a:buNone/>
              <a:defRPr sz="1669" baseline="0">
                <a:solidFill>
                  <a:schemeClr val="bg1"/>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Enter headline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9" name="Text Placeholder 15"/>
          <p:cNvSpPr>
            <a:spLocks noGrp="1"/>
          </p:cNvSpPr>
          <p:nvPr>
            <p:ph type="body" sz="quarter" idx="12" hasCustomPrompt="1"/>
          </p:nvPr>
        </p:nvSpPr>
        <p:spPr>
          <a:xfrm>
            <a:off x="0" y="1812218"/>
            <a:ext cx="2779918" cy="604073"/>
          </a:xfrm>
          <a:solidFill>
            <a:schemeClr val="accent2"/>
          </a:solidFill>
        </p:spPr>
        <p:txBody>
          <a:bodyPr lIns="91440">
            <a:noAutofit/>
          </a:bodyPr>
          <a:lstStyle>
            <a:lvl1pPr marL="0" indent="0">
              <a:buNone/>
              <a:defRPr sz="765">
                <a:solidFill>
                  <a:schemeClr val="tx1"/>
                </a:solidFill>
              </a:defRPr>
            </a:lvl1pPr>
            <a:lvl2pPr marL="317937" indent="0">
              <a:buNone/>
              <a:defRPr sz="974"/>
            </a:lvl2pPr>
            <a:lvl3pPr marL="635874" indent="0">
              <a:buNone/>
              <a:defRPr sz="974"/>
            </a:lvl3pPr>
            <a:lvl4pPr marL="953811" indent="0">
              <a:buNone/>
              <a:defRPr sz="974"/>
            </a:lvl4pPr>
            <a:lvl5pPr marL="1271748" indent="0">
              <a:buNone/>
              <a:defRPr sz="974"/>
            </a:lvl5pPr>
          </a:lstStyle>
          <a:p>
            <a:pPr lvl="0"/>
            <a:r>
              <a:rPr lang="en-US" dirty="0" smtClean="0"/>
              <a:t>Enter program name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5" name="Text Placeholder 23"/>
          <p:cNvSpPr>
            <a:spLocks noGrp="1"/>
          </p:cNvSpPr>
          <p:nvPr>
            <p:ph type="body" sz="quarter" idx="15" hasCustomPrompt="1"/>
          </p:nvPr>
        </p:nvSpPr>
        <p:spPr>
          <a:xfrm>
            <a:off x="4169877" y="2416290"/>
            <a:ext cx="6949795" cy="230343"/>
          </a:xfrm>
        </p:spPr>
        <p:txBody>
          <a:bodyPr lIns="91440" tIns="0" rIns="0" bIns="0">
            <a:noAutofit/>
          </a:bodyPr>
          <a:lstStyle>
            <a:lvl1pPr marL="0" indent="0">
              <a:buNone/>
              <a:defRPr sz="1669" baseline="0">
                <a:solidFill>
                  <a:srgbClr val="505050"/>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Enter subhead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6" name="Text Placeholder 23"/>
          <p:cNvSpPr>
            <a:spLocks noGrp="1"/>
          </p:cNvSpPr>
          <p:nvPr>
            <p:ph type="body" sz="quarter" idx="16" hasCustomPrompt="1"/>
          </p:nvPr>
        </p:nvSpPr>
        <p:spPr>
          <a:xfrm>
            <a:off x="131680" y="2734223"/>
            <a:ext cx="3482213" cy="3624436"/>
          </a:xfrm>
        </p:spPr>
        <p:txBody>
          <a:bodyPr lIns="91440" tIns="0" rIns="274320" bIns="0">
            <a:normAutofit/>
          </a:bodyPr>
          <a:lstStyle>
            <a:lvl1pPr marL="119226" indent="-119226">
              <a:spcAft>
                <a:spcPts val="348"/>
              </a:spcAft>
              <a:buFont typeface="Arial"/>
              <a:buChar char="•"/>
              <a:defRPr sz="695" baseline="0">
                <a:solidFill>
                  <a:schemeClr val="accent1"/>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Use the bullets to make a list of features or benefits for the product.</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4" name="Text Placeholder 23"/>
          <p:cNvSpPr>
            <a:spLocks noGrp="1"/>
          </p:cNvSpPr>
          <p:nvPr>
            <p:ph type="body" sz="quarter" idx="14" hasCustomPrompt="1"/>
          </p:nvPr>
        </p:nvSpPr>
        <p:spPr>
          <a:xfrm>
            <a:off x="4169877" y="2734223"/>
            <a:ext cx="6949795" cy="3624436"/>
          </a:xfrm>
        </p:spPr>
        <p:txBody>
          <a:bodyPr lIns="91440" tIns="0" rIns="0" bIns="0">
            <a:normAutofit/>
          </a:bodyPr>
          <a:lstStyle>
            <a:lvl1pPr marL="0" indent="0">
              <a:buNone/>
              <a:defRPr sz="695">
                <a:solidFill>
                  <a:srgbClr val="505050"/>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smtClean="0"/>
              <a:t>Enter your content here.</a:t>
            </a:r>
          </a:p>
          <a:p>
            <a:pPr lvl="0"/>
            <a:r>
              <a:rPr lang="en-US" smtClean="0"/>
              <a:t>Second level</a:t>
            </a:r>
          </a:p>
          <a:p>
            <a:pPr lvl="0"/>
            <a:r>
              <a:rPr lang="en-US" smtClean="0"/>
              <a:t>Third level</a:t>
            </a:r>
          </a:p>
          <a:p>
            <a:pPr lvl="0"/>
            <a:r>
              <a:rPr lang="en-US" smtClean="0"/>
              <a:t>Fourth level</a:t>
            </a:r>
          </a:p>
          <a:p>
            <a:pPr lvl="0"/>
            <a:r>
              <a:rPr lang="en-US" smtClean="0"/>
              <a:t>Fifth level</a:t>
            </a:r>
            <a:endParaRPr lang="en-US" dirty="0"/>
          </a:p>
        </p:txBody>
      </p:sp>
    </p:spTree>
    <p:extLst>
      <p:ext uri="{BB962C8B-B14F-4D97-AF65-F5344CB8AC3E}">
        <p14:creationId xmlns:p14="http://schemas.microsoft.com/office/powerpoint/2010/main" val="307982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4" name="Rectangle 3"/>
          <p:cNvSpPr/>
          <p:nvPr userDrawn="1"/>
        </p:nvSpPr>
        <p:spPr>
          <a:xfrm>
            <a:off x="0" y="0"/>
            <a:ext cx="12436475" cy="1812218"/>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17937"/>
            <a:endParaRPr lang="en-US" sz="1252" dirty="0">
              <a:solidFill>
                <a:srgbClr val="FFFFFF"/>
              </a:solidFill>
            </a:endParaRPr>
          </a:p>
        </p:txBody>
      </p:sp>
      <p:sp>
        <p:nvSpPr>
          <p:cNvPr id="21" name="Text Placeholder 20"/>
          <p:cNvSpPr>
            <a:spLocks noGrp="1"/>
          </p:cNvSpPr>
          <p:nvPr>
            <p:ph type="body" sz="quarter" idx="13" hasCustomPrompt="1"/>
          </p:nvPr>
        </p:nvSpPr>
        <p:spPr>
          <a:xfrm>
            <a:off x="0" y="604073"/>
            <a:ext cx="6949795" cy="1208145"/>
          </a:xfrm>
          <a:solidFill>
            <a:schemeClr val="accent1"/>
          </a:solidFill>
          <a:ln>
            <a:noFill/>
          </a:ln>
        </p:spPr>
        <p:txBody>
          <a:bodyPr lIns="91440" rIns="274320">
            <a:noAutofit/>
          </a:bodyPr>
          <a:lstStyle>
            <a:lvl1pPr marL="0" indent="0">
              <a:lnSpc>
                <a:spcPct val="100000"/>
              </a:lnSpc>
              <a:buNone/>
              <a:defRPr sz="1669" baseline="0">
                <a:solidFill>
                  <a:schemeClr val="bg1"/>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Enter headline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9" name="Text Placeholder 15"/>
          <p:cNvSpPr>
            <a:spLocks noGrp="1"/>
          </p:cNvSpPr>
          <p:nvPr>
            <p:ph type="body" sz="quarter" idx="12" hasCustomPrompt="1"/>
          </p:nvPr>
        </p:nvSpPr>
        <p:spPr>
          <a:xfrm>
            <a:off x="0" y="1812218"/>
            <a:ext cx="2779918" cy="604073"/>
          </a:xfrm>
          <a:solidFill>
            <a:schemeClr val="accent2"/>
          </a:solidFill>
        </p:spPr>
        <p:txBody>
          <a:bodyPr lIns="91440">
            <a:noAutofit/>
          </a:bodyPr>
          <a:lstStyle>
            <a:lvl1pPr marL="0" indent="0">
              <a:buNone/>
              <a:defRPr sz="765">
                <a:solidFill>
                  <a:schemeClr val="tx1"/>
                </a:solidFill>
              </a:defRPr>
            </a:lvl1pPr>
            <a:lvl2pPr marL="317937" indent="0">
              <a:buNone/>
              <a:defRPr sz="974"/>
            </a:lvl2pPr>
            <a:lvl3pPr marL="635874" indent="0">
              <a:buNone/>
              <a:defRPr sz="974"/>
            </a:lvl3pPr>
            <a:lvl4pPr marL="953811" indent="0">
              <a:buNone/>
              <a:defRPr sz="974"/>
            </a:lvl4pPr>
            <a:lvl5pPr marL="1271748" indent="0">
              <a:buNone/>
              <a:defRPr sz="974"/>
            </a:lvl5pPr>
          </a:lstStyle>
          <a:p>
            <a:pPr lvl="0"/>
            <a:r>
              <a:rPr lang="en-US" dirty="0" smtClean="0"/>
              <a:t>Enter program name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5" name="Text Placeholder 23"/>
          <p:cNvSpPr>
            <a:spLocks noGrp="1"/>
          </p:cNvSpPr>
          <p:nvPr>
            <p:ph type="body" sz="quarter" idx="15" hasCustomPrompt="1"/>
          </p:nvPr>
        </p:nvSpPr>
        <p:spPr>
          <a:xfrm>
            <a:off x="4169877" y="2416290"/>
            <a:ext cx="6949795" cy="230343"/>
          </a:xfrm>
        </p:spPr>
        <p:txBody>
          <a:bodyPr lIns="91440" tIns="0" rIns="0" bIns="0">
            <a:noAutofit/>
          </a:bodyPr>
          <a:lstStyle>
            <a:lvl1pPr marL="0" indent="0">
              <a:buNone/>
              <a:defRPr sz="1669" baseline="0">
                <a:solidFill>
                  <a:srgbClr val="505050"/>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Enter subhead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4" name="Text Placeholder 23"/>
          <p:cNvSpPr>
            <a:spLocks noGrp="1"/>
          </p:cNvSpPr>
          <p:nvPr>
            <p:ph type="body" sz="quarter" idx="14" hasCustomPrompt="1"/>
          </p:nvPr>
        </p:nvSpPr>
        <p:spPr>
          <a:xfrm>
            <a:off x="4169877" y="2734223"/>
            <a:ext cx="6949795" cy="3624436"/>
          </a:xfrm>
        </p:spPr>
        <p:txBody>
          <a:bodyPr lIns="91440" tIns="0" rIns="0" bIns="0">
            <a:normAutofit/>
          </a:bodyPr>
          <a:lstStyle>
            <a:lvl1pPr marL="0" indent="0">
              <a:buNone/>
              <a:defRPr sz="695">
                <a:solidFill>
                  <a:srgbClr val="505050"/>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Enter your content here.</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4" name="Text Placeholder 23"/>
          <p:cNvSpPr>
            <a:spLocks noGrp="1"/>
          </p:cNvSpPr>
          <p:nvPr>
            <p:ph type="body" sz="quarter" idx="16" hasCustomPrompt="1"/>
          </p:nvPr>
        </p:nvSpPr>
        <p:spPr>
          <a:xfrm>
            <a:off x="131680" y="2734223"/>
            <a:ext cx="3482213" cy="3624436"/>
          </a:xfrm>
        </p:spPr>
        <p:txBody>
          <a:bodyPr lIns="91440" tIns="0" rIns="274320" bIns="0">
            <a:normAutofit/>
          </a:bodyPr>
          <a:lstStyle>
            <a:lvl1pPr marL="119226" indent="-119226">
              <a:spcAft>
                <a:spcPts val="348"/>
              </a:spcAft>
              <a:buFont typeface="Arial"/>
              <a:buChar char="•"/>
              <a:defRPr sz="695" baseline="0">
                <a:solidFill>
                  <a:schemeClr val="accent1"/>
                </a:solidFill>
              </a:defRPr>
            </a:lvl1pPr>
            <a:lvl2pPr marL="317937" indent="0">
              <a:buNone/>
              <a:defRPr/>
            </a:lvl2pPr>
            <a:lvl3pPr marL="635874" indent="0">
              <a:buNone/>
              <a:defRPr/>
            </a:lvl3pPr>
            <a:lvl4pPr marL="953811" indent="0">
              <a:buNone/>
              <a:defRPr/>
            </a:lvl4pPr>
            <a:lvl5pPr marL="1271748" indent="0">
              <a:buNone/>
              <a:defRPr/>
            </a:lvl5pPr>
          </a:lstStyle>
          <a:p>
            <a:pPr lvl="0"/>
            <a:r>
              <a:rPr lang="en-US" dirty="0" smtClean="0"/>
              <a:t>Use the bullets to make a list of features or benefits for the product.</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Tree>
    <p:extLst>
      <p:ext uri="{BB962C8B-B14F-4D97-AF65-F5344CB8AC3E}">
        <p14:creationId xmlns:p14="http://schemas.microsoft.com/office/powerpoint/2010/main" val="1234014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heavy with one ima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169877" y="604073"/>
            <a:ext cx="6864446" cy="532244"/>
          </a:xfrm>
          <a:prstGeom prst="rect">
            <a:avLst/>
          </a:prstGeom>
        </p:spPr>
        <p:txBody>
          <a:bodyPr vert="horz" lIns="91440" tIns="0" rIns="0" bIns="0" rtlCol="0" anchor="t" anchorCtr="0">
            <a:normAutofit/>
          </a:bodyPr>
          <a:lstStyle>
            <a:lvl1pPr>
              <a:defRPr>
                <a:solidFill>
                  <a:srgbClr val="505050"/>
                </a:solidFill>
              </a:defRPr>
            </a:lvl1pPr>
          </a:lstStyle>
          <a:p>
            <a:r>
              <a:rPr lang="en-US" dirty="0" smtClean="0"/>
              <a:t>Click to edit Master title style</a:t>
            </a:r>
            <a:endParaRPr lang="en-US" dirty="0"/>
          </a:p>
        </p:txBody>
      </p:sp>
      <p:sp>
        <p:nvSpPr>
          <p:cNvPr id="4" name="Content Placeholder 3"/>
          <p:cNvSpPr>
            <a:spLocks noGrp="1"/>
          </p:cNvSpPr>
          <p:nvPr>
            <p:ph sz="quarter" idx="11"/>
          </p:nvPr>
        </p:nvSpPr>
        <p:spPr>
          <a:xfrm>
            <a:off x="4338541" y="1283507"/>
            <a:ext cx="6695782" cy="2209340"/>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cxnSp>
        <p:nvCxnSpPr>
          <p:cNvPr id="7" name="Straight Connector 6"/>
          <p:cNvCxnSpPr/>
          <p:nvPr userDrawn="1"/>
        </p:nvCxnSpPr>
        <p:spPr>
          <a:xfrm>
            <a:off x="4338541" y="1220815"/>
            <a:ext cx="6695782" cy="0"/>
          </a:xfrm>
          <a:prstGeom prst="line">
            <a:avLst/>
          </a:prstGeom>
          <a:ln w="3175"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Text Placeholder 8"/>
          <p:cNvSpPr>
            <a:spLocks noGrp="1"/>
          </p:cNvSpPr>
          <p:nvPr>
            <p:ph type="body" sz="quarter" idx="12"/>
          </p:nvPr>
        </p:nvSpPr>
        <p:spPr>
          <a:xfrm>
            <a:off x="4169877" y="3628568"/>
            <a:ext cx="6864446" cy="2841796"/>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5" name="Text Placeholder 8"/>
          <p:cNvSpPr>
            <a:spLocks noGrp="1"/>
          </p:cNvSpPr>
          <p:nvPr>
            <p:ph type="body" sz="quarter" idx="13"/>
          </p:nvPr>
        </p:nvSpPr>
        <p:spPr>
          <a:xfrm>
            <a:off x="1389960" y="1283229"/>
            <a:ext cx="2767743" cy="1698862"/>
          </a:xfrm>
        </p:spPr>
        <p:txBody>
          <a:bodyPr lIns="91440" rIns="274320">
            <a:normAutofit/>
          </a:bodyPr>
          <a:lstStyle>
            <a:lvl1pPr>
              <a:defRPr sz="834">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7" name="Text Placeholder 8"/>
          <p:cNvSpPr>
            <a:spLocks noGrp="1"/>
          </p:cNvSpPr>
          <p:nvPr>
            <p:ph type="body" sz="quarter" idx="14"/>
          </p:nvPr>
        </p:nvSpPr>
        <p:spPr>
          <a:xfrm>
            <a:off x="1389960" y="3628568"/>
            <a:ext cx="2767743" cy="2841796"/>
          </a:xfrm>
        </p:spPr>
        <p:txBody>
          <a:bodyPr lIns="91440" rIns="274320">
            <a:normAutofit/>
          </a:bodyPr>
          <a:lstStyle>
            <a:lvl1pPr marL="41950" indent="-41950">
              <a:defRPr sz="834">
                <a:solidFill>
                  <a:schemeClr val="accent1"/>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1" name="TextBox 10"/>
          <p:cNvSpPr txBox="1"/>
          <p:nvPr userDrawn="1"/>
        </p:nvSpPr>
        <p:spPr>
          <a:xfrm>
            <a:off x="4157702" y="6660333"/>
            <a:ext cx="6876622" cy="85536"/>
          </a:xfrm>
          <a:prstGeom prst="rect">
            <a:avLst/>
          </a:prstGeom>
          <a:noFill/>
        </p:spPr>
        <p:txBody>
          <a:bodyPr wrap="square" lIns="63587" tIns="0" rIns="0" bIns="0" rtlCol="0">
            <a:spAutoFit/>
          </a:bodyPr>
          <a:lstStyle/>
          <a:p>
            <a:pPr defTabSz="317937"/>
            <a:r>
              <a:rPr lang="en-US" sz="556" kern="800" dirty="0" smtClean="0">
                <a:solidFill>
                  <a:srgbClr val="000000">
                    <a:lumMod val="50000"/>
                    <a:lumOff val="50000"/>
                  </a:srgbClr>
                </a:solidFill>
              </a:rPr>
              <a:t>For </a:t>
            </a:r>
            <a:r>
              <a:rPr lang="en-US" sz="556" kern="800" dirty="0">
                <a:solidFill>
                  <a:srgbClr val="000000">
                    <a:lumMod val="50000"/>
                    <a:lumOff val="50000"/>
                  </a:srgbClr>
                </a:solidFill>
              </a:rPr>
              <a:t>more information about Consulting and Support solutions from Microsoft, contact your Microsoft Services representative or visit www.microsoft.com/services</a:t>
            </a:r>
          </a:p>
        </p:txBody>
      </p:sp>
      <p:cxnSp>
        <p:nvCxnSpPr>
          <p:cNvPr id="16" name="Straight Connector 15"/>
          <p:cNvCxnSpPr/>
          <p:nvPr userDrawn="1"/>
        </p:nvCxnSpPr>
        <p:spPr>
          <a:xfrm>
            <a:off x="4338541" y="3558538"/>
            <a:ext cx="6695782" cy="0"/>
          </a:xfrm>
          <a:prstGeom prst="line">
            <a:avLst/>
          </a:prstGeom>
          <a:ln w="3175"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9201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heavy with one image">
    <p:spTree>
      <p:nvGrpSpPr>
        <p:cNvPr id="1" name=""/>
        <p:cNvGrpSpPr/>
        <p:nvPr/>
      </p:nvGrpSpPr>
      <p:grpSpPr>
        <a:xfrm>
          <a:off x="0" y="0"/>
          <a:ext cx="0" cy="0"/>
          <a:chOff x="0" y="0"/>
          <a:chExt cx="0" cy="0"/>
        </a:xfrm>
      </p:grpSpPr>
      <p:sp>
        <p:nvSpPr>
          <p:cNvPr id="15" name="Text Placeholder 8"/>
          <p:cNvSpPr>
            <a:spLocks noGrp="1"/>
          </p:cNvSpPr>
          <p:nvPr>
            <p:ph type="body" sz="quarter" idx="12"/>
          </p:nvPr>
        </p:nvSpPr>
        <p:spPr>
          <a:xfrm>
            <a:off x="4169877" y="3628568"/>
            <a:ext cx="6864446" cy="2841796"/>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9" name="Text Placeholder 8"/>
          <p:cNvSpPr>
            <a:spLocks noGrp="1"/>
          </p:cNvSpPr>
          <p:nvPr>
            <p:ph type="body" sz="quarter" idx="14"/>
          </p:nvPr>
        </p:nvSpPr>
        <p:spPr>
          <a:xfrm>
            <a:off x="1389960" y="3628568"/>
            <a:ext cx="2767743" cy="2841796"/>
          </a:xfrm>
        </p:spPr>
        <p:txBody>
          <a:bodyPr lIns="91440" rIns="274320">
            <a:normAutofit/>
          </a:bodyPr>
          <a:lstStyle>
            <a:lvl1pPr marL="41950" indent="-41950">
              <a:defRPr sz="834">
                <a:solidFill>
                  <a:schemeClr val="accent1"/>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0" name="TextBox 19"/>
          <p:cNvSpPr txBox="1"/>
          <p:nvPr userDrawn="1"/>
        </p:nvSpPr>
        <p:spPr>
          <a:xfrm>
            <a:off x="4157702" y="6660333"/>
            <a:ext cx="6876622" cy="85536"/>
          </a:xfrm>
          <a:prstGeom prst="rect">
            <a:avLst/>
          </a:prstGeom>
          <a:noFill/>
        </p:spPr>
        <p:txBody>
          <a:bodyPr wrap="square" lIns="63587" tIns="0" rIns="0" bIns="0" rtlCol="0">
            <a:spAutoFit/>
          </a:bodyPr>
          <a:lstStyle/>
          <a:p>
            <a:pPr defTabSz="317937"/>
            <a:r>
              <a:rPr lang="en-US" sz="556" kern="800" dirty="0" smtClean="0">
                <a:solidFill>
                  <a:srgbClr val="000000">
                    <a:lumMod val="50000"/>
                    <a:lumOff val="50000"/>
                  </a:srgbClr>
                </a:solidFill>
              </a:rPr>
              <a:t>For </a:t>
            </a:r>
            <a:r>
              <a:rPr lang="en-US" sz="556" kern="800" dirty="0">
                <a:solidFill>
                  <a:srgbClr val="000000">
                    <a:lumMod val="50000"/>
                    <a:lumOff val="50000"/>
                  </a:srgbClr>
                </a:solidFill>
              </a:rPr>
              <a:t>more information about Consulting and Support solutions from Microsoft, contact your Microsoft Services representative or visit www.microsoft.com/services</a:t>
            </a:r>
          </a:p>
        </p:txBody>
      </p:sp>
      <p:sp>
        <p:nvSpPr>
          <p:cNvPr id="22" name="Title Placeholder 1"/>
          <p:cNvSpPr>
            <a:spLocks noGrp="1"/>
          </p:cNvSpPr>
          <p:nvPr>
            <p:ph type="title"/>
          </p:nvPr>
        </p:nvSpPr>
        <p:spPr>
          <a:xfrm>
            <a:off x="4169877" y="604073"/>
            <a:ext cx="6864446" cy="532244"/>
          </a:xfrm>
          <a:prstGeom prst="rect">
            <a:avLst/>
          </a:prstGeom>
        </p:spPr>
        <p:txBody>
          <a:bodyPr vert="horz" lIns="91440" tIns="0" rIns="0" bIns="0" rtlCol="0" anchor="t" anchorCtr="0">
            <a:normAutofit/>
          </a:bodyPr>
          <a:lstStyle>
            <a:lvl1pPr>
              <a:defRPr>
                <a:solidFill>
                  <a:srgbClr val="505050"/>
                </a:solidFill>
              </a:defRPr>
            </a:lvl1pPr>
          </a:lstStyle>
          <a:p>
            <a:r>
              <a:rPr lang="en-US" dirty="0" smtClean="0"/>
              <a:t>Click to edit Master title style</a:t>
            </a:r>
            <a:endParaRPr lang="en-US" dirty="0"/>
          </a:p>
        </p:txBody>
      </p:sp>
      <p:sp>
        <p:nvSpPr>
          <p:cNvPr id="23" name="Content Placeholder 3"/>
          <p:cNvSpPr>
            <a:spLocks noGrp="1"/>
          </p:cNvSpPr>
          <p:nvPr>
            <p:ph sz="quarter" idx="11"/>
          </p:nvPr>
        </p:nvSpPr>
        <p:spPr>
          <a:xfrm>
            <a:off x="4169877" y="1283507"/>
            <a:ext cx="6864446" cy="2209340"/>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25" name="Text Placeholder 8"/>
          <p:cNvSpPr>
            <a:spLocks noGrp="1"/>
          </p:cNvSpPr>
          <p:nvPr>
            <p:ph type="body" sz="quarter" idx="13"/>
          </p:nvPr>
        </p:nvSpPr>
        <p:spPr>
          <a:xfrm>
            <a:off x="1389960" y="1283229"/>
            <a:ext cx="2767743" cy="1698862"/>
          </a:xfrm>
        </p:spPr>
        <p:txBody>
          <a:bodyPr lIns="91440" rIns="274320">
            <a:normAutofit/>
          </a:bodyPr>
          <a:lstStyle>
            <a:lvl1pPr>
              <a:defRPr sz="834">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Tree>
    <p:extLst>
      <p:ext uri="{BB962C8B-B14F-4D97-AF65-F5344CB8AC3E}">
        <p14:creationId xmlns:p14="http://schemas.microsoft.com/office/powerpoint/2010/main" val="265672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ext heavy with one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4338541" y="1213224"/>
            <a:ext cx="6695782" cy="2266376"/>
          </a:xfrm>
        </p:spPr>
        <p:txBody>
          <a:bodyPr/>
          <a:lstStyle>
            <a:lvl1pPr>
              <a:defRPr>
                <a:solidFill>
                  <a:srgbClr val="505050"/>
                </a:solidFill>
              </a:defRPr>
            </a:lvl1pPr>
          </a:lstStyle>
          <a:p>
            <a:endParaRPr lang="en-US" dirty="0"/>
          </a:p>
        </p:txBody>
      </p:sp>
      <p:sp>
        <p:nvSpPr>
          <p:cNvPr id="30" name="Title Placeholder 1"/>
          <p:cNvSpPr>
            <a:spLocks noGrp="1"/>
          </p:cNvSpPr>
          <p:nvPr>
            <p:ph type="title"/>
          </p:nvPr>
        </p:nvSpPr>
        <p:spPr>
          <a:xfrm>
            <a:off x="4169877" y="604073"/>
            <a:ext cx="6864446" cy="532244"/>
          </a:xfrm>
          <a:prstGeom prst="rect">
            <a:avLst/>
          </a:prstGeom>
        </p:spPr>
        <p:txBody>
          <a:bodyPr vert="horz" lIns="91440" tIns="0" rIns="0" bIns="0" rtlCol="0" anchor="t" anchorCtr="0">
            <a:normAutofit/>
          </a:bodyPr>
          <a:lstStyle>
            <a:lvl1pPr>
              <a:defRPr>
                <a:solidFill>
                  <a:srgbClr val="505050"/>
                </a:solidFill>
              </a:defRPr>
            </a:lvl1pPr>
          </a:lstStyle>
          <a:p>
            <a:r>
              <a:rPr lang="en-US" dirty="0" smtClean="0"/>
              <a:t>Click to edit Master title style</a:t>
            </a:r>
            <a:endParaRPr lang="en-US" dirty="0"/>
          </a:p>
        </p:txBody>
      </p:sp>
      <p:sp>
        <p:nvSpPr>
          <p:cNvPr id="33" name="Text Placeholder 8"/>
          <p:cNvSpPr>
            <a:spLocks noGrp="1"/>
          </p:cNvSpPr>
          <p:nvPr>
            <p:ph type="body" sz="quarter" idx="12"/>
          </p:nvPr>
        </p:nvSpPr>
        <p:spPr>
          <a:xfrm>
            <a:off x="4169877" y="3628568"/>
            <a:ext cx="6864446" cy="2841796"/>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35" name="Text Placeholder 8"/>
          <p:cNvSpPr>
            <a:spLocks noGrp="1"/>
          </p:cNvSpPr>
          <p:nvPr>
            <p:ph type="body" sz="quarter" idx="14"/>
          </p:nvPr>
        </p:nvSpPr>
        <p:spPr>
          <a:xfrm>
            <a:off x="1389960" y="3628568"/>
            <a:ext cx="2767743" cy="2841796"/>
          </a:xfrm>
        </p:spPr>
        <p:txBody>
          <a:bodyPr lIns="91440" rIns="274320">
            <a:normAutofit/>
          </a:bodyPr>
          <a:lstStyle>
            <a:lvl1pPr marL="41950" indent="-41950">
              <a:defRPr sz="834">
                <a:solidFill>
                  <a:schemeClr val="accent1"/>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36" name="TextBox 35"/>
          <p:cNvSpPr txBox="1"/>
          <p:nvPr userDrawn="1"/>
        </p:nvSpPr>
        <p:spPr>
          <a:xfrm>
            <a:off x="4157702" y="6660333"/>
            <a:ext cx="6876622" cy="85536"/>
          </a:xfrm>
          <a:prstGeom prst="rect">
            <a:avLst/>
          </a:prstGeom>
          <a:noFill/>
        </p:spPr>
        <p:txBody>
          <a:bodyPr wrap="square" lIns="63587" tIns="0" rIns="0" bIns="0" rtlCol="0">
            <a:spAutoFit/>
          </a:bodyPr>
          <a:lstStyle/>
          <a:p>
            <a:pPr defTabSz="317937"/>
            <a:r>
              <a:rPr lang="en-US" sz="556" kern="800" dirty="0" smtClean="0">
                <a:solidFill>
                  <a:srgbClr val="000000">
                    <a:lumMod val="50000"/>
                    <a:lumOff val="50000"/>
                  </a:srgbClr>
                </a:solidFill>
              </a:rPr>
              <a:t>For </a:t>
            </a:r>
            <a:r>
              <a:rPr lang="en-US" sz="556" kern="800" dirty="0">
                <a:solidFill>
                  <a:srgbClr val="000000">
                    <a:lumMod val="50000"/>
                    <a:lumOff val="50000"/>
                  </a:srgbClr>
                </a:solidFill>
              </a:rPr>
              <a:t>more information about Consulting and Support solutions from Microsoft, contact your Microsoft Services representative or visit www.microsoft.com/services</a:t>
            </a:r>
          </a:p>
        </p:txBody>
      </p:sp>
      <p:cxnSp>
        <p:nvCxnSpPr>
          <p:cNvPr id="37" name="Straight Connector 36"/>
          <p:cNvCxnSpPr/>
          <p:nvPr userDrawn="1"/>
        </p:nvCxnSpPr>
        <p:spPr>
          <a:xfrm>
            <a:off x="4338541" y="3558538"/>
            <a:ext cx="6695782" cy="0"/>
          </a:xfrm>
          <a:prstGeom prst="line">
            <a:avLst/>
          </a:prstGeom>
          <a:ln w="3175"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1726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169877" y="1283508"/>
            <a:ext cx="6864446" cy="5228082"/>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8"/>
          <p:cNvSpPr>
            <a:spLocks noGrp="1"/>
          </p:cNvSpPr>
          <p:nvPr>
            <p:ph type="body" sz="quarter" idx="15"/>
          </p:nvPr>
        </p:nvSpPr>
        <p:spPr>
          <a:xfrm>
            <a:off x="1389960" y="1283508"/>
            <a:ext cx="2767743" cy="5228081"/>
          </a:xfrm>
        </p:spPr>
        <p:txBody>
          <a:bodyPr lIns="91440" rIns="274320">
            <a:normAutofit/>
          </a:bodyPr>
          <a:lstStyle>
            <a:lvl1pPr marL="41950" indent="-41950">
              <a:defRPr sz="834">
                <a:solidFill>
                  <a:schemeClr val="accent1"/>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7" name="Title Placeholder 1"/>
          <p:cNvSpPr>
            <a:spLocks noGrp="1"/>
          </p:cNvSpPr>
          <p:nvPr>
            <p:ph type="title"/>
          </p:nvPr>
        </p:nvSpPr>
        <p:spPr>
          <a:xfrm>
            <a:off x="4169877" y="604073"/>
            <a:ext cx="6864446" cy="532244"/>
          </a:xfrm>
          <a:prstGeom prst="rect">
            <a:avLst/>
          </a:prstGeom>
        </p:spPr>
        <p:txBody>
          <a:bodyPr vert="horz" lIns="91440" tIns="0" rIns="0" bIns="0" rtlCol="0" anchor="t" anchorCtr="0">
            <a:normAutofit/>
          </a:bodyPr>
          <a:lstStyle>
            <a:lvl1pPr>
              <a:defRPr>
                <a:solidFill>
                  <a:srgbClr val="505050"/>
                </a:solidFill>
              </a:defRPr>
            </a:lvl1pPr>
          </a:lstStyle>
          <a:p>
            <a:r>
              <a:rPr lang="en-US" dirty="0" smtClean="0"/>
              <a:t>Click to edit Master title style</a:t>
            </a:r>
            <a:endParaRPr lang="en-US" dirty="0"/>
          </a:p>
        </p:txBody>
      </p:sp>
      <p:sp>
        <p:nvSpPr>
          <p:cNvPr id="11" name="TextBox 10"/>
          <p:cNvSpPr txBox="1"/>
          <p:nvPr userDrawn="1"/>
        </p:nvSpPr>
        <p:spPr>
          <a:xfrm>
            <a:off x="4157702" y="6660333"/>
            <a:ext cx="6876622" cy="85536"/>
          </a:xfrm>
          <a:prstGeom prst="rect">
            <a:avLst/>
          </a:prstGeom>
          <a:noFill/>
        </p:spPr>
        <p:txBody>
          <a:bodyPr wrap="square" lIns="63587" tIns="0" rIns="0" bIns="0" rtlCol="0">
            <a:spAutoFit/>
          </a:bodyPr>
          <a:lstStyle/>
          <a:p>
            <a:pPr defTabSz="317937"/>
            <a:r>
              <a:rPr lang="en-US" sz="556" kern="800" dirty="0" smtClean="0">
                <a:solidFill>
                  <a:srgbClr val="000000">
                    <a:lumMod val="50000"/>
                    <a:lumOff val="50000"/>
                  </a:srgbClr>
                </a:solidFill>
              </a:rPr>
              <a:t>© 2012 Microsoft Corporation. All rights reserved. This material is provided for informational purposes only. MICROSOFT MAKES NO WARRANTIES, EXPRESSED OR IMPLIED. </a:t>
            </a:r>
          </a:p>
        </p:txBody>
      </p:sp>
    </p:spTree>
    <p:extLst>
      <p:ext uri="{BB962C8B-B14F-4D97-AF65-F5344CB8AC3E}">
        <p14:creationId xmlns:p14="http://schemas.microsoft.com/office/powerpoint/2010/main" val="164138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169877" y="1283508"/>
            <a:ext cx="6864446" cy="5228082"/>
          </a:xfrm>
        </p:spPr>
        <p:txBody>
          <a:bodyPr lIns="91440">
            <a:normAutofit/>
          </a:bodyPr>
          <a:lstStyle>
            <a:lvl1pPr>
              <a:defRPr sz="695">
                <a:solidFill>
                  <a:srgbClr val="505050"/>
                </a:solidFill>
              </a:defRPr>
            </a:lvl1pPr>
            <a:lvl2pPr>
              <a:defRPr sz="695"/>
            </a:lvl2pPr>
            <a:lvl3pPr>
              <a:defRPr sz="695"/>
            </a:lvl3pPr>
            <a:lvl4pPr>
              <a:defRPr sz="695"/>
            </a:lvl4pPr>
            <a:lvl5pPr>
              <a:defRPr sz="695"/>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7" name="Title Placeholder 1"/>
          <p:cNvSpPr>
            <a:spLocks noGrp="1"/>
          </p:cNvSpPr>
          <p:nvPr>
            <p:ph type="title"/>
          </p:nvPr>
        </p:nvSpPr>
        <p:spPr>
          <a:xfrm>
            <a:off x="4169877" y="604073"/>
            <a:ext cx="6864446" cy="532244"/>
          </a:xfrm>
          <a:prstGeom prst="rect">
            <a:avLst/>
          </a:prstGeom>
        </p:spPr>
        <p:txBody>
          <a:bodyPr vert="horz" lIns="91440" tIns="0" rIns="0" bIns="0" rtlCol="0" anchor="t" anchorCtr="0">
            <a:normAutofit/>
          </a:bodyPr>
          <a:lstStyle>
            <a:lvl1pPr>
              <a:defRPr>
                <a:solidFill>
                  <a:srgbClr val="50505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3688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only">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169877" y="604072"/>
            <a:ext cx="6949795" cy="604073"/>
          </a:xfrm>
          <a:prstGeom prst="rect">
            <a:avLst/>
          </a:prstGeom>
        </p:spPr>
        <p:txBody>
          <a:bodyPr vert="horz" lIns="0" tIns="0" rIns="91440" bIns="0" rtlCol="0" anchor="t" anchorCtr="0">
            <a:normAutofit/>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963171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5705957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977118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559974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856696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76356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313831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087762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5541651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4734598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0923110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349612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434035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290998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17707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45354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550773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24413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0677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27064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373650"/>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019702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042197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26917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0" r:id="rId23"/>
    <p:sldLayoutId id="2147484191" r:id="rId24"/>
    <p:sldLayoutId id="2147484201" r:id="rId25"/>
    <p:sldLayoutId id="2147484202" r:id="rId26"/>
    <p:sldLayoutId id="2147484203" r:id="rId27"/>
    <p:sldLayoutId id="2147484204" r:id="rId28"/>
    <p:sldLayoutId id="2147484205"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144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1824" y="1632057"/>
            <a:ext cx="11192828" cy="4616063"/>
          </a:xfrm>
          <a:prstGeom prst="rect">
            <a:avLst/>
          </a:prstGeom>
        </p:spPr>
        <p:txBody>
          <a:bodyPr vert="horz" lIns="91440" tIns="0" rIns="0" bIns="0" rtlCol="0">
            <a:normAutofit/>
          </a:body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834">
                <a:solidFill>
                  <a:schemeClr val="tx1">
                    <a:tint val="75000"/>
                  </a:schemeClr>
                </a:solidFill>
              </a:defRPr>
            </a:lvl1pPr>
          </a:lstStyle>
          <a:p>
            <a:pPr defTabSz="317937"/>
            <a:fld id="{427357DD-A011-4344-96E9-CE7A1ADF818E}" type="datetimeFigureOut">
              <a:rPr lang="en-US" smtClean="0">
                <a:solidFill>
                  <a:srgbClr val="000000">
                    <a:tint val="75000"/>
                  </a:srgbClr>
                </a:solidFill>
              </a:rPr>
              <a:pPr defTabSz="317937"/>
              <a:t>6/3/2013</a:t>
            </a:fld>
            <a:endParaRPr lang="en-US" dirty="0">
              <a:solidFill>
                <a:srgbClr val="000000">
                  <a:tint val="75000"/>
                </a:srgb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834">
                <a:solidFill>
                  <a:schemeClr val="tx1">
                    <a:tint val="75000"/>
                  </a:schemeClr>
                </a:solidFill>
              </a:defRPr>
            </a:lvl1pPr>
          </a:lstStyle>
          <a:p>
            <a:pPr defTabSz="317937"/>
            <a:endParaRPr lang="en-US" dirty="0">
              <a:solidFill>
                <a:srgbClr val="000000">
                  <a:tint val="75000"/>
                </a:srgb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834">
                <a:solidFill>
                  <a:schemeClr val="tx1">
                    <a:tint val="75000"/>
                  </a:schemeClr>
                </a:solidFill>
              </a:defRPr>
            </a:lvl1pPr>
          </a:lstStyle>
          <a:p>
            <a:pPr defTabSz="317937"/>
            <a:fld id="{D683C23E-AD81-D444-975B-0E635109FC2C}" type="slidenum">
              <a:rPr lang="en-US" smtClean="0">
                <a:solidFill>
                  <a:srgbClr val="000000">
                    <a:tint val="75000"/>
                  </a:srgbClr>
                </a:solidFill>
              </a:rPr>
              <a:pPr defTabSz="317937"/>
              <a:t>‹#›</a:t>
            </a:fld>
            <a:endParaRPr lang="en-US" dirty="0">
              <a:solidFill>
                <a:srgbClr val="000000">
                  <a:tint val="75000"/>
                </a:srgbClr>
              </a:solidFill>
            </a:endParaRPr>
          </a:p>
        </p:txBody>
      </p:sp>
    </p:spTree>
    <p:extLst>
      <p:ext uri="{BB962C8B-B14F-4D97-AF65-F5344CB8AC3E}">
        <p14:creationId xmlns:p14="http://schemas.microsoft.com/office/powerpoint/2010/main" val="410497331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Lst>
  <p:txStyles>
    <p:titleStyle>
      <a:lvl1pPr algn="l" defTabSz="317937" rtl="0" eaLnBrk="1" latinLnBrk="0" hangingPunct="1">
        <a:spcBef>
          <a:spcPct val="0"/>
        </a:spcBef>
        <a:buNone/>
        <a:defRPr sz="1669" kern="1200">
          <a:solidFill>
            <a:srgbClr val="505050"/>
          </a:solidFill>
          <a:latin typeface="Segoe Pro Light"/>
          <a:ea typeface="+mj-ea"/>
          <a:cs typeface="Segoe Pro Light"/>
        </a:defRPr>
      </a:lvl1pPr>
    </p:titleStyle>
    <p:bodyStyle>
      <a:lvl1pPr marL="0" indent="0" algn="l" defTabSz="317937" rtl="0" eaLnBrk="1" latinLnBrk="0" hangingPunct="1">
        <a:lnSpc>
          <a:spcPct val="120000"/>
        </a:lnSpc>
        <a:spcBef>
          <a:spcPts val="0"/>
        </a:spcBef>
        <a:buFont typeface="Arial"/>
        <a:buNone/>
        <a:defRPr sz="695" kern="1200">
          <a:solidFill>
            <a:srgbClr val="505050"/>
          </a:solidFill>
          <a:latin typeface="Segoe Pro Light"/>
          <a:ea typeface="+mn-ea"/>
          <a:cs typeface="Segoe Pro Light"/>
        </a:defRPr>
      </a:lvl1pPr>
      <a:lvl2pPr marL="317937" indent="0" algn="l" defTabSz="317937" rtl="0" eaLnBrk="1" latinLnBrk="0" hangingPunct="1">
        <a:spcBef>
          <a:spcPct val="20000"/>
        </a:spcBef>
        <a:buFont typeface="Arial"/>
        <a:buNone/>
        <a:defRPr sz="1947" kern="1200">
          <a:solidFill>
            <a:schemeClr val="tx1"/>
          </a:solidFill>
          <a:latin typeface="Segoe Pro Light"/>
          <a:ea typeface="+mn-ea"/>
          <a:cs typeface="Segoe Pro Light"/>
        </a:defRPr>
      </a:lvl2pPr>
      <a:lvl3pPr marL="635874" indent="0" algn="l" defTabSz="317937" rtl="0" eaLnBrk="1" latinLnBrk="0" hangingPunct="1">
        <a:spcBef>
          <a:spcPct val="20000"/>
        </a:spcBef>
        <a:buFont typeface="Arial"/>
        <a:buNone/>
        <a:defRPr sz="1669" kern="1200">
          <a:solidFill>
            <a:schemeClr val="tx1"/>
          </a:solidFill>
          <a:latin typeface="Segoe Pro Light"/>
          <a:ea typeface="+mn-ea"/>
          <a:cs typeface="Segoe Pro Light"/>
        </a:defRPr>
      </a:lvl3pPr>
      <a:lvl4pPr marL="953811" indent="0" algn="l" defTabSz="317937" rtl="0" eaLnBrk="1" latinLnBrk="0" hangingPunct="1">
        <a:spcBef>
          <a:spcPct val="20000"/>
        </a:spcBef>
        <a:buFont typeface="Arial"/>
        <a:buNone/>
        <a:defRPr sz="1391" kern="1200">
          <a:solidFill>
            <a:schemeClr val="tx1"/>
          </a:solidFill>
          <a:latin typeface="Segoe Pro Light"/>
          <a:ea typeface="+mn-ea"/>
          <a:cs typeface="Segoe Pro Light"/>
        </a:defRPr>
      </a:lvl4pPr>
      <a:lvl5pPr marL="1271748" indent="0" algn="l" defTabSz="317937" rtl="0" eaLnBrk="1" latinLnBrk="0" hangingPunct="1">
        <a:spcBef>
          <a:spcPct val="20000"/>
        </a:spcBef>
        <a:buFont typeface="Arial"/>
        <a:buNone/>
        <a:defRPr sz="1391" kern="1200">
          <a:solidFill>
            <a:schemeClr val="tx1"/>
          </a:solidFill>
          <a:latin typeface="Segoe Pro Light"/>
          <a:ea typeface="+mn-ea"/>
          <a:cs typeface="Segoe Pro Light"/>
        </a:defRPr>
      </a:lvl5pPr>
      <a:lvl6pPr marL="1748653" indent="-158968" algn="l" defTabSz="317937" rtl="0" eaLnBrk="1" latinLnBrk="0" hangingPunct="1">
        <a:spcBef>
          <a:spcPct val="20000"/>
        </a:spcBef>
        <a:buFont typeface="Arial"/>
        <a:buChar char="•"/>
        <a:defRPr sz="1391" kern="1200">
          <a:solidFill>
            <a:schemeClr val="tx1"/>
          </a:solidFill>
          <a:latin typeface="+mn-lt"/>
          <a:ea typeface="+mn-ea"/>
          <a:cs typeface="+mn-cs"/>
        </a:defRPr>
      </a:lvl6pPr>
      <a:lvl7pPr marL="2066590" indent="-158968" algn="l" defTabSz="317937" rtl="0" eaLnBrk="1" latinLnBrk="0" hangingPunct="1">
        <a:spcBef>
          <a:spcPct val="20000"/>
        </a:spcBef>
        <a:buFont typeface="Arial"/>
        <a:buChar char="•"/>
        <a:defRPr sz="1391" kern="1200">
          <a:solidFill>
            <a:schemeClr val="tx1"/>
          </a:solidFill>
          <a:latin typeface="+mn-lt"/>
          <a:ea typeface="+mn-ea"/>
          <a:cs typeface="+mn-cs"/>
        </a:defRPr>
      </a:lvl7pPr>
      <a:lvl8pPr marL="2384527" indent="-158968" algn="l" defTabSz="317937" rtl="0" eaLnBrk="1" latinLnBrk="0" hangingPunct="1">
        <a:spcBef>
          <a:spcPct val="20000"/>
        </a:spcBef>
        <a:buFont typeface="Arial"/>
        <a:buChar char="•"/>
        <a:defRPr sz="1391" kern="1200">
          <a:solidFill>
            <a:schemeClr val="tx1"/>
          </a:solidFill>
          <a:latin typeface="+mn-lt"/>
          <a:ea typeface="+mn-ea"/>
          <a:cs typeface="+mn-cs"/>
        </a:defRPr>
      </a:lvl8pPr>
      <a:lvl9pPr marL="2702463" indent="-158968" algn="l" defTabSz="317937" rtl="0" eaLnBrk="1" latinLnBrk="0" hangingPunct="1">
        <a:spcBef>
          <a:spcPct val="20000"/>
        </a:spcBef>
        <a:buFont typeface="Arial"/>
        <a:buChar char="•"/>
        <a:defRPr sz="1391" kern="1200">
          <a:solidFill>
            <a:schemeClr val="tx1"/>
          </a:solidFill>
          <a:latin typeface="+mn-lt"/>
          <a:ea typeface="+mn-ea"/>
          <a:cs typeface="+mn-cs"/>
        </a:defRPr>
      </a:lvl9pPr>
    </p:bodyStyle>
    <p:otherStyle>
      <a:defPPr>
        <a:defRPr lang="en-US"/>
      </a:defPPr>
      <a:lvl1pPr marL="0" algn="l" defTabSz="317937" rtl="0" eaLnBrk="1" latinLnBrk="0" hangingPunct="1">
        <a:defRPr sz="1252" kern="1200">
          <a:solidFill>
            <a:schemeClr val="tx1"/>
          </a:solidFill>
          <a:latin typeface="+mn-lt"/>
          <a:ea typeface="+mn-ea"/>
          <a:cs typeface="+mn-cs"/>
        </a:defRPr>
      </a:lvl1pPr>
      <a:lvl2pPr marL="317937" algn="l" defTabSz="317937" rtl="0" eaLnBrk="1" latinLnBrk="0" hangingPunct="1">
        <a:defRPr sz="1252" kern="1200">
          <a:solidFill>
            <a:schemeClr val="tx1"/>
          </a:solidFill>
          <a:latin typeface="+mn-lt"/>
          <a:ea typeface="+mn-ea"/>
          <a:cs typeface="+mn-cs"/>
        </a:defRPr>
      </a:lvl2pPr>
      <a:lvl3pPr marL="635874" algn="l" defTabSz="317937" rtl="0" eaLnBrk="1" latinLnBrk="0" hangingPunct="1">
        <a:defRPr sz="1252" kern="1200">
          <a:solidFill>
            <a:schemeClr val="tx1"/>
          </a:solidFill>
          <a:latin typeface="+mn-lt"/>
          <a:ea typeface="+mn-ea"/>
          <a:cs typeface="+mn-cs"/>
        </a:defRPr>
      </a:lvl3pPr>
      <a:lvl4pPr marL="953811" algn="l" defTabSz="317937" rtl="0" eaLnBrk="1" latinLnBrk="0" hangingPunct="1">
        <a:defRPr sz="1252" kern="1200">
          <a:solidFill>
            <a:schemeClr val="tx1"/>
          </a:solidFill>
          <a:latin typeface="+mn-lt"/>
          <a:ea typeface="+mn-ea"/>
          <a:cs typeface="+mn-cs"/>
        </a:defRPr>
      </a:lvl4pPr>
      <a:lvl5pPr marL="1271748" algn="l" defTabSz="317937" rtl="0" eaLnBrk="1" latinLnBrk="0" hangingPunct="1">
        <a:defRPr sz="1252" kern="1200">
          <a:solidFill>
            <a:schemeClr val="tx1"/>
          </a:solidFill>
          <a:latin typeface="+mn-lt"/>
          <a:ea typeface="+mn-ea"/>
          <a:cs typeface="+mn-cs"/>
        </a:defRPr>
      </a:lvl5pPr>
      <a:lvl6pPr marL="1589684" algn="l" defTabSz="317937" rtl="0" eaLnBrk="1" latinLnBrk="0" hangingPunct="1">
        <a:defRPr sz="1252" kern="1200">
          <a:solidFill>
            <a:schemeClr val="tx1"/>
          </a:solidFill>
          <a:latin typeface="+mn-lt"/>
          <a:ea typeface="+mn-ea"/>
          <a:cs typeface="+mn-cs"/>
        </a:defRPr>
      </a:lvl6pPr>
      <a:lvl7pPr marL="1907621" algn="l" defTabSz="317937" rtl="0" eaLnBrk="1" latinLnBrk="0" hangingPunct="1">
        <a:defRPr sz="1252" kern="1200">
          <a:solidFill>
            <a:schemeClr val="tx1"/>
          </a:solidFill>
          <a:latin typeface="+mn-lt"/>
          <a:ea typeface="+mn-ea"/>
          <a:cs typeface="+mn-cs"/>
        </a:defRPr>
      </a:lvl7pPr>
      <a:lvl8pPr marL="2225558" algn="l" defTabSz="317937" rtl="0" eaLnBrk="1" latinLnBrk="0" hangingPunct="1">
        <a:defRPr sz="1252" kern="1200">
          <a:solidFill>
            <a:schemeClr val="tx1"/>
          </a:solidFill>
          <a:latin typeface="+mn-lt"/>
          <a:ea typeface="+mn-ea"/>
          <a:cs typeface="+mn-cs"/>
        </a:defRPr>
      </a:lvl8pPr>
      <a:lvl9pPr marL="2543495" algn="l" defTabSz="317937" rtl="0" eaLnBrk="1" latinLnBrk="0" hangingPunct="1">
        <a:defRPr sz="12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776242"/>
      </p:ext>
    </p:extLst>
  </p:cSld>
  <p:clrMap bg1="dk1" tx1="lt1" bg2="dk2"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slideLayout" Target="../slideLayouts/slideLayout26.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package" Target="../embeddings/Microsoft_Visio_Drawing1.vsdx"/><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25.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53.emf"/></Relationships>
</file>

<file path=ppt/slides/_rels/slide2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9" Type="http://schemas.openxmlformats.org/officeDocument/2006/relationships/image" Target="../media/image54.wmf"/><Relationship Id="rId3" Type="http://schemas.openxmlformats.org/officeDocument/2006/relationships/tags" Target="../tags/tag9.xml"/><Relationship Id="rId21" Type="http://schemas.openxmlformats.org/officeDocument/2006/relationships/tags" Target="../tags/tag27.xml"/><Relationship Id="rId34" Type="http://schemas.openxmlformats.org/officeDocument/2006/relationships/tags" Target="../tags/tag40.xml"/><Relationship Id="rId42" Type="http://schemas.openxmlformats.org/officeDocument/2006/relationships/image" Target="../media/image57.wmf"/><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tags" Target="../tags/tag39.xml"/><Relationship Id="rId38" Type="http://schemas.openxmlformats.org/officeDocument/2006/relationships/slideLayout" Target="../slideLayouts/slideLayout27.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tags" Target="../tags/tag35.xml"/><Relationship Id="rId41" Type="http://schemas.openxmlformats.org/officeDocument/2006/relationships/image" Target="../media/image56.wm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tags" Target="../tags/tag38.xml"/><Relationship Id="rId37" Type="http://schemas.openxmlformats.org/officeDocument/2006/relationships/tags" Target="../tags/tag43.xml"/><Relationship Id="rId40" Type="http://schemas.openxmlformats.org/officeDocument/2006/relationships/image" Target="../media/image55.wmf"/><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36" Type="http://schemas.openxmlformats.org/officeDocument/2006/relationships/tags" Target="../tags/tag42.xml"/><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tags" Target="../tags/tag37.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tags" Target="../tags/tag36.xml"/><Relationship Id="rId35" Type="http://schemas.openxmlformats.org/officeDocument/2006/relationships/tags" Target="../tags/tag41.xml"/></Relationships>
</file>

<file path=ppt/slides/_rels/slide26.xml.rels><?xml version="1.0" encoding="UTF-8" standalone="yes"?>
<Relationships xmlns="http://schemas.openxmlformats.org/package/2006/relationships"><Relationship Id="rId3" Type="http://schemas.openxmlformats.org/officeDocument/2006/relationships/hyperlink" Target="http://microsoft.com/twc"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73.emf"/><Relationship Id="rId4" Type="http://schemas.openxmlformats.org/officeDocument/2006/relationships/image" Target="../media/image72.emf"/><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73.emf"/><Relationship Id="rId7" Type="http://schemas.openxmlformats.org/officeDocument/2006/relationships/diagramData" Target="../diagrams/data2.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78.wmf"/><Relationship Id="rId11" Type="http://schemas.microsoft.com/office/2007/relationships/diagramDrawing" Target="../diagrams/drawing2.xml"/><Relationship Id="rId5" Type="http://schemas.openxmlformats.org/officeDocument/2006/relationships/image" Target="../media/image77.wmf"/><Relationship Id="rId10" Type="http://schemas.openxmlformats.org/officeDocument/2006/relationships/diagramColors" Target="../diagrams/colors2.xml"/><Relationship Id="rId4" Type="http://schemas.openxmlformats.org/officeDocument/2006/relationships/hyperlink" Target="http://www.microsoft.com/services" TargetMode="Externa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slideLayout" Target="../slideLayouts/slideLayout26.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9.jpe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Industrialized Services</a:t>
            </a:r>
            <a:endParaRPr lang="en-US" dirty="0"/>
          </a:p>
        </p:txBody>
      </p:sp>
      <p:sp>
        <p:nvSpPr>
          <p:cNvPr id="3" name="Date Placeholder 2"/>
          <p:cNvSpPr>
            <a:spLocks noGrp="1"/>
          </p:cNvSpPr>
          <p:nvPr>
            <p:ph type="dt" sz="half" idx="10"/>
          </p:nvPr>
        </p:nvSpPr>
        <p:spPr/>
        <p:txBody>
          <a:bodyPr/>
          <a:lstStyle/>
          <a:p>
            <a:fld id="{6CAB5F3F-0C09-2446-88B7-457681E8ABF6}" type="datetime1">
              <a:rPr lang="en-US" smtClean="0"/>
              <a:pPr/>
              <a:t>6/3/2013</a:t>
            </a:fld>
            <a:endParaRPr lang="en-US" dirty="0"/>
          </a:p>
        </p:txBody>
      </p:sp>
      <p:sp>
        <p:nvSpPr>
          <p:cNvPr id="4" name="Slide Number Placeholder 3"/>
          <p:cNvSpPr>
            <a:spLocks noGrp="1"/>
          </p:cNvSpPr>
          <p:nvPr>
            <p:ph type="sldNum" sz="quarter" idx="11"/>
          </p:nvPr>
        </p:nvSpPr>
        <p:spPr/>
        <p:txBody>
          <a:bodyPr/>
          <a:lstStyle/>
          <a:p>
            <a:fld id="{74A398B2-5A34-1A4A-811E-F4027282568C}" type="slidenum">
              <a:rPr lang="en-US" smtClean="0"/>
              <a:pPr/>
              <a:t>10</a:t>
            </a:fld>
            <a:endParaRPr lang="en-US"/>
          </a:p>
        </p:txBody>
      </p:sp>
      <p:sp>
        <p:nvSpPr>
          <p:cNvPr id="8" name="Content Placeholder 7"/>
          <p:cNvSpPr>
            <a:spLocks noGrp="1"/>
          </p:cNvSpPr>
          <p:nvPr>
            <p:ph sz="quarter" idx="13"/>
          </p:nvPr>
        </p:nvSpPr>
        <p:spPr>
          <a:xfrm>
            <a:off x="3730942" y="1243470"/>
            <a:ext cx="8394621" cy="4700129"/>
          </a:xfrm>
        </p:spPr>
        <p:txBody>
          <a:bodyPr>
            <a:noAutofit/>
          </a:bodyPr>
          <a:lstStyle/>
          <a:p>
            <a:pPr marL="466310" indent="-466310">
              <a:buFont typeface="Arial" panose="020B0604020202020204" pitchFamily="34" charset="0"/>
              <a:buChar char="•"/>
            </a:pPr>
            <a:r>
              <a:rPr lang="en-US" sz="3200" b="1" dirty="0"/>
              <a:t>“implemented as standardized, automated, configurable and scalable services at a low-cost entry-level price” – Gartner Inc. 2011</a:t>
            </a:r>
          </a:p>
          <a:p>
            <a:endParaRPr lang="en-US" sz="3200" b="1" dirty="0"/>
          </a:p>
          <a:p>
            <a:pPr marL="466310" indent="-466310">
              <a:buFont typeface="Arial" panose="020B0604020202020204" pitchFamily="34" charset="0"/>
              <a:buChar char="•"/>
            </a:pPr>
            <a:r>
              <a:rPr lang="en-US" sz="3200" b="1" dirty="0"/>
              <a:t>Expected to reach 30% of the total IT market by 2015</a:t>
            </a:r>
          </a:p>
          <a:p>
            <a:endParaRPr lang="en-US" sz="3200" b="1" dirty="0"/>
          </a:p>
          <a:p>
            <a:pPr marL="466310" indent="-466310">
              <a:buFont typeface="Arial" panose="020B0604020202020204" pitchFamily="34" charset="0"/>
              <a:buChar char="•"/>
            </a:pPr>
            <a:r>
              <a:rPr lang="en-US" sz="3200" b="1" dirty="0"/>
              <a:t>Requires a real focus on standardization and automation</a:t>
            </a:r>
          </a:p>
          <a:p>
            <a:endParaRPr lang="en-US" sz="3200" dirty="0"/>
          </a:p>
          <a:p>
            <a:endParaRPr lang="en-US" sz="3200" dirty="0"/>
          </a:p>
        </p:txBody>
      </p:sp>
      <p:sp>
        <p:nvSpPr>
          <p:cNvPr id="9" name="Rectangle 8"/>
          <p:cNvSpPr/>
          <p:nvPr/>
        </p:nvSpPr>
        <p:spPr>
          <a:xfrm>
            <a:off x="7047218" y="6290257"/>
            <a:ext cx="4746043" cy="531812"/>
          </a:xfrm>
          <a:prstGeom prst="rect">
            <a:avLst/>
          </a:prstGeom>
        </p:spPr>
        <p:txBody>
          <a:bodyPr wrap="none">
            <a:spAutoFit/>
          </a:bodyPr>
          <a:lstStyle/>
          <a:p>
            <a:r>
              <a:rPr lang="en-US" sz="1428" b="1" dirty="0"/>
              <a:t>Source: </a:t>
            </a:r>
            <a:r>
              <a:rPr lang="en-US" sz="1428" dirty="0"/>
              <a:t>Gartner, Inc. 2011. </a:t>
            </a:r>
            <a:r>
              <a:rPr lang="en-US" sz="1428" i="1" dirty="0"/>
              <a:t>Gartner Says Industrialized</a:t>
            </a:r>
          </a:p>
          <a:p>
            <a:r>
              <a:rPr lang="en-US" sz="1428" i="1" dirty="0"/>
              <a:t> Low-Cost IT Services to Transform the IT Services Market.</a:t>
            </a:r>
            <a:r>
              <a:rPr lang="en-US" sz="1428" dirty="0"/>
              <a:t> </a:t>
            </a:r>
            <a:endParaRPr lang="en-US" sz="1428" b="1" dirty="0"/>
          </a:p>
        </p:txBody>
      </p:sp>
    </p:spTree>
    <p:extLst>
      <p:ext uri="{BB962C8B-B14F-4D97-AF65-F5344CB8AC3E}">
        <p14:creationId xmlns:p14="http://schemas.microsoft.com/office/powerpoint/2010/main" val="2979862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reach investment goals</a:t>
            </a:r>
            <a:endParaRPr lang="en-US" dirty="0"/>
          </a:p>
        </p:txBody>
      </p:sp>
      <p:sp>
        <p:nvSpPr>
          <p:cNvPr id="3" name="Date Placeholder 2"/>
          <p:cNvSpPr>
            <a:spLocks noGrp="1"/>
          </p:cNvSpPr>
          <p:nvPr>
            <p:ph type="dt" sz="half" idx="10"/>
          </p:nvPr>
        </p:nvSpPr>
        <p:spPr/>
        <p:txBody>
          <a:bodyPr/>
          <a:lstStyle/>
          <a:p>
            <a:fld id="{02114048-32B6-E540-A599-DA4A5454CD83}" type="datetime1">
              <a:rPr lang="en-US" smtClean="0"/>
              <a:t>6/3/2013</a:t>
            </a:fld>
            <a:endParaRPr lang="en-US"/>
          </a:p>
        </p:txBody>
      </p:sp>
      <p:sp>
        <p:nvSpPr>
          <p:cNvPr id="4" name="Slide Number Placeholder 3"/>
          <p:cNvSpPr>
            <a:spLocks noGrp="1"/>
          </p:cNvSpPr>
          <p:nvPr>
            <p:ph type="sldNum" sz="quarter" idx="11"/>
          </p:nvPr>
        </p:nvSpPr>
        <p:spPr/>
        <p:txBody>
          <a:bodyPr/>
          <a:lstStyle/>
          <a:p>
            <a:fld id="{74A398B2-5A34-1A4A-811E-F4027282568C}" type="slidenum">
              <a:rPr lang="en-US" smtClean="0"/>
              <a:pPr/>
              <a:t>11</a:t>
            </a:fld>
            <a:endParaRPr lang="en-US"/>
          </a:p>
        </p:txBody>
      </p:sp>
      <p:sp>
        <p:nvSpPr>
          <p:cNvPr id="5" name="Content Placeholder 4"/>
          <p:cNvSpPr>
            <a:spLocks noGrp="1"/>
          </p:cNvSpPr>
          <p:nvPr>
            <p:ph sz="quarter" idx="13"/>
          </p:nvPr>
        </p:nvSpPr>
        <p:spPr>
          <a:xfrm>
            <a:off x="3213182" y="1113943"/>
            <a:ext cx="8393430" cy="4973884"/>
          </a:xfrm>
        </p:spPr>
        <p:txBody>
          <a:bodyPr>
            <a:noAutofit/>
          </a:bodyPr>
          <a:lstStyle/>
          <a:p>
            <a:pPr marL="466310" indent="-466310">
              <a:buFont typeface="Arial" pitchFamily="34" charset="0"/>
              <a:buChar char="•"/>
            </a:pPr>
            <a:r>
              <a:rPr lang="en-US" sz="2800" b="1" dirty="0"/>
              <a:t>Decrease time-to-value for capabilities such as Social, Business Intelligence, Enterprise Search and Collaboration</a:t>
            </a:r>
          </a:p>
          <a:p>
            <a:pPr marL="466310" indent="-466310">
              <a:buFont typeface="Arial" pitchFamily="34" charset="0"/>
              <a:buChar char="•"/>
            </a:pPr>
            <a:endParaRPr lang="en-US" sz="2800" b="1" dirty="0"/>
          </a:p>
          <a:p>
            <a:pPr marL="466310" indent="-466310">
              <a:buFont typeface="Arial" pitchFamily="34" charset="0"/>
              <a:buChar char="•"/>
            </a:pPr>
            <a:r>
              <a:rPr lang="en-US" sz="2800" b="1" dirty="0"/>
              <a:t>Build capabilities to drive predictable &amp; mature services</a:t>
            </a:r>
          </a:p>
          <a:p>
            <a:pPr marL="466310" indent="-466310">
              <a:buFont typeface="Arial" pitchFamily="34" charset="0"/>
              <a:buChar char="•"/>
            </a:pPr>
            <a:endParaRPr lang="en-US" sz="2800" dirty="0"/>
          </a:p>
          <a:p>
            <a:pPr marL="466310" indent="-466310">
              <a:buFont typeface="Arial" pitchFamily="34" charset="0"/>
              <a:buChar char="•"/>
            </a:pPr>
            <a:r>
              <a:rPr lang="en-US" sz="2800" b="1" dirty="0"/>
              <a:t>Realize value in the cloud with elasticity and self-service</a:t>
            </a:r>
          </a:p>
          <a:p>
            <a:pPr marL="466310" indent="-466310">
              <a:buFont typeface="Arial" pitchFamily="34" charset="0"/>
              <a:buChar char="•"/>
            </a:pPr>
            <a:endParaRPr lang="en-US" sz="2800" b="1" dirty="0"/>
          </a:p>
          <a:p>
            <a:pPr marL="466310" indent="-466310">
              <a:buFont typeface="Arial" pitchFamily="34" charset="0"/>
              <a:buChar char="•"/>
            </a:pPr>
            <a:r>
              <a:rPr lang="en-US" sz="2400" b="1" dirty="0"/>
              <a:t>Provide Enterprise Scale &amp; Governance at Commoditized Cost</a:t>
            </a:r>
          </a:p>
        </p:txBody>
      </p:sp>
      <p:sp>
        <p:nvSpPr>
          <p:cNvPr id="6" name="TextBox 5"/>
          <p:cNvSpPr txBox="1"/>
          <p:nvPr/>
        </p:nvSpPr>
        <p:spPr>
          <a:xfrm>
            <a:off x="6404098" y="2247492"/>
            <a:ext cx="5202514" cy="469039"/>
          </a:xfrm>
          <a:prstGeom prst="rect">
            <a:avLst/>
          </a:prstGeom>
          <a:noFill/>
        </p:spPr>
        <p:txBody>
          <a:bodyPr wrap="none" rtlCol="0">
            <a:spAutoFit/>
          </a:bodyPr>
          <a:lstStyle/>
          <a:p>
            <a:r>
              <a:rPr lang="en-US" sz="2448" dirty="0">
                <a:solidFill>
                  <a:srgbClr val="FFFF00"/>
                </a:solidFill>
              </a:rPr>
              <a:t>Rationalized architecture foundation</a:t>
            </a:r>
          </a:p>
        </p:txBody>
      </p:sp>
      <p:sp>
        <p:nvSpPr>
          <p:cNvPr id="7" name="TextBox 6"/>
          <p:cNvSpPr txBox="1"/>
          <p:nvPr/>
        </p:nvSpPr>
        <p:spPr>
          <a:xfrm>
            <a:off x="6404098" y="3270549"/>
            <a:ext cx="3203056" cy="469039"/>
          </a:xfrm>
          <a:prstGeom prst="rect">
            <a:avLst/>
          </a:prstGeom>
          <a:noFill/>
        </p:spPr>
        <p:txBody>
          <a:bodyPr wrap="none" rtlCol="0">
            <a:spAutoFit/>
          </a:bodyPr>
          <a:lstStyle/>
          <a:p>
            <a:r>
              <a:rPr lang="en-US" sz="2448" dirty="0">
                <a:solidFill>
                  <a:srgbClr val="FFFF00"/>
                </a:solidFill>
              </a:rPr>
              <a:t>Tunable configuration</a:t>
            </a:r>
          </a:p>
        </p:txBody>
      </p:sp>
      <p:sp>
        <p:nvSpPr>
          <p:cNvPr id="8" name="TextBox 7"/>
          <p:cNvSpPr txBox="1"/>
          <p:nvPr/>
        </p:nvSpPr>
        <p:spPr>
          <a:xfrm>
            <a:off x="6492260" y="4568638"/>
            <a:ext cx="4653774" cy="469039"/>
          </a:xfrm>
          <a:prstGeom prst="rect">
            <a:avLst/>
          </a:prstGeom>
          <a:noFill/>
        </p:spPr>
        <p:txBody>
          <a:bodyPr wrap="none" rtlCol="0">
            <a:spAutoFit/>
          </a:bodyPr>
          <a:lstStyle/>
          <a:p>
            <a:r>
              <a:rPr lang="en-US" sz="2448" dirty="0">
                <a:solidFill>
                  <a:srgbClr val="FFFF00"/>
                </a:solidFill>
              </a:rPr>
              <a:t>Automated Deployment &amp; Scale</a:t>
            </a:r>
          </a:p>
        </p:txBody>
      </p:sp>
      <p:sp>
        <p:nvSpPr>
          <p:cNvPr id="9" name="TextBox 8"/>
          <p:cNvSpPr txBox="1"/>
          <p:nvPr/>
        </p:nvSpPr>
        <p:spPr>
          <a:xfrm>
            <a:off x="6492260" y="5866727"/>
            <a:ext cx="3171061" cy="469039"/>
          </a:xfrm>
          <a:prstGeom prst="rect">
            <a:avLst/>
          </a:prstGeom>
          <a:noFill/>
        </p:spPr>
        <p:txBody>
          <a:bodyPr wrap="none" rtlCol="0">
            <a:spAutoFit/>
          </a:bodyPr>
          <a:lstStyle/>
          <a:p>
            <a:r>
              <a:rPr lang="en-US" sz="2448" dirty="0">
                <a:solidFill>
                  <a:srgbClr val="FFFF00"/>
                </a:solidFill>
              </a:rPr>
              <a:t>Simplified Operations</a:t>
            </a:r>
          </a:p>
        </p:txBody>
      </p:sp>
    </p:spTree>
    <p:extLst>
      <p:ext uri="{BB962C8B-B14F-4D97-AF65-F5344CB8AC3E}">
        <p14:creationId xmlns:p14="http://schemas.microsoft.com/office/powerpoint/2010/main" val="30713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Industrialized Delivery based upon PLA and CloudPAK</a:t>
            </a:r>
            <a:endParaRPr lang="en-US" dirty="0"/>
          </a:p>
        </p:txBody>
      </p:sp>
      <p:sp>
        <p:nvSpPr>
          <p:cNvPr id="3" name="Date Placeholder 2"/>
          <p:cNvSpPr>
            <a:spLocks noGrp="1"/>
          </p:cNvSpPr>
          <p:nvPr>
            <p:ph type="dt" sz="half" idx="10"/>
          </p:nvPr>
        </p:nvSpPr>
        <p:spPr/>
        <p:txBody>
          <a:bodyPr/>
          <a:lstStyle/>
          <a:p>
            <a:fld id="{C425F056-465B-9846-A958-8221F07CC566}" type="datetime1">
              <a:rPr lang="en-US" smtClean="0"/>
              <a:pPr/>
              <a:t>6/3/2013</a:t>
            </a:fld>
            <a:endParaRPr lang="en-US" dirty="0"/>
          </a:p>
        </p:txBody>
      </p:sp>
      <p:grpSp>
        <p:nvGrpSpPr>
          <p:cNvPr id="10" name="Group 9"/>
          <p:cNvGrpSpPr/>
          <p:nvPr/>
        </p:nvGrpSpPr>
        <p:grpSpPr>
          <a:xfrm>
            <a:off x="3835536" y="589681"/>
            <a:ext cx="7209689" cy="1287216"/>
            <a:chOff x="2869795" y="914400"/>
            <a:chExt cx="5303104" cy="946815"/>
          </a:xfrm>
        </p:grpSpPr>
        <p:sp>
          <p:nvSpPr>
            <p:cNvPr id="143" name="Rectangle 142"/>
            <p:cNvSpPr/>
            <p:nvPr/>
          </p:nvSpPr>
          <p:spPr>
            <a:xfrm>
              <a:off x="2869795" y="914400"/>
              <a:ext cx="5303104" cy="946814"/>
            </a:xfrm>
            <a:prstGeom prst="rect">
              <a:avLst/>
            </a:prstGeom>
            <a:solidFill>
              <a:srgbClr val="0070C0"/>
            </a:solidFill>
            <a:ln w="25400" cap="flat" cmpd="sng" algn="ctr">
              <a:noFill/>
              <a:prstDash val="solid"/>
            </a:ln>
            <a:effectLst/>
          </p:spPr>
          <p:txBody>
            <a:bodyPr rtlCol="0" anchor="t"/>
            <a:lstStyle/>
            <a:p>
              <a:pPr algn="ctr" defTabSz="1243151">
                <a:defRPr/>
              </a:pPr>
              <a:endParaRPr lang="en-US" sz="1495" b="1" kern="0" dirty="0">
                <a:solidFill>
                  <a:srgbClr val="FFFFFF"/>
                </a:solidFill>
                <a:cs typeface="Segoe UI" panose="020B0502040204020203" pitchFamily="34" charset="0"/>
              </a:endParaRPr>
            </a:p>
          </p:txBody>
        </p:sp>
        <p:grpSp>
          <p:nvGrpSpPr>
            <p:cNvPr id="144" name="Group 143"/>
            <p:cNvGrpSpPr/>
            <p:nvPr/>
          </p:nvGrpSpPr>
          <p:grpSpPr>
            <a:xfrm>
              <a:off x="3705430" y="1083979"/>
              <a:ext cx="882325" cy="765785"/>
              <a:chOff x="7834364" y="2379388"/>
              <a:chExt cx="1714500" cy="1323437"/>
            </a:xfrm>
          </p:grpSpPr>
          <p:sp>
            <p:nvSpPr>
              <p:cNvPr id="152" name="Rectangle 151"/>
              <p:cNvSpPr/>
              <p:nvPr>
                <p:custDataLst>
                  <p:tags r:id="rId3"/>
                </p:custDataLst>
              </p:nvPr>
            </p:nvSpPr>
            <p:spPr>
              <a:xfrm>
                <a:off x="7834364" y="2379388"/>
                <a:ext cx="1714500"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224" kern="0" dirty="0">
                    <a:ln>
                      <a:solidFill>
                        <a:srgbClr val="FFFFFF">
                          <a:alpha val="0"/>
                        </a:srgbClr>
                      </a:solidFill>
                    </a:ln>
                    <a:solidFill>
                      <a:srgbClr val="FFFFFF"/>
                    </a:solidFill>
                    <a:ea typeface="Segoe UI" panose="020B0502040204020203" pitchFamily="34" charset="0"/>
                    <a:cs typeface="Segoe UI" panose="020B0502040204020203" pitchFamily="34" charset="0"/>
                  </a:rPr>
                  <a:t>SharePoint 2013</a:t>
                </a:r>
              </a:p>
            </p:txBody>
          </p:sp>
          <p:pic>
            <p:nvPicPr>
              <p:cNvPr id="153" name="Picture 152"/>
              <p:cNvPicPr>
                <a:picLocks noChangeAspect="1"/>
              </p:cNvPicPr>
              <p:nvPr/>
            </p:nvPicPr>
            <p:blipFill rotWithShape="1">
              <a:blip r:embed="rId5">
                <a:extLst>
                  <a:ext uri="{28A0092B-C50C-407E-A947-70E740481C1C}">
                    <a14:useLocalDpi xmlns:a14="http://schemas.microsoft.com/office/drawing/2010/main" val="0"/>
                  </a:ext>
                </a:extLst>
              </a:blip>
              <a:srcRect t="4607" r="55556" b="-4607"/>
              <a:stretch/>
            </p:blipFill>
            <p:spPr>
              <a:xfrm>
                <a:off x="8285174" y="2403872"/>
                <a:ext cx="761999" cy="609602"/>
              </a:xfrm>
              <a:prstGeom prst="rect">
                <a:avLst/>
              </a:prstGeom>
              <a:ln>
                <a:noFill/>
              </a:ln>
            </p:spPr>
          </p:pic>
        </p:grpSp>
        <p:grpSp>
          <p:nvGrpSpPr>
            <p:cNvPr id="145" name="Group 144"/>
            <p:cNvGrpSpPr/>
            <p:nvPr/>
          </p:nvGrpSpPr>
          <p:grpSpPr>
            <a:xfrm>
              <a:off x="5096331" y="1083979"/>
              <a:ext cx="882325" cy="765785"/>
              <a:chOff x="9783792" y="3653100"/>
              <a:chExt cx="1714501" cy="1323437"/>
            </a:xfrm>
          </p:grpSpPr>
          <p:sp>
            <p:nvSpPr>
              <p:cNvPr id="150" name="Rectangle 149"/>
              <p:cNvSpPr/>
              <p:nvPr>
                <p:custDataLst>
                  <p:tags r:id="rId2"/>
                </p:custDataLst>
              </p:nvPr>
            </p:nvSpPr>
            <p:spPr>
              <a:xfrm>
                <a:off x="9783792" y="3653100"/>
                <a:ext cx="1714501"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224" kern="0" dirty="0">
                    <a:ln>
                      <a:solidFill>
                        <a:srgbClr val="FFFFFF">
                          <a:alpha val="0"/>
                        </a:srgbClr>
                      </a:solidFill>
                    </a:ln>
                    <a:ea typeface="Segoe UI" panose="020B0502040204020203" pitchFamily="34" charset="0"/>
                    <a:cs typeface="Segoe UI" panose="020B0502040204020203" pitchFamily="34" charset="0"/>
                  </a:rPr>
                  <a:t>Exchange 2013</a:t>
                </a:r>
              </a:p>
            </p:txBody>
          </p:sp>
          <p:pic>
            <p:nvPicPr>
              <p:cNvPr id="151" name="Picture 2" descr="The Exchange Team's avat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4603" y="3683836"/>
                <a:ext cx="683741" cy="66198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502407" y="1080101"/>
              <a:ext cx="882325" cy="781114"/>
              <a:chOff x="7846326" y="4145502"/>
              <a:chExt cx="1714501" cy="1349930"/>
            </a:xfrm>
          </p:grpSpPr>
          <p:sp>
            <p:nvSpPr>
              <p:cNvPr id="148" name="Rectangle 147"/>
              <p:cNvSpPr/>
              <p:nvPr>
                <p:custDataLst>
                  <p:tags r:id="rId1"/>
                </p:custDataLst>
              </p:nvPr>
            </p:nvSpPr>
            <p:spPr>
              <a:xfrm>
                <a:off x="7846326" y="4171995"/>
                <a:ext cx="1714501"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224" kern="0" dirty="0">
                    <a:ln>
                      <a:solidFill>
                        <a:srgbClr val="FFFFFF">
                          <a:alpha val="0"/>
                        </a:srgbClr>
                      </a:solidFill>
                    </a:ln>
                    <a:solidFill>
                      <a:srgbClr val="FFFFFF"/>
                    </a:solidFill>
                    <a:ea typeface="Segoe UI" panose="020B0502040204020203" pitchFamily="34" charset="0"/>
                    <a:cs typeface="Segoe UI" panose="020B0502040204020203" pitchFamily="34" charset="0"/>
                  </a:rPr>
                  <a:t>Lync </a:t>
                </a:r>
              </a:p>
              <a:p>
                <a:pPr algn="ctr" defTabSz="1243151">
                  <a:defRPr/>
                </a:pPr>
                <a:r>
                  <a:rPr lang="en-US" sz="1224" kern="0" dirty="0">
                    <a:ln>
                      <a:solidFill>
                        <a:srgbClr val="FFFFFF">
                          <a:alpha val="0"/>
                        </a:srgbClr>
                      </a:solidFill>
                    </a:ln>
                    <a:solidFill>
                      <a:srgbClr val="FFFFFF"/>
                    </a:solidFill>
                    <a:ea typeface="Segoe UI" panose="020B0502040204020203" pitchFamily="34" charset="0"/>
                    <a:cs typeface="Segoe UI" panose="020B0502040204020203" pitchFamily="34" charset="0"/>
                  </a:rPr>
                  <a:t>2013</a:t>
                </a:r>
              </a:p>
            </p:txBody>
          </p:sp>
          <p:pic>
            <p:nvPicPr>
              <p:cNvPr id="149" name="Picture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032" y="4145502"/>
                <a:ext cx="698221" cy="698220"/>
              </a:xfrm>
              <a:prstGeom prst="rect">
                <a:avLst/>
              </a:prstGeom>
              <a:ln>
                <a:noFill/>
              </a:ln>
            </p:spPr>
          </p:pic>
        </p:grpSp>
      </p:grpSp>
      <p:sp>
        <p:nvSpPr>
          <p:cNvPr id="154" name="Rectangle 153"/>
          <p:cNvSpPr/>
          <p:nvPr/>
        </p:nvSpPr>
        <p:spPr>
          <a:xfrm>
            <a:off x="3904051" y="5465579"/>
            <a:ext cx="7209689" cy="1381908"/>
          </a:xfrm>
          <a:prstGeom prst="rect">
            <a:avLst/>
          </a:prstGeom>
          <a:solidFill>
            <a:srgbClr val="00B0F0"/>
          </a:solidFill>
          <a:ln w="25400" cap="flat" cmpd="sng" algn="ctr">
            <a:noFill/>
            <a:prstDash val="solid"/>
          </a:ln>
          <a:effectLst/>
        </p:spPr>
        <p:txBody>
          <a:bodyPr rtlCol="0" anchor="t"/>
          <a:lstStyle/>
          <a:p>
            <a:pPr algn="ctr" defTabSz="1243151">
              <a:defRPr/>
            </a:pPr>
            <a:endParaRPr lang="en-US" sz="1495" kern="0" dirty="0">
              <a:solidFill>
                <a:srgbClr val="FFFFFF"/>
              </a:solidFill>
            </a:endParaRPr>
          </a:p>
        </p:txBody>
      </p:sp>
      <p:grpSp>
        <p:nvGrpSpPr>
          <p:cNvPr id="12" name="Group 11"/>
          <p:cNvGrpSpPr/>
          <p:nvPr/>
        </p:nvGrpSpPr>
        <p:grpSpPr>
          <a:xfrm>
            <a:off x="4281390" y="5564398"/>
            <a:ext cx="6339661" cy="1227401"/>
            <a:chOff x="3147347" y="3849180"/>
            <a:chExt cx="4747406" cy="1145875"/>
          </a:xfrm>
        </p:grpSpPr>
        <p:grpSp>
          <p:nvGrpSpPr>
            <p:cNvPr id="7" name="Group 6"/>
            <p:cNvGrpSpPr/>
            <p:nvPr/>
          </p:nvGrpSpPr>
          <p:grpSpPr>
            <a:xfrm>
              <a:off x="3147347" y="3849180"/>
              <a:ext cx="2819400" cy="1145875"/>
              <a:chOff x="3275012" y="3461362"/>
              <a:chExt cx="4196171" cy="2003427"/>
            </a:xfrm>
          </p:grpSpPr>
          <p:sp>
            <p:nvSpPr>
              <p:cNvPr id="232" name="Rectangle 231"/>
              <p:cNvSpPr/>
              <p:nvPr/>
            </p:nvSpPr>
            <p:spPr>
              <a:xfrm>
                <a:off x="4709973" y="3461362"/>
                <a:ext cx="1318579"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Self Service</a:t>
                </a:r>
              </a:p>
            </p:txBody>
          </p:sp>
          <p:pic>
            <p:nvPicPr>
              <p:cNvPr id="233" name="Picture 30" descr="service-based.png"/>
              <p:cNvPicPr>
                <a:picLocks noChangeAspect="1"/>
              </p:cNvPicPr>
              <p:nvPr/>
            </p:nvPicPr>
            <p:blipFill>
              <a:blip r:embed="rId8" cstate="print"/>
              <a:srcRect/>
              <a:stretch>
                <a:fillRect/>
              </a:stretch>
            </p:blipFill>
            <p:spPr bwMode="auto">
              <a:xfrm>
                <a:off x="4789552" y="3698996"/>
                <a:ext cx="1173993" cy="1217046"/>
              </a:xfrm>
              <a:prstGeom prst="rect">
                <a:avLst/>
              </a:prstGeom>
              <a:noFill/>
              <a:ln>
                <a:noFill/>
              </a:ln>
            </p:spPr>
          </p:pic>
          <p:sp>
            <p:nvSpPr>
              <p:cNvPr id="234" name="Rectangle 233"/>
              <p:cNvSpPr/>
              <p:nvPr/>
            </p:nvSpPr>
            <p:spPr>
              <a:xfrm>
                <a:off x="3275012" y="3461362"/>
                <a:ext cx="1320112"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Usage Based</a:t>
                </a:r>
              </a:p>
            </p:txBody>
          </p:sp>
          <p:sp>
            <p:nvSpPr>
              <p:cNvPr id="235" name="Pie 234"/>
              <p:cNvSpPr/>
              <p:nvPr/>
            </p:nvSpPr>
            <p:spPr>
              <a:xfrm rot="10800000">
                <a:off x="3540170" y="4186767"/>
                <a:ext cx="786958" cy="814812"/>
              </a:xfrm>
              <a:prstGeom prst="pie">
                <a:avLst>
                  <a:gd name="adj1" fmla="val 0"/>
                  <a:gd name="adj2" fmla="val 10800000"/>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000000"/>
                  </a:solidFill>
                </a:endParaRPr>
              </a:p>
            </p:txBody>
          </p:sp>
          <p:sp>
            <p:nvSpPr>
              <p:cNvPr id="236" name="Oval 235"/>
              <p:cNvSpPr/>
              <p:nvPr/>
            </p:nvSpPr>
            <p:spPr>
              <a:xfrm>
                <a:off x="3411257" y="4548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7" name="Oval 236"/>
              <p:cNvSpPr/>
              <p:nvPr/>
            </p:nvSpPr>
            <p:spPr>
              <a:xfrm>
                <a:off x="3475653" y="4294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8" name="Oval 237"/>
              <p:cNvSpPr/>
              <p:nvPr/>
            </p:nvSpPr>
            <p:spPr>
              <a:xfrm>
                <a:off x="3659641" y="41166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9" name="Oval 238"/>
              <p:cNvSpPr/>
              <p:nvPr/>
            </p:nvSpPr>
            <p:spPr>
              <a:xfrm>
                <a:off x="3908024" y="4040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0" name="Oval 239"/>
              <p:cNvSpPr/>
              <p:nvPr/>
            </p:nvSpPr>
            <p:spPr>
              <a:xfrm>
                <a:off x="4168674" y="41166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1" name="Oval 240"/>
              <p:cNvSpPr/>
              <p:nvPr/>
            </p:nvSpPr>
            <p:spPr>
              <a:xfrm>
                <a:off x="4325063" y="4294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2" name="Oval 241"/>
              <p:cNvSpPr/>
              <p:nvPr/>
            </p:nvSpPr>
            <p:spPr>
              <a:xfrm>
                <a:off x="4389459" y="4548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3" name="Down Arrow 242"/>
              <p:cNvSpPr/>
              <p:nvPr/>
            </p:nvSpPr>
            <p:spPr>
              <a:xfrm rot="12635514">
                <a:off x="3964994" y="4131218"/>
                <a:ext cx="148050" cy="518570"/>
              </a:xfrm>
              <a:prstGeom prst="downArrow">
                <a:avLst/>
              </a:prstGeom>
              <a:solidFill>
                <a:srgbClr val="FFFFFF"/>
              </a:solidFill>
              <a:ln w="25400" cap="flat" cmpd="sng" algn="ctr">
                <a:solidFill>
                  <a:srgbClr val="003760"/>
                </a:solidFill>
                <a:prstDash val="solid"/>
              </a:ln>
              <a:effectLst/>
            </p:spPr>
            <p:txBody>
              <a:bodyPr rtlCol="0" anchor="ctr"/>
              <a:lstStyle/>
              <a:p>
                <a:pPr algn="ctr" defTabSz="1243101">
                  <a:defRPr/>
                </a:pPr>
                <a:endParaRPr lang="en-US" sz="1632" kern="0" dirty="0">
                  <a:solidFill>
                    <a:srgbClr val="FFFFFF"/>
                  </a:solidFill>
                </a:endParaRPr>
              </a:p>
            </p:txBody>
          </p:sp>
          <p:sp>
            <p:nvSpPr>
              <p:cNvPr id="244" name="Oval 243"/>
              <p:cNvSpPr/>
              <p:nvPr/>
            </p:nvSpPr>
            <p:spPr>
              <a:xfrm>
                <a:off x="3843628" y="4542147"/>
                <a:ext cx="147190" cy="152400"/>
              </a:xfrm>
              <a:prstGeom prst="ellipse">
                <a:avLst/>
              </a:prstGeom>
              <a:solidFill>
                <a:srgbClr val="003760"/>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5" name="Rectangle 244"/>
              <p:cNvSpPr/>
              <p:nvPr/>
            </p:nvSpPr>
            <p:spPr>
              <a:xfrm>
                <a:off x="6152604" y="3461364"/>
                <a:ext cx="1318579"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Scalable and Elastic</a:t>
                </a:r>
              </a:p>
            </p:txBody>
          </p:sp>
          <p:pic>
            <p:nvPicPr>
              <p:cNvPr id="246" name="Picture 2" descr="C:\Users\sigurdg\Desktop\Scalable.png"/>
              <p:cNvPicPr>
                <a:picLocks noChangeAspect="1" noChangeArrowheads="1"/>
              </p:cNvPicPr>
              <p:nvPr/>
            </p:nvPicPr>
            <p:blipFill>
              <a:blip r:embed="rId9" cstate="print"/>
              <a:srcRect/>
              <a:stretch>
                <a:fillRect/>
              </a:stretch>
            </p:blipFill>
            <p:spPr bwMode="auto">
              <a:xfrm>
                <a:off x="6457788" y="3959869"/>
                <a:ext cx="731351" cy="677528"/>
              </a:xfrm>
              <a:prstGeom prst="rect">
                <a:avLst/>
              </a:prstGeom>
              <a:noFill/>
              <a:ln>
                <a:noFill/>
              </a:ln>
            </p:spPr>
          </p:pic>
        </p:grpSp>
        <p:grpSp>
          <p:nvGrpSpPr>
            <p:cNvPr id="8" name="Group 7"/>
            <p:cNvGrpSpPr/>
            <p:nvPr/>
          </p:nvGrpSpPr>
          <p:grpSpPr>
            <a:xfrm>
              <a:off x="6050886" y="3849180"/>
              <a:ext cx="885951" cy="1145874"/>
              <a:chOff x="5850856" y="3830385"/>
              <a:chExt cx="885951" cy="1145874"/>
            </a:xfrm>
          </p:grpSpPr>
          <p:sp>
            <p:nvSpPr>
              <p:cNvPr id="247" name="Rectangle 246"/>
              <p:cNvSpPr/>
              <p:nvPr/>
            </p:nvSpPr>
            <p:spPr>
              <a:xfrm>
                <a:off x="5850856" y="3830385"/>
                <a:ext cx="885951" cy="1145874"/>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Resource Pooling</a:t>
                </a:r>
              </a:p>
            </p:txBody>
          </p:sp>
          <p:pic>
            <p:nvPicPr>
              <p:cNvPr id="248" name="Picture 7" descr="\\MAGNUM\Projects\Microsoft\Cloud Power FY12\Design\Icons\PNGs\Pooled.png"/>
              <p:cNvPicPr>
                <a:picLocks noChangeAspect="1" noChangeArrowheads="1"/>
              </p:cNvPicPr>
              <p:nvPr/>
            </p:nvPicPr>
            <p:blipFill>
              <a:blip r:embed="rId10" cstate="print">
                <a:lum bright="100000"/>
              </a:blip>
              <a:srcRect/>
              <a:stretch>
                <a:fillRect/>
              </a:stretch>
            </p:blipFill>
            <p:spPr bwMode="auto">
              <a:xfrm>
                <a:off x="5906180" y="3899793"/>
                <a:ext cx="806246" cy="806246"/>
              </a:xfrm>
              <a:prstGeom prst="rect">
                <a:avLst/>
              </a:prstGeom>
              <a:noFill/>
            </p:spPr>
          </p:pic>
        </p:grpSp>
        <p:grpSp>
          <p:nvGrpSpPr>
            <p:cNvPr id="11" name="Group 10"/>
            <p:cNvGrpSpPr/>
            <p:nvPr/>
          </p:nvGrpSpPr>
          <p:grpSpPr>
            <a:xfrm>
              <a:off x="7008802" y="3849180"/>
              <a:ext cx="885951" cy="1145874"/>
              <a:chOff x="7008802" y="3849180"/>
              <a:chExt cx="885951" cy="1145874"/>
            </a:xfrm>
          </p:grpSpPr>
          <p:sp>
            <p:nvSpPr>
              <p:cNvPr id="251" name="Rectangle 250"/>
              <p:cNvSpPr/>
              <p:nvPr/>
            </p:nvSpPr>
            <p:spPr>
              <a:xfrm>
                <a:off x="7008802" y="3849180"/>
                <a:ext cx="885951" cy="1145874"/>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Centralized Management</a:t>
                </a:r>
              </a:p>
            </p:txBody>
          </p:sp>
          <p:pic>
            <p:nvPicPr>
              <p:cNvPr id="254" name="Picture 4" descr="\\MAGNUM\Projects\Microsoft\Cloud Power FY12\Design\Icons\PNGs\IT_guy.png"/>
              <p:cNvPicPr>
                <a:picLocks noChangeAspect="1" noChangeArrowheads="1"/>
              </p:cNvPicPr>
              <p:nvPr/>
            </p:nvPicPr>
            <p:blipFill>
              <a:blip r:embed="rId11" cstate="print">
                <a:lum bright="100000"/>
              </a:blip>
              <a:stretch>
                <a:fillRect/>
              </a:stretch>
            </p:blipFill>
            <p:spPr bwMode="auto">
              <a:xfrm>
                <a:off x="7118814" y="3954865"/>
                <a:ext cx="618429" cy="618429"/>
              </a:xfrm>
              <a:prstGeom prst="rect">
                <a:avLst/>
              </a:prstGeom>
              <a:noFill/>
            </p:spPr>
          </p:pic>
        </p:grpSp>
      </p:grpSp>
      <p:pic>
        <p:nvPicPr>
          <p:cNvPr id="227" name="Picture 4" descr="\\MAGNUM\Projects\Microsoft\Cloud Power FY12\Design\ICONS_PNG\Private_Cloud.png"/>
          <p:cNvPicPr>
            <a:picLocks noChangeAspect="1" noChangeArrowheads="1"/>
          </p:cNvPicPr>
          <p:nvPr/>
        </p:nvPicPr>
        <p:blipFill>
          <a:blip r:embed="rId12" cstate="print">
            <a:lum bright="100000"/>
          </a:blip>
          <a:srcRect/>
          <a:stretch>
            <a:fillRect/>
          </a:stretch>
        </p:blipFill>
        <p:spPr bwMode="auto">
          <a:xfrm>
            <a:off x="5864949" y="4436570"/>
            <a:ext cx="1771720" cy="1771720"/>
          </a:xfrm>
          <a:prstGeom prst="rect">
            <a:avLst/>
          </a:prstGeom>
          <a:noFill/>
        </p:spPr>
      </p:pic>
      <p:sp>
        <p:nvSpPr>
          <p:cNvPr id="15" name="Rectangle 14"/>
          <p:cNvSpPr/>
          <p:nvPr/>
        </p:nvSpPr>
        <p:spPr>
          <a:xfrm>
            <a:off x="5540860" y="203886"/>
            <a:ext cx="4012408" cy="392838"/>
          </a:xfrm>
          <a:prstGeom prst="rect">
            <a:avLst/>
          </a:prstGeom>
        </p:spPr>
        <p:txBody>
          <a:bodyPr wrap="none">
            <a:spAutoFit/>
          </a:bodyPr>
          <a:lstStyle/>
          <a:p>
            <a:pPr algn="ctr" defTabSz="1243151">
              <a:defRPr/>
            </a:pPr>
            <a:r>
              <a:rPr lang="en-US" sz="1903" b="1" kern="0" dirty="0">
                <a:solidFill>
                  <a:srgbClr val="FFFFFF"/>
                </a:solidFill>
                <a:cs typeface="Segoe UI" panose="020B0502040204020203" pitchFamily="34" charset="0"/>
              </a:rPr>
              <a:t>Business Productivity Workloads</a:t>
            </a:r>
          </a:p>
        </p:txBody>
      </p:sp>
      <p:sp>
        <p:nvSpPr>
          <p:cNvPr id="255" name="Rectangle 254"/>
          <p:cNvSpPr/>
          <p:nvPr/>
        </p:nvSpPr>
        <p:spPr>
          <a:xfrm>
            <a:off x="7429234" y="5096558"/>
            <a:ext cx="1762765" cy="392838"/>
          </a:xfrm>
          <a:prstGeom prst="rect">
            <a:avLst/>
          </a:prstGeom>
        </p:spPr>
        <p:txBody>
          <a:bodyPr wrap="none">
            <a:spAutoFit/>
          </a:bodyPr>
          <a:lstStyle/>
          <a:p>
            <a:pPr algn="ctr" defTabSz="1243151">
              <a:defRPr/>
            </a:pPr>
            <a:r>
              <a:rPr lang="en-US" sz="1903" b="1" kern="0" dirty="0">
                <a:solidFill>
                  <a:srgbClr val="FFFFFF"/>
                </a:solidFill>
                <a:cs typeface="Segoe UI" panose="020B0502040204020203" pitchFamily="34" charset="0"/>
              </a:rPr>
              <a:t>Private Cloud</a:t>
            </a:r>
          </a:p>
        </p:txBody>
      </p:sp>
      <p:sp>
        <p:nvSpPr>
          <p:cNvPr id="49" name="Rectangle 48"/>
          <p:cNvSpPr/>
          <p:nvPr/>
        </p:nvSpPr>
        <p:spPr>
          <a:xfrm>
            <a:off x="3865100" y="2812770"/>
            <a:ext cx="7209689" cy="413994"/>
          </a:xfrm>
          <a:prstGeom prst="rect">
            <a:avLst/>
          </a:prstGeom>
          <a:solidFill>
            <a:srgbClr val="FFC000"/>
          </a:solidFill>
          <a:ln w="25400" cap="flat" cmpd="sng" algn="ctr">
            <a:noFill/>
            <a:prstDash val="solid"/>
          </a:ln>
          <a:effectLst/>
        </p:spPr>
        <p:txBody>
          <a:bodyPr rtlCol="0" anchor="t"/>
          <a:lstStyle/>
          <a:p>
            <a:pPr algn="ctr"/>
            <a:r>
              <a:rPr lang="en-US" sz="1224" dirty="0"/>
              <a:t>Workload Product Line Architecture (PLA)</a:t>
            </a:r>
          </a:p>
        </p:txBody>
      </p:sp>
      <p:sp>
        <p:nvSpPr>
          <p:cNvPr id="51" name="Rectangle 50"/>
          <p:cNvSpPr/>
          <p:nvPr/>
        </p:nvSpPr>
        <p:spPr>
          <a:xfrm>
            <a:off x="3865100" y="3304095"/>
            <a:ext cx="7209689" cy="413994"/>
          </a:xfrm>
          <a:prstGeom prst="rect">
            <a:avLst/>
          </a:prstGeom>
          <a:solidFill>
            <a:srgbClr val="FF0000"/>
          </a:solidFill>
          <a:ln w="25400" cap="flat" cmpd="sng" algn="ctr">
            <a:noFill/>
            <a:prstDash val="solid"/>
          </a:ln>
          <a:effectLst/>
        </p:spPr>
        <p:txBody>
          <a:bodyPr rtlCol="0" anchor="t"/>
          <a:lstStyle/>
          <a:p>
            <a:pPr algn="ctr" defTabSz="1243151">
              <a:defRPr/>
            </a:pPr>
            <a:r>
              <a:rPr lang="en-US" sz="1224" kern="0" dirty="0" err="1"/>
              <a:t>CloudPAK</a:t>
            </a:r>
            <a:endParaRPr lang="en-US" sz="1224" kern="0" dirty="0"/>
          </a:p>
        </p:txBody>
      </p:sp>
      <p:sp>
        <p:nvSpPr>
          <p:cNvPr id="52" name="Freeform 9"/>
          <p:cNvSpPr>
            <a:spLocks noEditPoints="1"/>
          </p:cNvSpPr>
          <p:nvPr/>
        </p:nvSpPr>
        <p:spPr bwMode="black">
          <a:xfrm rot="5400000">
            <a:off x="7219327" y="1994407"/>
            <a:ext cx="579139" cy="553345"/>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w="9525">
            <a:solidFill>
              <a:schemeClr val="tx1"/>
            </a:solidFill>
            <a:round/>
            <a:headEnd/>
            <a:tailEnd/>
          </a:ln>
          <a:extLst/>
        </p:spPr>
        <p:txBody>
          <a:bodyPr vert="horz" wrap="square" lIns="124314" tIns="62157" rIns="124314" bIns="62157" numCol="1" anchor="t" anchorCtr="0" compatLnSpc="1">
            <a:prstTxWarp prst="textNoShape">
              <a:avLst/>
            </a:prstTxWarp>
          </a:bodyPr>
          <a:lstStyle/>
          <a:p>
            <a:endParaRPr lang="en-US" sz="2447">
              <a:solidFill>
                <a:prstClr val="black"/>
              </a:solidFill>
              <a:latin typeface="Segoe UI"/>
            </a:endParaRPr>
          </a:p>
        </p:txBody>
      </p:sp>
      <p:grpSp>
        <p:nvGrpSpPr>
          <p:cNvPr id="54" name="Group 53"/>
          <p:cNvGrpSpPr/>
          <p:nvPr/>
        </p:nvGrpSpPr>
        <p:grpSpPr>
          <a:xfrm>
            <a:off x="3865100" y="3812370"/>
            <a:ext cx="7209689" cy="1036868"/>
            <a:chOff x="3088452" y="2455344"/>
            <a:chExt cx="5485506" cy="762671"/>
          </a:xfrm>
        </p:grpSpPr>
        <p:sp>
          <p:nvSpPr>
            <p:cNvPr id="55" name="Down Arrow Callout 54"/>
            <p:cNvSpPr/>
            <p:nvPr/>
          </p:nvSpPr>
          <p:spPr>
            <a:xfrm>
              <a:off x="3088452" y="2455344"/>
              <a:ext cx="1007234" cy="762671"/>
            </a:xfrm>
            <a:prstGeom prst="downArrowCallout">
              <a:avLst/>
            </a:prstGeom>
            <a:solidFill>
              <a:srgbClr val="0070C0"/>
            </a:solidFill>
            <a:ln w="9525" cap="flat" cmpd="sng" algn="ctr">
              <a:noFill/>
              <a:prstDash val="solid"/>
            </a:ln>
            <a:effectLst/>
          </p:spPr>
          <p:txBody>
            <a:bodyPr rtlCol="0" anchor="ctr"/>
            <a:lstStyle/>
            <a:p>
              <a:pPr algn="ctr" defTabSz="1243151">
                <a:defRPr/>
              </a:pPr>
              <a:r>
                <a:rPr lang="en-US" sz="1224" kern="0" dirty="0"/>
                <a:t>SharePoint 2013 CloudPAK</a:t>
              </a:r>
            </a:p>
          </p:txBody>
        </p:sp>
        <p:sp>
          <p:nvSpPr>
            <p:cNvPr id="56" name="Down Arrow Callout 55"/>
            <p:cNvSpPr/>
            <p:nvPr/>
          </p:nvSpPr>
          <p:spPr>
            <a:xfrm>
              <a:off x="4208020" y="2455344"/>
              <a:ext cx="1007234" cy="762671"/>
            </a:xfrm>
            <a:prstGeom prst="downArrowCallout">
              <a:avLst/>
            </a:prstGeom>
            <a:solidFill>
              <a:srgbClr val="0070C0"/>
            </a:solidFill>
            <a:ln w="9525" cap="flat" cmpd="sng" algn="ctr">
              <a:noFill/>
              <a:prstDash val="solid"/>
            </a:ln>
            <a:effectLst/>
          </p:spPr>
          <p:txBody>
            <a:bodyPr rtlCol="0" anchor="ctr"/>
            <a:lstStyle/>
            <a:p>
              <a:pPr algn="ctr" defTabSz="1243151">
                <a:defRPr/>
              </a:pPr>
              <a:r>
                <a:rPr lang="en-US" sz="1224" kern="0" dirty="0"/>
                <a:t>Exchange 2013 CloudPAK</a:t>
              </a:r>
            </a:p>
          </p:txBody>
        </p:sp>
        <p:sp>
          <p:nvSpPr>
            <p:cNvPr id="57" name="Down Arrow Callout 56"/>
            <p:cNvSpPr/>
            <p:nvPr/>
          </p:nvSpPr>
          <p:spPr>
            <a:xfrm>
              <a:off x="5327588" y="2455344"/>
              <a:ext cx="1007234" cy="762671"/>
            </a:xfrm>
            <a:prstGeom prst="downArrowCallout">
              <a:avLst/>
            </a:prstGeom>
            <a:solidFill>
              <a:srgbClr val="0070C0"/>
            </a:solidFill>
            <a:ln w="9525" cap="flat" cmpd="sng" algn="ctr">
              <a:noFill/>
              <a:prstDash val="solid"/>
            </a:ln>
            <a:effectLst/>
          </p:spPr>
          <p:txBody>
            <a:bodyPr rtlCol="0" anchor="ctr"/>
            <a:lstStyle/>
            <a:p>
              <a:pPr algn="ctr" defTabSz="1243151">
                <a:defRPr/>
              </a:pPr>
              <a:r>
                <a:rPr lang="en-US" sz="1224" kern="0" dirty="0"/>
                <a:t>Lync </a:t>
              </a:r>
            </a:p>
            <a:p>
              <a:pPr algn="ctr" defTabSz="1243151">
                <a:defRPr/>
              </a:pPr>
              <a:r>
                <a:rPr lang="en-US" sz="1224" kern="0" dirty="0"/>
                <a:t>2013 </a:t>
              </a:r>
              <a:r>
                <a:rPr lang="en-US" sz="1224" kern="0" dirty="0" err="1"/>
                <a:t>CloudPAK</a:t>
              </a:r>
              <a:endParaRPr lang="en-US" sz="1224" kern="0" dirty="0"/>
            </a:p>
          </p:txBody>
        </p:sp>
        <p:sp>
          <p:nvSpPr>
            <p:cNvPr id="58" name="Down Arrow Callout 57"/>
            <p:cNvSpPr/>
            <p:nvPr/>
          </p:nvSpPr>
          <p:spPr>
            <a:xfrm>
              <a:off x="6447157" y="2455344"/>
              <a:ext cx="1007234" cy="762671"/>
            </a:xfrm>
            <a:prstGeom prst="downArrowCallout">
              <a:avLst/>
            </a:prstGeom>
            <a:solidFill>
              <a:schemeClr val="tx1">
                <a:lumMod val="65000"/>
              </a:schemeClr>
            </a:solidFill>
            <a:ln w="9525" cap="flat" cmpd="sng" algn="ctr">
              <a:noFill/>
              <a:prstDash val="dash"/>
            </a:ln>
            <a:effectLst/>
          </p:spPr>
          <p:txBody>
            <a:bodyPr rtlCol="0" anchor="ctr"/>
            <a:lstStyle/>
            <a:p>
              <a:pPr algn="ctr" defTabSz="1243151"/>
              <a:r>
                <a:rPr lang="en-US" sz="1224" kern="0" dirty="0"/>
                <a:t>Workload X CloudPAK</a:t>
              </a:r>
            </a:p>
          </p:txBody>
        </p:sp>
        <p:sp>
          <p:nvSpPr>
            <p:cNvPr id="59" name="Down Arrow Callout 58"/>
            <p:cNvSpPr/>
            <p:nvPr/>
          </p:nvSpPr>
          <p:spPr>
            <a:xfrm>
              <a:off x="7566724" y="2455344"/>
              <a:ext cx="1007234" cy="762671"/>
            </a:xfrm>
            <a:prstGeom prst="downArrowCallout">
              <a:avLst/>
            </a:prstGeom>
            <a:solidFill>
              <a:schemeClr val="tx1">
                <a:lumMod val="65000"/>
              </a:schemeClr>
            </a:solidFill>
            <a:ln w="9525" cap="flat" cmpd="sng" algn="ctr">
              <a:noFill/>
              <a:prstDash val="dash"/>
            </a:ln>
            <a:effectLst/>
          </p:spPr>
          <p:txBody>
            <a:bodyPr rtlCol="0" anchor="ctr"/>
            <a:lstStyle/>
            <a:p>
              <a:pPr algn="ctr" defTabSz="1243151"/>
              <a:r>
                <a:rPr lang="en-US" sz="1224" kern="0" dirty="0"/>
                <a:t>Workload Y </a:t>
              </a:r>
            </a:p>
            <a:p>
              <a:pPr algn="ctr" defTabSz="1243151"/>
              <a:r>
                <a:rPr lang="en-US" sz="1224" kern="0" dirty="0"/>
                <a:t>CloudPAK</a:t>
              </a:r>
            </a:p>
          </p:txBody>
        </p:sp>
      </p:grpSp>
      <p:sp>
        <p:nvSpPr>
          <p:cNvPr id="61" name="TextBox 60"/>
          <p:cNvSpPr txBox="1"/>
          <p:nvPr/>
        </p:nvSpPr>
        <p:spPr>
          <a:xfrm>
            <a:off x="244644" y="4560168"/>
            <a:ext cx="3511765" cy="1024634"/>
          </a:xfrm>
          <a:prstGeom prst="rect">
            <a:avLst/>
          </a:prstGeom>
          <a:noFill/>
        </p:spPr>
        <p:txBody>
          <a:bodyPr wrap="square" lIns="0" tIns="0" rIns="0" bIns="0" rtlCol="0">
            <a:spAutoFit/>
          </a:bodyPr>
          <a:lstStyle/>
          <a:p>
            <a:r>
              <a:rPr lang="en-US" sz="1632" dirty="0"/>
              <a:t>Structured guidance for developing workload CloudPAKs for Cloud deployment, leveraging workload Product Line Architectures</a:t>
            </a:r>
          </a:p>
        </p:txBody>
      </p:sp>
      <p:sp>
        <p:nvSpPr>
          <p:cNvPr id="53" name="Down Arrow Callout 52"/>
          <p:cNvSpPr/>
          <p:nvPr/>
        </p:nvSpPr>
        <p:spPr>
          <a:xfrm rot="16200000">
            <a:off x="2711369" y="5638099"/>
            <a:ext cx="1323825" cy="1036868"/>
          </a:xfrm>
          <a:prstGeom prst="downArrowCallout">
            <a:avLst/>
          </a:prstGeom>
          <a:solidFill>
            <a:srgbClr val="0070C0"/>
          </a:solidFill>
          <a:ln w="9525" cap="flat" cmpd="sng" algn="ctr">
            <a:noFill/>
            <a:prstDash val="solid"/>
          </a:ln>
          <a:effectLst/>
        </p:spPr>
        <p:txBody>
          <a:bodyPr rtlCol="0" anchor="ctr"/>
          <a:lstStyle/>
          <a:p>
            <a:pPr algn="ctr" defTabSz="1243151">
              <a:defRPr/>
            </a:pPr>
            <a:endParaRPr lang="en-US" sz="1224" kern="0" dirty="0"/>
          </a:p>
        </p:txBody>
      </p:sp>
      <p:sp>
        <p:nvSpPr>
          <p:cNvPr id="4" name="TextBox 3"/>
          <p:cNvSpPr txBox="1"/>
          <p:nvPr/>
        </p:nvSpPr>
        <p:spPr>
          <a:xfrm>
            <a:off x="2877169" y="5854468"/>
            <a:ext cx="574182" cy="606488"/>
          </a:xfrm>
          <a:prstGeom prst="rect">
            <a:avLst/>
          </a:prstGeom>
          <a:noFill/>
        </p:spPr>
        <p:txBody>
          <a:bodyPr wrap="none" rtlCol="0">
            <a:spAutoFit/>
          </a:bodyPr>
          <a:lstStyle/>
          <a:p>
            <a:r>
              <a:rPr lang="en-US" sz="1632" dirty="0" err="1"/>
              <a:t>IaaS</a:t>
            </a:r>
            <a:endParaRPr lang="en-US" sz="1632" dirty="0"/>
          </a:p>
          <a:p>
            <a:r>
              <a:rPr lang="en-US" sz="1632" dirty="0"/>
              <a:t>PLA</a:t>
            </a:r>
          </a:p>
        </p:txBody>
      </p:sp>
      <p:sp>
        <p:nvSpPr>
          <p:cNvPr id="60" name="Down Arrow Callout 59"/>
          <p:cNvSpPr/>
          <p:nvPr/>
        </p:nvSpPr>
        <p:spPr>
          <a:xfrm rot="5400000">
            <a:off x="10970094" y="5617542"/>
            <a:ext cx="1323825" cy="1036868"/>
          </a:xfrm>
          <a:prstGeom prst="downArrowCallout">
            <a:avLst/>
          </a:prstGeom>
          <a:solidFill>
            <a:srgbClr val="0070C0"/>
          </a:solidFill>
          <a:ln w="9525" cap="flat" cmpd="sng" algn="ctr">
            <a:noFill/>
            <a:prstDash val="solid"/>
          </a:ln>
          <a:effectLst/>
        </p:spPr>
        <p:txBody>
          <a:bodyPr rtlCol="0" anchor="ctr"/>
          <a:lstStyle/>
          <a:p>
            <a:pPr algn="ctr" defTabSz="1243151">
              <a:defRPr/>
            </a:pPr>
            <a:endParaRPr lang="en-US" sz="1224" kern="0" dirty="0"/>
          </a:p>
        </p:txBody>
      </p:sp>
      <p:sp>
        <p:nvSpPr>
          <p:cNvPr id="5" name="Rectangle 4"/>
          <p:cNvSpPr/>
          <p:nvPr/>
        </p:nvSpPr>
        <p:spPr>
          <a:xfrm>
            <a:off x="11380003" y="5827966"/>
            <a:ext cx="961383" cy="606031"/>
          </a:xfrm>
          <a:prstGeom prst="rect">
            <a:avLst/>
          </a:prstGeom>
        </p:spPr>
        <p:txBody>
          <a:bodyPr wrap="square">
            <a:spAutoFit/>
          </a:bodyPr>
          <a:lstStyle/>
          <a:p>
            <a:r>
              <a:rPr lang="en-US" sz="1087" dirty="0"/>
              <a:t>Datacenter</a:t>
            </a:r>
            <a:br>
              <a:rPr lang="en-US" sz="1087" dirty="0"/>
            </a:br>
            <a:r>
              <a:rPr lang="en-US" sz="1087" dirty="0" err="1"/>
              <a:t>Mgmt</a:t>
            </a:r>
            <a:endParaRPr lang="en-US" sz="1087" dirty="0"/>
          </a:p>
          <a:p>
            <a:r>
              <a:rPr lang="en-US" sz="1087" dirty="0"/>
              <a:t>PLA</a:t>
            </a:r>
          </a:p>
        </p:txBody>
      </p:sp>
    </p:spTree>
    <p:extLst>
      <p:ext uri="{BB962C8B-B14F-4D97-AF65-F5344CB8AC3E}">
        <p14:creationId xmlns:p14="http://schemas.microsoft.com/office/powerpoint/2010/main" val="878529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7" dirty="0"/>
              <a:t>PLA - What is it?</a:t>
            </a:r>
          </a:p>
        </p:txBody>
      </p:sp>
      <p:sp>
        <p:nvSpPr>
          <p:cNvPr id="6" name="Rectangle 5"/>
          <p:cNvSpPr/>
          <p:nvPr/>
        </p:nvSpPr>
        <p:spPr bwMode="auto">
          <a:xfrm>
            <a:off x="773883" y="1264015"/>
            <a:ext cx="2166765" cy="3776905"/>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5053" tIns="43692" rIns="65053" bIns="43692" numCol="1" rtlCol="0" anchor="ctr" anchorCtr="0" compatLnSpc="1">
            <a:prstTxWarp prst="textNoShape">
              <a:avLst/>
            </a:prstTxWarp>
          </a:bodyPr>
          <a:lstStyle/>
          <a:p>
            <a:pPr algn="ctr" defTabSz="698877" fontAlgn="base">
              <a:spcBef>
                <a:spcPct val="0"/>
              </a:spcBef>
              <a:spcAft>
                <a:spcPct val="0"/>
              </a:spcAft>
            </a:pPr>
            <a:r>
              <a:rPr lang="en-US" sz="2856" b="1" dirty="0">
                <a:gradFill>
                  <a:gsLst>
                    <a:gs pos="0">
                      <a:srgbClr val="FFFFFF"/>
                    </a:gs>
                    <a:gs pos="100000">
                      <a:srgbClr val="FFFFFF"/>
                    </a:gs>
                  </a:gsLst>
                  <a:lin ang="5400000" scaled="0"/>
                </a:gradFill>
                <a:latin typeface="+mj-lt"/>
                <a:ea typeface="Segoe UI" pitchFamily="34" charset="0"/>
                <a:cs typeface="Segoe UI" pitchFamily="34" charset="0"/>
              </a:rPr>
              <a:t>Product Line Architecture (PLA)</a:t>
            </a:r>
          </a:p>
        </p:txBody>
      </p:sp>
      <p:sp>
        <p:nvSpPr>
          <p:cNvPr id="7" name="Rectangle 6"/>
          <p:cNvSpPr>
            <a:spLocks noChangeAspect="1"/>
          </p:cNvSpPr>
          <p:nvPr/>
        </p:nvSpPr>
        <p:spPr bwMode="auto">
          <a:xfrm>
            <a:off x="3021814" y="3205086"/>
            <a:ext cx="1835833" cy="183583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0198" tIns="39808" rIns="60198" bIns="39808" numCol="1" rtlCol="0" anchor="ctr" anchorCtr="0" compatLnSpc="1">
            <a:prstTxWarp prst="textNoShape">
              <a:avLst/>
            </a:prstTxWarp>
          </a:bodyPr>
          <a:lstStyle/>
          <a:p>
            <a:pPr algn="ctr" defTabSz="698877" fontAlgn="base">
              <a:spcBef>
                <a:spcPct val="0"/>
              </a:spcBef>
              <a:spcAft>
                <a:spcPct val="0"/>
              </a:spcAft>
            </a:pPr>
            <a:endParaRPr lang="en-US" sz="1529"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2" descr="\\MAGNUM\Projects\Microsoft\Cloud Power FY12\Design\ICONS_PNG\Tower.png"/>
          <p:cNvPicPr>
            <a:picLocks noChangeAspect="1" noChangeArrowheads="1"/>
          </p:cNvPicPr>
          <p:nvPr/>
        </p:nvPicPr>
        <p:blipFill>
          <a:blip r:embed="rId2" cstate="print">
            <a:lum bright="100000" contrast="100000"/>
          </a:blip>
          <a:stretch>
            <a:fillRect/>
          </a:stretch>
        </p:blipFill>
        <p:spPr bwMode="auto">
          <a:xfrm>
            <a:off x="3158733" y="3221042"/>
            <a:ext cx="1561995" cy="1561995"/>
          </a:xfrm>
          <a:prstGeom prst="rect">
            <a:avLst/>
          </a:prstGeom>
          <a:noFill/>
        </p:spPr>
      </p:pic>
      <p:sp>
        <p:nvSpPr>
          <p:cNvPr id="9" name="Rectangle 8"/>
          <p:cNvSpPr/>
          <p:nvPr/>
        </p:nvSpPr>
        <p:spPr>
          <a:xfrm>
            <a:off x="3021814" y="4634259"/>
            <a:ext cx="1822928" cy="334177"/>
          </a:xfrm>
          <a:prstGeom prst="rect">
            <a:avLst/>
          </a:prstGeom>
          <a:noFill/>
          <a:ln>
            <a:noFill/>
            <a:headEnd type="none" w="med" len="med"/>
            <a:tailEnd type="none" w="med" len="med"/>
          </a:ln>
        </p:spPr>
        <p:txBody>
          <a:bodyPr wrap="square">
            <a:spAutoFit/>
          </a:bodyPr>
          <a:lstStyle/>
          <a:p>
            <a:pPr algn="ctr" defTabSz="698877" fontAlgn="base">
              <a:spcBef>
                <a:spcPct val="0"/>
              </a:spcBef>
              <a:spcAft>
                <a:spcPct val="0"/>
              </a:spcAft>
            </a:pPr>
            <a:r>
              <a:rPr lang="en-US" sz="1529" b="1" dirty="0">
                <a:gradFill>
                  <a:gsLst>
                    <a:gs pos="0">
                      <a:srgbClr val="FFFFFF"/>
                    </a:gs>
                    <a:gs pos="100000">
                      <a:srgbClr val="FFFFFF"/>
                    </a:gs>
                  </a:gsLst>
                  <a:lin ang="5400000" scaled="0"/>
                </a:gradFill>
                <a:latin typeface="+mj-lt"/>
                <a:ea typeface="Segoe UI" pitchFamily="34" charset="0"/>
                <a:cs typeface="Segoe UI" pitchFamily="34" charset="0"/>
              </a:rPr>
              <a:t>Cloud Aligned</a:t>
            </a:r>
          </a:p>
        </p:txBody>
      </p:sp>
      <p:sp>
        <p:nvSpPr>
          <p:cNvPr id="10" name="Rectangle 9"/>
          <p:cNvSpPr>
            <a:spLocks noChangeAspect="1"/>
          </p:cNvSpPr>
          <p:nvPr/>
        </p:nvSpPr>
        <p:spPr bwMode="auto">
          <a:xfrm>
            <a:off x="4968280" y="1274750"/>
            <a:ext cx="1835833" cy="183583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0198" tIns="39808" rIns="60198" bIns="39808" numCol="1" rtlCol="0" anchor="ctr" anchorCtr="0" compatLnSpc="1">
            <a:prstTxWarp prst="textNoShape">
              <a:avLst/>
            </a:prstTxWarp>
          </a:bodyPr>
          <a:lstStyle/>
          <a:p>
            <a:pPr algn="ctr" defTabSz="698877" fontAlgn="base">
              <a:spcBef>
                <a:spcPct val="0"/>
              </a:spcBef>
              <a:spcAft>
                <a:spcPct val="0"/>
              </a:spcAft>
            </a:pPr>
            <a:endParaRPr lang="en-US" sz="1529"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7" descr="\\MAGNUM\Projects\Microsoft\Cloud Power FY12\Design\ICONS_PNG\New_Business_Requirements.png"/>
          <p:cNvPicPr>
            <a:picLocks noChangeAspect="1" noChangeArrowheads="1"/>
          </p:cNvPicPr>
          <p:nvPr/>
        </p:nvPicPr>
        <p:blipFill>
          <a:blip r:embed="rId3" cstate="print">
            <a:lum bright="100000"/>
          </a:blip>
          <a:stretch>
            <a:fillRect/>
          </a:stretch>
        </p:blipFill>
        <p:spPr bwMode="auto">
          <a:xfrm>
            <a:off x="5325076" y="1604308"/>
            <a:ext cx="1122241" cy="1122241"/>
          </a:xfrm>
          <a:prstGeom prst="rect">
            <a:avLst/>
          </a:prstGeom>
          <a:noFill/>
        </p:spPr>
      </p:pic>
      <p:sp>
        <p:nvSpPr>
          <p:cNvPr id="12" name="Rectangle 11"/>
          <p:cNvSpPr/>
          <p:nvPr/>
        </p:nvSpPr>
        <p:spPr>
          <a:xfrm>
            <a:off x="4958385" y="2720581"/>
            <a:ext cx="1816878" cy="334177"/>
          </a:xfrm>
          <a:prstGeom prst="rect">
            <a:avLst/>
          </a:prstGeom>
          <a:noFill/>
          <a:ln>
            <a:noFill/>
            <a:headEnd type="none" w="med" len="med"/>
            <a:tailEnd type="none" w="med" len="med"/>
          </a:ln>
        </p:spPr>
        <p:txBody>
          <a:bodyPr wrap="square">
            <a:spAutoFit/>
          </a:bodyPr>
          <a:lstStyle/>
          <a:p>
            <a:pPr algn="ctr" defTabSz="698877" fontAlgn="base">
              <a:spcBef>
                <a:spcPct val="0"/>
              </a:spcBef>
              <a:spcAft>
                <a:spcPct val="0"/>
              </a:spcAft>
            </a:pPr>
            <a:r>
              <a:rPr lang="en-US" sz="1529" b="1" dirty="0">
                <a:gradFill>
                  <a:gsLst>
                    <a:gs pos="0">
                      <a:srgbClr val="FFFFFF"/>
                    </a:gs>
                    <a:gs pos="100000">
                      <a:srgbClr val="FFFFFF"/>
                    </a:gs>
                  </a:gsLst>
                  <a:lin ang="5400000" scaled="0"/>
                </a:gradFill>
                <a:latin typeface="+mj-lt"/>
                <a:ea typeface="Segoe UI" pitchFamily="34" charset="0"/>
                <a:cs typeface="Segoe UI" pitchFamily="34" charset="0"/>
              </a:rPr>
              <a:t>Easy to Implement</a:t>
            </a:r>
          </a:p>
        </p:txBody>
      </p:sp>
      <p:sp>
        <p:nvSpPr>
          <p:cNvPr id="13" name="Rectangle 12"/>
          <p:cNvSpPr>
            <a:spLocks noChangeAspect="1"/>
          </p:cNvSpPr>
          <p:nvPr/>
        </p:nvSpPr>
        <p:spPr bwMode="auto">
          <a:xfrm>
            <a:off x="3035007" y="1264015"/>
            <a:ext cx="1835833" cy="183583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5053" tIns="43692" rIns="65053" bIns="43692" numCol="1" rtlCol="0" anchor="ctr" anchorCtr="0" compatLnSpc="1">
            <a:prstTxWarp prst="textNoShape">
              <a:avLst/>
            </a:prstTxWarp>
          </a:bodyPr>
          <a:lstStyle/>
          <a:p>
            <a:pPr algn="ctr" defTabSz="698877" fontAlgn="base">
              <a:spcBef>
                <a:spcPct val="0"/>
              </a:spcBef>
              <a:spcAft>
                <a:spcPct val="0"/>
              </a:spcAft>
            </a:pPr>
            <a:endParaRPr lang="en-US" sz="1529"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a:xfrm>
            <a:off x="3061198" y="2720581"/>
            <a:ext cx="1749440" cy="334177"/>
          </a:xfrm>
          <a:prstGeom prst="rect">
            <a:avLst/>
          </a:prstGeom>
          <a:noFill/>
        </p:spPr>
        <p:txBody>
          <a:bodyPr wrap="square">
            <a:spAutoFit/>
          </a:bodyPr>
          <a:lstStyle/>
          <a:p>
            <a:pPr algn="ctr" defTabSz="698877" fontAlgn="base">
              <a:spcBef>
                <a:spcPct val="0"/>
              </a:spcBef>
              <a:spcAft>
                <a:spcPct val="0"/>
              </a:spcAft>
            </a:pPr>
            <a:r>
              <a:rPr lang="en-US" sz="1529" b="1" dirty="0">
                <a:gradFill>
                  <a:gsLst>
                    <a:gs pos="0">
                      <a:srgbClr val="FFFFFF"/>
                    </a:gs>
                    <a:gs pos="100000">
                      <a:srgbClr val="FFFFFF"/>
                    </a:gs>
                  </a:gsLst>
                  <a:lin ang="5400000" scaled="0"/>
                </a:gradFill>
                <a:latin typeface="+mj-lt"/>
                <a:ea typeface="Segoe UI" pitchFamily="34" charset="0"/>
                <a:cs typeface="Segoe UI" pitchFamily="34" charset="0"/>
              </a:rPr>
              <a:t>Prescriptive</a:t>
            </a:r>
          </a:p>
        </p:txBody>
      </p:sp>
      <p:sp>
        <p:nvSpPr>
          <p:cNvPr id="15" name="Rectangle 14"/>
          <p:cNvSpPr>
            <a:spLocks noChangeAspect="1"/>
          </p:cNvSpPr>
          <p:nvPr/>
        </p:nvSpPr>
        <p:spPr bwMode="auto">
          <a:xfrm>
            <a:off x="4961683" y="3205086"/>
            <a:ext cx="1835833" cy="183583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0198" tIns="39808" rIns="60198" bIns="39808" numCol="1" rtlCol="0" anchor="ctr" anchorCtr="0" compatLnSpc="1">
            <a:prstTxWarp prst="textNoShape">
              <a:avLst/>
            </a:prstTxWarp>
          </a:bodyPr>
          <a:lstStyle/>
          <a:p>
            <a:pPr algn="ctr" defTabSz="698877" fontAlgn="base">
              <a:spcBef>
                <a:spcPct val="0"/>
              </a:spcBef>
              <a:spcAft>
                <a:spcPct val="0"/>
              </a:spcAft>
            </a:pPr>
            <a:endParaRPr lang="en-US" sz="1529"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5003382" y="4634260"/>
            <a:ext cx="1739531" cy="334177"/>
          </a:xfrm>
          <a:prstGeom prst="rect">
            <a:avLst/>
          </a:prstGeom>
          <a:noFill/>
          <a:ln>
            <a:noFill/>
            <a:headEnd type="none" w="med" len="med"/>
            <a:tailEnd type="none" w="med" len="med"/>
          </a:ln>
        </p:spPr>
        <p:txBody>
          <a:bodyPr wrap="square">
            <a:spAutoFit/>
          </a:bodyPr>
          <a:lstStyle/>
          <a:p>
            <a:pPr algn="ctr" defTabSz="698877" fontAlgn="base">
              <a:spcBef>
                <a:spcPct val="0"/>
              </a:spcBef>
              <a:spcAft>
                <a:spcPct val="0"/>
              </a:spcAft>
            </a:pPr>
            <a:r>
              <a:rPr lang="en-US" sz="1529" b="1" dirty="0">
                <a:gradFill>
                  <a:gsLst>
                    <a:gs pos="0">
                      <a:srgbClr val="FFFFFF"/>
                    </a:gs>
                    <a:gs pos="100000">
                      <a:srgbClr val="FFFFFF"/>
                    </a:gs>
                  </a:gsLst>
                  <a:lin ang="5400000" scaled="0"/>
                </a:gradFill>
                <a:latin typeface="+mj-lt"/>
                <a:ea typeface="Segoe UI" pitchFamily="34" charset="0"/>
                <a:cs typeface="Segoe UI" pitchFamily="34" charset="0"/>
              </a:rPr>
              <a:t>Cost Effective</a:t>
            </a:r>
          </a:p>
        </p:txBody>
      </p:sp>
      <p:pic>
        <p:nvPicPr>
          <p:cNvPr id="17" name="Picture 7" descr="\\MAGNUM\Projects\Microsoft\Cloud Power FY12\Design\ICONS_PNG\Lower_Energy_Costs.png"/>
          <p:cNvPicPr>
            <a:picLocks noChangeAspect="1" noChangeArrowheads="1"/>
          </p:cNvPicPr>
          <p:nvPr/>
        </p:nvPicPr>
        <p:blipFill>
          <a:blip r:embed="rId4" cstate="print">
            <a:lum bright="100000"/>
          </a:blip>
          <a:srcRect/>
          <a:stretch>
            <a:fillRect/>
          </a:stretch>
        </p:blipFill>
        <p:spPr bwMode="auto">
          <a:xfrm>
            <a:off x="5150403" y="3221042"/>
            <a:ext cx="1458392" cy="1458392"/>
          </a:xfrm>
          <a:prstGeom prst="rect">
            <a:avLst/>
          </a:prstGeom>
          <a:noFill/>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598" y="1627095"/>
            <a:ext cx="4753096" cy="4753096"/>
          </a:xfrm>
          <a:prstGeom prst="rect">
            <a:avLst/>
          </a:prstGeom>
        </p:spPr>
      </p:pic>
      <p:grpSp>
        <p:nvGrpSpPr>
          <p:cNvPr id="21" name="Group 20"/>
          <p:cNvGrpSpPr/>
          <p:nvPr/>
        </p:nvGrpSpPr>
        <p:grpSpPr>
          <a:xfrm>
            <a:off x="5935177" y="523557"/>
            <a:ext cx="6713813" cy="2639892"/>
            <a:chOff x="5056171" y="296861"/>
            <a:chExt cx="7258066" cy="11481412"/>
          </a:xfrm>
          <a:solidFill>
            <a:schemeClr val="bg2">
              <a:alpha val="35000"/>
            </a:schemeClr>
          </a:solidFill>
        </p:grpSpPr>
        <p:sp>
          <p:nvSpPr>
            <p:cNvPr id="22" name="TextBox 21"/>
            <p:cNvSpPr txBox="1"/>
            <p:nvPr/>
          </p:nvSpPr>
          <p:spPr>
            <a:xfrm>
              <a:off x="5056171" y="296861"/>
              <a:ext cx="7258066" cy="11481412"/>
            </a:xfrm>
            <a:prstGeom prst="rect">
              <a:avLst/>
            </a:prstGeom>
            <a:noFill/>
          </p:spPr>
          <p:txBody>
            <a:bodyPr wrap="square" lIns="182854" tIns="146283" rIns="182854" bIns="146283" rtlCol="0">
              <a:spAutoFit/>
            </a:bodyPr>
            <a:lstStyle/>
            <a:p>
              <a:pPr>
                <a:lnSpc>
                  <a:spcPct val="90000"/>
                </a:lnSpc>
                <a:spcAft>
                  <a:spcPts val="600"/>
                </a:spcAft>
              </a:pPr>
              <a:r>
                <a:rPr lang="en-US" sz="16597" dirty="0">
                  <a:solidFill>
                    <a:schemeClr val="tx1">
                      <a:lumMod val="75000"/>
                      <a:alpha val="50000"/>
                    </a:schemeClr>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6141364" y="1863596"/>
              <a:ext cx="5766434" cy="2914316"/>
            </a:xfrm>
            <a:prstGeom prst="rect">
              <a:avLst/>
            </a:prstGeom>
            <a:noFill/>
          </p:spPr>
          <p:txBody>
            <a:bodyPr wrap="square" lIns="182854" tIns="146283" rIns="182854" bIns="146283" rtlCol="0">
              <a:spAutoFit/>
            </a:bodyPr>
            <a:lstStyle/>
            <a:p>
              <a:pPr defTabSz="931191">
                <a:lnSpc>
                  <a:spcPct val="90000"/>
                </a:lnSpc>
                <a:spcBef>
                  <a:spcPts val="1836"/>
                </a:spcBef>
                <a:buSzPct val="80000"/>
              </a:pPr>
              <a:r>
                <a:rPr lang="en-US" sz="2652" b="1" i="1" spc="-72" dirty="0">
                  <a:solidFill>
                    <a:schemeClr val="accent4"/>
                  </a:solidFill>
                  <a:latin typeface="+mj-lt"/>
                </a:rPr>
                <a:t>Microsoft, how would you do it?</a:t>
              </a:r>
            </a:p>
          </p:txBody>
        </p:sp>
      </p:grpSp>
      <p:grpSp>
        <p:nvGrpSpPr>
          <p:cNvPr id="24" name="Group 23"/>
          <p:cNvGrpSpPr/>
          <p:nvPr/>
        </p:nvGrpSpPr>
        <p:grpSpPr bwMode="black">
          <a:xfrm>
            <a:off x="3386700" y="1724341"/>
            <a:ext cx="1094283" cy="925917"/>
            <a:chOff x="8587168" y="5108011"/>
            <a:chExt cx="1184275" cy="1214438"/>
          </a:xfrm>
          <a:solidFill>
            <a:schemeClr val="tx1"/>
          </a:solidFill>
        </p:grpSpPr>
        <p:sp>
          <p:nvSpPr>
            <p:cNvPr id="25" name="Freeform 43"/>
            <p:cNvSpPr>
              <a:spLocks noEditPoints="1"/>
            </p:cNvSpPr>
            <p:nvPr/>
          </p:nvSpPr>
          <p:spPr bwMode="black">
            <a:xfrm>
              <a:off x="8587168" y="5108011"/>
              <a:ext cx="1184275" cy="1214438"/>
            </a:xfrm>
            <a:custGeom>
              <a:avLst/>
              <a:gdLst>
                <a:gd name="T0" fmla="*/ 0 w 316"/>
                <a:gd name="T1" fmla="*/ 78 h 324"/>
                <a:gd name="T2" fmla="*/ 0 w 316"/>
                <a:gd name="T3" fmla="*/ 63 h 324"/>
                <a:gd name="T4" fmla="*/ 0 w 316"/>
                <a:gd name="T5" fmla="*/ 47 h 324"/>
                <a:gd name="T6" fmla="*/ 0 w 316"/>
                <a:gd name="T7" fmla="*/ 16 h 324"/>
                <a:gd name="T8" fmla="*/ 0 w 316"/>
                <a:gd name="T9" fmla="*/ 0 h 324"/>
                <a:gd name="T10" fmla="*/ 13 w 316"/>
                <a:gd name="T11" fmla="*/ 78 h 324"/>
                <a:gd name="T12" fmla="*/ 15 w 316"/>
                <a:gd name="T13" fmla="*/ 0 h 324"/>
                <a:gd name="T14" fmla="*/ 26 w 316"/>
                <a:gd name="T15" fmla="*/ 78 h 324"/>
                <a:gd name="T16" fmla="*/ 31 w 316"/>
                <a:gd name="T17" fmla="*/ 0 h 324"/>
                <a:gd name="T18" fmla="*/ 46 w 316"/>
                <a:gd name="T19" fmla="*/ 0 h 324"/>
                <a:gd name="T20" fmla="*/ 52 w 316"/>
                <a:gd name="T21" fmla="*/ 78 h 324"/>
                <a:gd name="T22" fmla="*/ 39 w 316"/>
                <a:gd name="T23" fmla="*/ 78 h 324"/>
                <a:gd name="T24" fmla="*/ 62 w 316"/>
                <a:gd name="T25" fmla="*/ 0 h 324"/>
                <a:gd name="T26" fmla="*/ 65 w 316"/>
                <a:gd name="T27" fmla="*/ 78 h 324"/>
                <a:gd name="T28" fmla="*/ 78 w 316"/>
                <a:gd name="T29" fmla="*/ 0 h 324"/>
                <a:gd name="T30" fmla="*/ 78 w 316"/>
                <a:gd name="T31" fmla="*/ 78 h 324"/>
                <a:gd name="T32" fmla="*/ 78 w 316"/>
                <a:gd name="T33" fmla="*/ 63 h 324"/>
                <a:gd name="T34" fmla="*/ 78 w 316"/>
                <a:gd name="T35" fmla="*/ 47 h 324"/>
                <a:gd name="T36" fmla="*/ 78 w 316"/>
                <a:gd name="T37" fmla="*/ 16 h 324"/>
                <a:gd name="T38" fmla="*/ 0 w 316"/>
                <a:gd name="T39" fmla="*/ 32 h 324"/>
                <a:gd name="T40" fmla="*/ 78 w 316"/>
                <a:gd name="T41" fmla="*/ 32 h 324"/>
                <a:gd name="T42" fmla="*/ 316 w 316"/>
                <a:gd name="T43" fmla="*/ 182 h 324"/>
                <a:gd name="T44" fmla="*/ 114 w 316"/>
                <a:gd name="T45" fmla="*/ 42 h 324"/>
                <a:gd name="T46" fmla="*/ 114 w 316"/>
                <a:gd name="T47" fmla="*/ 49 h 324"/>
                <a:gd name="T48" fmla="*/ 116 w 316"/>
                <a:gd name="T49" fmla="*/ 28 h 324"/>
                <a:gd name="T50" fmla="*/ 119 w 316"/>
                <a:gd name="T51" fmla="*/ 62 h 324"/>
                <a:gd name="T52" fmla="*/ 123 w 316"/>
                <a:gd name="T53" fmla="*/ 16 h 324"/>
                <a:gd name="T54" fmla="*/ 127 w 316"/>
                <a:gd name="T55" fmla="*/ 73 h 324"/>
                <a:gd name="T56" fmla="*/ 133 w 316"/>
                <a:gd name="T57" fmla="*/ 7 h 324"/>
                <a:gd name="T58" fmla="*/ 138 w 316"/>
                <a:gd name="T59" fmla="*/ 81 h 324"/>
                <a:gd name="T60" fmla="*/ 146 w 316"/>
                <a:gd name="T61" fmla="*/ 1 h 324"/>
                <a:gd name="T62" fmla="*/ 158 w 316"/>
                <a:gd name="T63" fmla="*/ 84 h 324"/>
                <a:gd name="T64" fmla="*/ 166 w 316"/>
                <a:gd name="T65" fmla="*/ 2 h 324"/>
                <a:gd name="T66" fmla="*/ 172 w 316"/>
                <a:gd name="T67" fmla="*/ 81 h 324"/>
                <a:gd name="T68" fmla="*/ 179 w 316"/>
                <a:gd name="T69" fmla="*/ 7 h 324"/>
                <a:gd name="T70" fmla="*/ 183 w 316"/>
                <a:gd name="T71" fmla="*/ 74 h 324"/>
                <a:gd name="T72" fmla="*/ 189 w 316"/>
                <a:gd name="T73" fmla="*/ 17 h 324"/>
                <a:gd name="T74" fmla="*/ 192 w 316"/>
                <a:gd name="T75" fmla="*/ 63 h 324"/>
                <a:gd name="T76" fmla="*/ 196 w 316"/>
                <a:gd name="T77" fmla="*/ 29 h 324"/>
                <a:gd name="T78" fmla="*/ 197 w 316"/>
                <a:gd name="T79" fmla="*/ 50 h 324"/>
                <a:gd name="T80" fmla="*/ 198 w 316"/>
                <a:gd name="T81" fmla="*/ 42 h 324"/>
                <a:gd name="T82" fmla="*/ 316 w 316"/>
                <a:gd name="T83" fmla="*/ 249 h 324"/>
                <a:gd name="T84" fmla="*/ 146 w 316"/>
                <a:gd name="T85" fmla="*/ 249 h 324"/>
                <a:gd name="T86" fmla="*/ 0 w 316"/>
                <a:gd name="T87" fmla="*/ 189 h 324"/>
                <a:gd name="T88" fmla="*/ 0 w 316"/>
                <a:gd name="T89" fmla="*/ 198 h 324"/>
                <a:gd name="T90" fmla="*/ 0 w 316"/>
                <a:gd name="T91" fmla="*/ 177 h 324"/>
                <a:gd name="T92" fmla="*/ 0 w 316"/>
                <a:gd name="T93" fmla="*/ 165 h 324"/>
                <a:gd name="T94" fmla="*/ 0 w 316"/>
                <a:gd name="T95" fmla="*/ 153 h 324"/>
                <a:gd name="T96" fmla="*/ 0 w 316"/>
                <a:gd name="T97" fmla="*/ 141 h 324"/>
                <a:gd name="T98" fmla="*/ 0 w 316"/>
                <a:gd name="T99" fmla="*/ 129 h 324"/>
                <a:gd name="T100" fmla="*/ 6 w 316"/>
                <a:gd name="T101" fmla="*/ 120 h 324"/>
                <a:gd name="T102" fmla="*/ 16 w 316"/>
                <a:gd name="T103" fmla="*/ 189 h 324"/>
                <a:gd name="T104" fmla="*/ 16 w 316"/>
                <a:gd name="T105" fmla="*/ 124 h 324"/>
                <a:gd name="T106" fmla="*/ 27 w 316"/>
                <a:gd name="T107" fmla="*/ 183 h 324"/>
                <a:gd name="T108" fmla="*/ 27 w 316"/>
                <a:gd name="T109" fmla="*/ 130 h 324"/>
                <a:gd name="T110" fmla="*/ 37 w 316"/>
                <a:gd name="T111" fmla="*/ 177 h 324"/>
                <a:gd name="T112" fmla="*/ 37 w 316"/>
                <a:gd name="T113" fmla="*/ 136 h 324"/>
                <a:gd name="T114" fmla="*/ 47 w 316"/>
                <a:gd name="T115" fmla="*/ 171 h 324"/>
                <a:gd name="T116" fmla="*/ 48 w 316"/>
                <a:gd name="T117" fmla="*/ 142 h 324"/>
                <a:gd name="T118" fmla="*/ 58 w 316"/>
                <a:gd name="T119" fmla="*/ 165 h 324"/>
                <a:gd name="T120" fmla="*/ 58 w 316"/>
                <a:gd name="T121" fmla="*/ 148 h 324"/>
                <a:gd name="T122" fmla="*/ 60 w 316"/>
                <a:gd name="T123" fmla="*/ 15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324">
                  <a:moveTo>
                    <a:pt x="0" y="78"/>
                  </a:moveTo>
                  <a:cubicBezTo>
                    <a:pt x="6" y="78"/>
                    <a:pt x="6" y="78"/>
                    <a:pt x="6" y="78"/>
                  </a:cubicBezTo>
                  <a:cubicBezTo>
                    <a:pt x="6" y="84"/>
                    <a:pt x="6" y="84"/>
                    <a:pt x="6" y="84"/>
                  </a:cubicBezTo>
                  <a:cubicBezTo>
                    <a:pt x="0" y="84"/>
                    <a:pt x="0" y="84"/>
                    <a:pt x="0" y="84"/>
                  </a:cubicBezTo>
                  <a:lnTo>
                    <a:pt x="0" y="78"/>
                  </a:lnTo>
                  <a:close/>
                  <a:moveTo>
                    <a:pt x="0" y="63"/>
                  </a:moveTo>
                  <a:cubicBezTo>
                    <a:pt x="6" y="63"/>
                    <a:pt x="6" y="63"/>
                    <a:pt x="6" y="63"/>
                  </a:cubicBezTo>
                  <a:cubicBezTo>
                    <a:pt x="6" y="69"/>
                    <a:pt x="6" y="69"/>
                    <a:pt x="6" y="69"/>
                  </a:cubicBezTo>
                  <a:cubicBezTo>
                    <a:pt x="0" y="69"/>
                    <a:pt x="0" y="69"/>
                    <a:pt x="0" y="69"/>
                  </a:cubicBezTo>
                  <a:lnTo>
                    <a:pt x="0" y="63"/>
                  </a:lnTo>
                  <a:close/>
                  <a:moveTo>
                    <a:pt x="0" y="47"/>
                  </a:moveTo>
                  <a:cubicBezTo>
                    <a:pt x="6" y="47"/>
                    <a:pt x="6" y="47"/>
                    <a:pt x="6" y="47"/>
                  </a:cubicBezTo>
                  <a:cubicBezTo>
                    <a:pt x="6" y="53"/>
                    <a:pt x="6" y="53"/>
                    <a:pt x="6" y="53"/>
                  </a:cubicBezTo>
                  <a:cubicBezTo>
                    <a:pt x="0" y="53"/>
                    <a:pt x="0" y="53"/>
                    <a:pt x="0" y="53"/>
                  </a:cubicBezTo>
                  <a:lnTo>
                    <a:pt x="0" y="47"/>
                  </a:lnTo>
                  <a:close/>
                  <a:moveTo>
                    <a:pt x="0" y="16"/>
                  </a:moveTo>
                  <a:cubicBezTo>
                    <a:pt x="6" y="16"/>
                    <a:pt x="6" y="16"/>
                    <a:pt x="6" y="16"/>
                  </a:cubicBezTo>
                  <a:cubicBezTo>
                    <a:pt x="6" y="22"/>
                    <a:pt x="6" y="22"/>
                    <a:pt x="6" y="22"/>
                  </a:cubicBezTo>
                  <a:cubicBezTo>
                    <a:pt x="0" y="22"/>
                    <a:pt x="0" y="22"/>
                    <a:pt x="0" y="22"/>
                  </a:cubicBezTo>
                  <a:lnTo>
                    <a:pt x="0" y="16"/>
                  </a:lnTo>
                  <a:close/>
                  <a:moveTo>
                    <a:pt x="0" y="0"/>
                  </a:moveTo>
                  <a:cubicBezTo>
                    <a:pt x="6" y="0"/>
                    <a:pt x="6" y="0"/>
                    <a:pt x="6" y="0"/>
                  </a:cubicBezTo>
                  <a:cubicBezTo>
                    <a:pt x="6" y="7"/>
                    <a:pt x="6" y="7"/>
                    <a:pt x="6" y="7"/>
                  </a:cubicBezTo>
                  <a:cubicBezTo>
                    <a:pt x="0" y="7"/>
                    <a:pt x="0" y="7"/>
                    <a:pt x="0" y="7"/>
                  </a:cubicBezTo>
                  <a:lnTo>
                    <a:pt x="0" y="0"/>
                  </a:lnTo>
                  <a:close/>
                  <a:moveTo>
                    <a:pt x="13" y="78"/>
                  </a:moveTo>
                  <a:cubicBezTo>
                    <a:pt x="19" y="78"/>
                    <a:pt x="19" y="78"/>
                    <a:pt x="19" y="78"/>
                  </a:cubicBezTo>
                  <a:cubicBezTo>
                    <a:pt x="19" y="84"/>
                    <a:pt x="19" y="84"/>
                    <a:pt x="19" y="84"/>
                  </a:cubicBezTo>
                  <a:cubicBezTo>
                    <a:pt x="13" y="84"/>
                    <a:pt x="13" y="84"/>
                    <a:pt x="13" y="84"/>
                  </a:cubicBezTo>
                  <a:lnTo>
                    <a:pt x="13" y="78"/>
                  </a:lnTo>
                  <a:close/>
                  <a:moveTo>
                    <a:pt x="15" y="0"/>
                  </a:moveTo>
                  <a:cubicBezTo>
                    <a:pt x="22" y="0"/>
                    <a:pt x="22" y="0"/>
                    <a:pt x="22" y="0"/>
                  </a:cubicBezTo>
                  <a:cubicBezTo>
                    <a:pt x="22" y="7"/>
                    <a:pt x="22" y="7"/>
                    <a:pt x="22" y="7"/>
                  </a:cubicBezTo>
                  <a:cubicBezTo>
                    <a:pt x="15" y="7"/>
                    <a:pt x="15" y="7"/>
                    <a:pt x="15" y="7"/>
                  </a:cubicBezTo>
                  <a:lnTo>
                    <a:pt x="15" y="0"/>
                  </a:lnTo>
                  <a:close/>
                  <a:moveTo>
                    <a:pt x="26" y="78"/>
                  </a:moveTo>
                  <a:cubicBezTo>
                    <a:pt x="32" y="78"/>
                    <a:pt x="32" y="78"/>
                    <a:pt x="32" y="78"/>
                  </a:cubicBezTo>
                  <a:cubicBezTo>
                    <a:pt x="32" y="84"/>
                    <a:pt x="32" y="84"/>
                    <a:pt x="32" y="84"/>
                  </a:cubicBezTo>
                  <a:cubicBezTo>
                    <a:pt x="26" y="84"/>
                    <a:pt x="26" y="84"/>
                    <a:pt x="26" y="84"/>
                  </a:cubicBezTo>
                  <a:lnTo>
                    <a:pt x="26" y="78"/>
                  </a:lnTo>
                  <a:close/>
                  <a:moveTo>
                    <a:pt x="31" y="0"/>
                  </a:moveTo>
                  <a:cubicBezTo>
                    <a:pt x="37" y="0"/>
                    <a:pt x="37" y="0"/>
                    <a:pt x="37" y="0"/>
                  </a:cubicBezTo>
                  <a:cubicBezTo>
                    <a:pt x="37" y="7"/>
                    <a:pt x="37" y="7"/>
                    <a:pt x="37" y="7"/>
                  </a:cubicBezTo>
                  <a:cubicBezTo>
                    <a:pt x="31" y="7"/>
                    <a:pt x="31" y="7"/>
                    <a:pt x="31" y="7"/>
                  </a:cubicBezTo>
                  <a:lnTo>
                    <a:pt x="31" y="0"/>
                  </a:lnTo>
                  <a:close/>
                  <a:moveTo>
                    <a:pt x="46" y="0"/>
                  </a:moveTo>
                  <a:cubicBezTo>
                    <a:pt x="53" y="0"/>
                    <a:pt x="53" y="0"/>
                    <a:pt x="53" y="0"/>
                  </a:cubicBezTo>
                  <a:cubicBezTo>
                    <a:pt x="53" y="7"/>
                    <a:pt x="53" y="7"/>
                    <a:pt x="53" y="7"/>
                  </a:cubicBezTo>
                  <a:cubicBezTo>
                    <a:pt x="46" y="7"/>
                    <a:pt x="46" y="7"/>
                    <a:pt x="46" y="7"/>
                  </a:cubicBezTo>
                  <a:lnTo>
                    <a:pt x="46" y="0"/>
                  </a:lnTo>
                  <a:close/>
                  <a:moveTo>
                    <a:pt x="52" y="78"/>
                  </a:moveTo>
                  <a:cubicBezTo>
                    <a:pt x="58" y="78"/>
                    <a:pt x="58" y="78"/>
                    <a:pt x="58" y="78"/>
                  </a:cubicBezTo>
                  <a:cubicBezTo>
                    <a:pt x="58" y="84"/>
                    <a:pt x="58" y="84"/>
                    <a:pt x="58" y="84"/>
                  </a:cubicBezTo>
                  <a:cubicBezTo>
                    <a:pt x="52" y="84"/>
                    <a:pt x="52" y="84"/>
                    <a:pt x="52" y="84"/>
                  </a:cubicBezTo>
                  <a:lnTo>
                    <a:pt x="52" y="78"/>
                  </a:lnTo>
                  <a:close/>
                  <a:moveTo>
                    <a:pt x="39" y="78"/>
                  </a:moveTo>
                  <a:cubicBezTo>
                    <a:pt x="45" y="78"/>
                    <a:pt x="45" y="78"/>
                    <a:pt x="45" y="78"/>
                  </a:cubicBezTo>
                  <a:cubicBezTo>
                    <a:pt x="45" y="84"/>
                    <a:pt x="45" y="84"/>
                    <a:pt x="45" y="84"/>
                  </a:cubicBezTo>
                  <a:cubicBezTo>
                    <a:pt x="39" y="84"/>
                    <a:pt x="39" y="84"/>
                    <a:pt x="39" y="84"/>
                  </a:cubicBezTo>
                  <a:lnTo>
                    <a:pt x="39" y="78"/>
                  </a:lnTo>
                  <a:close/>
                  <a:moveTo>
                    <a:pt x="62" y="0"/>
                  </a:moveTo>
                  <a:cubicBezTo>
                    <a:pt x="68" y="0"/>
                    <a:pt x="68" y="0"/>
                    <a:pt x="68" y="0"/>
                  </a:cubicBezTo>
                  <a:cubicBezTo>
                    <a:pt x="68" y="7"/>
                    <a:pt x="68" y="7"/>
                    <a:pt x="68" y="7"/>
                  </a:cubicBezTo>
                  <a:cubicBezTo>
                    <a:pt x="62" y="7"/>
                    <a:pt x="62" y="7"/>
                    <a:pt x="62" y="7"/>
                  </a:cubicBezTo>
                  <a:lnTo>
                    <a:pt x="62" y="0"/>
                  </a:lnTo>
                  <a:close/>
                  <a:moveTo>
                    <a:pt x="65" y="78"/>
                  </a:moveTo>
                  <a:cubicBezTo>
                    <a:pt x="71" y="78"/>
                    <a:pt x="71" y="78"/>
                    <a:pt x="71" y="78"/>
                  </a:cubicBezTo>
                  <a:cubicBezTo>
                    <a:pt x="71" y="84"/>
                    <a:pt x="71" y="84"/>
                    <a:pt x="71" y="84"/>
                  </a:cubicBezTo>
                  <a:cubicBezTo>
                    <a:pt x="65" y="84"/>
                    <a:pt x="65" y="84"/>
                    <a:pt x="65" y="84"/>
                  </a:cubicBezTo>
                  <a:lnTo>
                    <a:pt x="65" y="78"/>
                  </a:lnTo>
                  <a:close/>
                  <a:moveTo>
                    <a:pt x="78" y="0"/>
                  </a:moveTo>
                  <a:cubicBezTo>
                    <a:pt x="84" y="0"/>
                    <a:pt x="84" y="0"/>
                    <a:pt x="84" y="0"/>
                  </a:cubicBezTo>
                  <a:cubicBezTo>
                    <a:pt x="84" y="7"/>
                    <a:pt x="84" y="7"/>
                    <a:pt x="84" y="7"/>
                  </a:cubicBezTo>
                  <a:cubicBezTo>
                    <a:pt x="78" y="7"/>
                    <a:pt x="78" y="7"/>
                    <a:pt x="78" y="7"/>
                  </a:cubicBezTo>
                  <a:lnTo>
                    <a:pt x="78" y="0"/>
                  </a:lnTo>
                  <a:close/>
                  <a:moveTo>
                    <a:pt x="78" y="78"/>
                  </a:moveTo>
                  <a:cubicBezTo>
                    <a:pt x="84" y="78"/>
                    <a:pt x="84" y="78"/>
                    <a:pt x="84" y="78"/>
                  </a:cubicBezTo>
                  <a:cubicBezTo>
                    <a:pt x="84" y="84"/>
                    <a:pt x="84" y="84"/>
                    <a:pt x="84" y="84"/>
                  </a:cubicBezTo>
                  <a:cubicBezTo>
                    <a:pt x="78" y="84"/>
                    <a:pt x="78" y="84"/>
                    <a:pt x="78" y="84"/>
                  </a:cubicBezTo>
                  <a:lnTo>
                    <a:pt x="78" y="78"/>
                  </a:lnTo>
                  <a:close/>
                  <a:moveTo>
                    <a:pt x="78" y="63"/>
                  </a:moveTo>
                  <a:cubicBezTo>
                    <a:pt x="84" y="63"/>
                    <a:pt x="84" y="63"/>
                    <a:pt x="84" y="63"/>
                  </a:cubicBezTo>
                  <a:cubicBezTo>
                    <a:pt x="84" y="69"/>
                    <a:pt x="84" y="69"/>
                    <a:pt x="84" y="69"/>
                  </a:cubicBezTo>
                  <a:cubicBezTo>
                    <a:pt x="78" y="69"/>
                    <a:pt x="78" y="69"/>
                    <a:pt x="78" y="69"/>
                  </a:cubicBezTo>
                  <a:lnTo>
                    <a:pt x="78" y="63"/>
                  </a:lnTo>
                  <a:close/>
                  <a:moveTo>
                    <a:pt x="78" y="47"/>
                  </a:moveTo>
                  <a:cubicBezTo>
                    <a:pt x="84" y="47"/>
                    <a:pt x="84" y="47"/>
                    <a:pt x="84" y="47"/>
                  </a:cubicBezTo>
                  <a:cubicBezTo>
                    <a:pt x="84" y="53"/>
                    <a:pt x="84" y="53"/>
                    <a:pt x="84" y="53"/>
                  </a:cubicBezTo>
                  <a:cubicBezTo>
                    <a:pt x="78" y="53"/>
                    <a:pt x="78" y="53"/>
                    <a:pt x="78" y="53"/>
                  </a:cubicBezTo>
                  <a:lnTo>
                    <a:pt x="78" y="47"/>
                  </a:lnTo>
                  <a:close/>
                  <a:moveTo>
                    <a:pt x="78" y="16"/>
                  </a:moveTo>
                  <a:cubicBezTo>
                    <a:pt x="84" y="16"/>
                    <a:pt x="84" y="16"/>
                    <a:pt x="84" y="16"/>
                  </a:cubicBezTo>
                  <a:cubicBezTo>
                    <a:pt x="84" y="22"/>
                    <a:pt x="84" y="22"/>
                    <a:pt x="84" y="22"/>
                  </a:cubicBezTo>
                  <a:cubicBezTo>
                    <a:pt x="78" y="22"/>
                    <a:pt x="78" y="22"/>
                    <a:pt x="78" y="22"/>
                  </a:cubicBezTo>
                  <a:lnTo>
                    <a:pt x="78" y="16"/>
                  </a:lnTo>
                  <a:close/>
                  <a:moveTo>
                    <a:pt x="0" y="32"/>
                  </a:moveTo>
                  <a:cubicBezTo>
                    <a:pt x="6" y="32"/>
                    <a:pt x="6" y="32"/>
                    <a:pt x="6" y="32"/>
                  </a:cubicBezTo>
                  <a:cubicBezTo>
                    <a:pt x="6" y="38"/>
                    <a:pt x="6" y="38"/>
                    <a:pt x="6" y="38"/>
                  </a:cubicBezTo>
                  <a:cubicBezTo>
                    <a:pt x="0" y="38"/>
                    <a:pt x="0" y="38"/>
                    <a:pt x="0" y="38"/>
                  </a:cubicBezTo>
                  <a:lnTo>
                    <a:pt x="0" y="32"/>
                  </a:lnTo>
                  <a:close/>
                  <a:moveTo>
                    <a:pt x="78" y="32"/>
                  </a:moveTo>
                  <a:cubicBezTo>
                    <a:pt x="84" y="32"/>
                    <a:pt x="84" y="32"/>
                    <a:pt x="84" y="32"/>
                  </a:cubicBezTo>
                  <a:cubicBezTo>
                    <a:pt x="84" y="38"/>
                    <a:pt x="84" y="38"/>
                    <a:pt x="84" y="38"/>
                  </a:cubicBezTo>
                  <a:cubicBezTo>
                    <a:pt x="78" y="38"/>
                    <a:pt x="78" y="38"/>
                    <a:pt x="78" y="38"/>
                  </a:cubicBezTo>
                  <a:lnTo>
                    <a:pt x="78" y="32"/>
                  </a:lnTo>
                  <a:close/>
                  <a:moveTo>
                    <a:pt x="316" y="182"/>
                  </a:moveTo>
                  <a:cubicBezTo>
                    <a:pt x="316" y="161"/>
                    <a:pt x="299" y="144"/>
                    <a:pt x="278" y="144"/>
                  </a:cubicBezTo>
                  <a:cubicBezTo>
                    <a:pt x="258" y="144"/>
                    <a:pt x="241" y="161"/>
                    <a:pt x="241" y="182"/>
                  </a:cubicBezTo>
                  <a:cubicBezTo>
                    <a:pt x="241" y="203"/>
                    <a:pt x="258" y="219"/>
                    <a:pt x="278" y="219"/>
                  </a:cubicBezTo>
                  <a:cubicBezTo>
                    <a:pt x="299" y="219"/>
                    <a:pt x="316" y="203"/>
                    <a:pt x="316" y="182"/>
                  </a:cubicBezTo>
                  <a:moveTo>
                    <a:pt x="114" y="42"/>
                  </a:moveTo>
                  <a:cubicBezTo>
                    <a:pt x="114" y="39"/>
                    <a:pt x="114" y="37"/>
                    <a:pt x="114" y="35"/>
                  </a:cubicBezTo>
                  <a:cubicBezTo>
                    <a:pt x="121" y="36"/>
                    <a:pt x="121" y="36"/>
                    <a:pt x="121" y="36"/>
                  </a:cubicBezTo>
                  <a:cubicBezTo>
                    <a:pt x="120" y="38"/>
                    <a:pt x="120" y="40"/>
                    <a:pt x="120" y="42"/>
                  </a:cubicBezTo>
                  <a:lnTo>
                    <a:pt x="114" y="42"/>
                  </a:lnTo>
                  <a:close/>
                  <a:moveTo>
                    <a:pt x="114" y="49"/>
                  </a:moveTo>
                  <a:cubicBezTo>
                    <a:pt x="120" y="48"/>
                    <a:pt x="120" y="48"/>
                    <a:pt x="120" y="48"/>
                  </a:cubicBezTo>
                  <a:cubicBezTo>
                    <a:pt x="121" y="50"/>
                    <a:pt x="121" y="52"/>
                    <a:pt x="122" y="53"/>
                  </a:cubicBezTo>
                  <a:cubicBezTo>
                    <a:pt x="116" y="55"/>
                    <a:pt x="116" y="55"/>
                    <a:pt x="116" y="55"/>
                  </a:cubicBezTo>
                  <a:cubicBezTo>
                    <a:pt x="115" y="53"/>
                    <a:pt x="115" y="51"/>
                    <a:pt x="114" y="49"/>
                  </a:cubicBezTo>
                  <a:moveTo>
                    <a:pt x="116" y="28"/>
                  </a:moveTo>
                  <a:cubicBezTo>
                    <a:pt x="117" y="26"/>
                    <a:pt x="118" y="24"/>
                    <a:pt x="119" y="22"/>
                  </a:cubicBezTo>
                  <a:cubicBezTo>
                    <a:pt x="124" y="25"/>
                    <a:pt x="124" y="25"/>
                    <a:pt x="124" y="25"/>
                  </a:cubicBezTo>
                  <a:cubicBezTo>
                    <a:pt x="124" y="27"/>
                    <a:pt x="123" y="28"/>
                    <a:pt x="122" y="30"/>
                  </a:cubicBezTo>
                  <a:lnTo>
                    <a:pt x="116" y="28"/>
                  </a:lnTo>
                  <a:close/>
                  <a:moveTo>
                    <a:pt x="119" y="62"/>
                  </a:moveTo>
                  <a:cubicBezTo>
                    <a:pt x="124" y="59"/>
                    <a:pt x="124" y="59"/>
                    <a:pt x="124" y="59"/>
                  </a:cubicBezTo>
                  <a:cubicBezTo>
                    <a:pt x="125" y="61"/>
                    <a:pt x="126" y="62"/>
                    <a:pt x="127" y="64"/>
                  </a:cubicBezTo>
                  <a:cubicBezTo>
                    <a:pt x="122" y="68"/>
                    <a:pt x="122" y="68"/>
                    <a:pt x="122" y="68"/>
                  </a:cubicBezTo>
                  <a:cubicBezTo>
                    <a:pt x="121" y="66"/>
                    <a:pt x="120" y="64"/>
                    <a:pt x="119" y="62"/>
                  </a:cubicBezTo>
                  <a:moveTo>
                    <a:pt x="123" y="16"/>
                  </a:moveTo>
                  <a:cubicBezTo>
                    <a:pt x="124" y="14"/>
                    <a:pt x="126" y="13"/>
                    <a:pt x="128" y="11"/>
                  </a:cubicBezTo>
                  <a:cubicBezTo>
                    <a:pt x="132" y="16"/>
                    <a:pt x="132" y="16"/>
                    <a:pt x="132" y="16"/>
                  </a:cubicBezTo>
                  <a:cubicBezTo>
                    <a:pt x="130" y="17"/>
                    <a:pt x="129" y="18"/>
                    <a:pt x="128" y="20"/>
                  </a:cubicBezTo>
                  <a:lnTo>
                    <a:pt x="123" y="16"/>
                  </a:lnTo>
                  <a:close/>
                  <a:moveTo>
                    <a:pt x="127" y="73"/>
                  </a:moveTo>
                  <a:cubicBezTo>
                    <a:pt x="131" y="68"/>
                    <a:pt x="131" y="68"/>
                    <a:pt x="131" y="68"/>
                  </a:cubicBezTo>
                  <a:cubicBezTo>
                    <a:pt x="133" y="70"/>
                    <a:pt x="134" y="71"/>
                    <a:pt x="136" y="72"/>
                  </a:cubicBezTo>
                  <a:cubicBezTo>
                    <a:pt x="132" y="77"/>
                    <a:pt x="132" y="77"/>
                    <a:pt x="132" y="77"/>
                  </a:cubicBezTo>
                  <a:cubicBezTo>
                    <a:pt x="130" y="76"/>
                    <a:pt x="128" y="74"/>
                    <a:pt x="127" y="73"/>
                  </a:cubicBezTo>
                  <a:moveTo>
                    <a:pt x="133" y="7"/>
                  </a:moveTo>
                  <a:cubicBezTo>
                    <a:pt x="135" y="6"/>
                    <a:pt x="137" y="5"/>
                    <a:pt x="139" y="4"/>
                  </a:cubicBezTo>
                  <a:cubicBezTo>
                    <a:pt x="142" y="9"/>
                    <a:pt x="142" y="9"/>
                    <a:pt x="142" y="9"/>
                  </a:cubicBezTo>
                  <a:cubicBezTo>
                    <a:pt x="140" y="10"/>
                    <a:pt x="138" y="11"/>
                    <a:pt x="137" y="12"/>
                  </a:cubicBezTo>
                  <a:lnTo>
                    <a:pt x="133" y="7"/>
                  </a:lnTo>
                  <a:close/>
                  <a:moveTo>
                    <a:pt x="138" y="81"/>
                  </a:moveTo>
                  <a:cubicBezTo>
                    <a:pt x="141" y="75"/>
                    <a:pt x="141" y="75"/>
                    <a:pt x="141" y="75"/>
                  </a:cubicBezTo>
                  <a:cubicBezTo>
                    <a:pt x="143" y="76"/>
                    <a:pt x="144" y="76"/>
                    <a:pt x="146" y="77"/>
                  </a:cubicBezTo>
                  <a:cubicBezTo>
                    <a:pt x="145" y="83"/>
                    <a:pt x="145" y="83"/>
                    <a:pt x="145" y="83"/>
                  </a:cubicBezTo>
                  <a:cubicBezTo>
                    <a:pt x="142" y="82"/>
                    <a:pt x="140" y="82"/>
                    <a:pt x="138" y="81"/>
                  </a:cubicBezTo>
                  <a:moveTo>
                    <a:pt x="146" y="1"/>
                  </a:moveTo>
                  <a:cubicBezTo>
                    <a:pt x="148" y="1"/>
                    <a:pt x="150" y="1"/>
                    <a:pt x="153" y="0"/>
                  </a:cubicBezTo>
                  <a:cubicBezTo>
                    <a:pt x="153" y="7"/>
                    <a:pt x="153" y="7"/>
                    <a:pt x="153" y="7"/>
                  </a:cubicBezTo>
                  <a:cubicBezTo>
                    <a:pt x="151" y="7"/>
                    <a:pt x="149" y="7"/>
                    <a:pt x="147" y="8"/>
                  </a:cubicBezTo>
                  <a:lnTo>
                    <a:pt x="146" y="1"/>
                  </a:lnTo>
                  <a:close/>
                  <a:moveTo>
                    <a:pt x="152" y="84"/>
                  </a:moveTo>
                  <a:cubicBezTo>
                    <a:pt x="152" y="78"/>
                    <a:pt x="152" y="78"/>
                    <a:pt x="152" y="78"/>
                  </a:cubicBezTo>
                  <a:cubicBezTo>
                    <a:pt x="153" y="78"/>
                    <a:pt x="155" y="78"/>
                    <a:pt x="156" y="78"/>
                  </a:cubicBezTo>
                  <a:cubicBezTo>
                    <a:pt x="157" y="78"/>
                    <a:pt x="157" y="78"/>
                    <a:pt x="158" y="78"/>
                  </a:cubicBezTo>
                  <a:cubicBezTo>
                    <a:pt x="158" y="84"/>
                    <a:pt x="158" y="84"/>
                    <a:pt x="158" y="84"/>
                  </a:cubicBezTo>
                  <a:cubicBezTo>
                    <a:pt x="157" y="84"/>
                    <a:pt x="157" y="84"/>
                    <a:pt x="156" y="84"/>
                  </a:cubicBezTo>
                  <a:cubicBezTo>
                    <a:pt x="154" y="84"/>
                    <a:pt x="153" y="84"/>
                    <a:pt x="152" y="84"/>
                  </a:cubicBezTo>
                  <a:moveTo>
                    <a:pt x="159" y="7"/>
                  </a:moveTo>
                  <a:cubicBezTo>
                    <a:pt x="160" y="0"/>
                    <a:pt x="160" y="0"/>
                    <a:pt x="160" y="0"/>
                  </a:cubicBezTo>
                  <a:cubicBezTo>
                    <a:pt x="162" y="1"/>
                    <a:pt x="164" y="1"/>
                    <a:pt x="166" y="2"/>
                  </a:cubicBezTo>
                  <a:cubicBezTo>
                    <a:pt x="165" y="8"/>
                    <a:pt x="165" y="8"/>
                    <a:pt x="165" y="8"/>
                  </a:cubicBezTo>
                  <a:cubicBezTo>
                    <a:pt x="163" y="7"/>
                    <a:pt x="161" y="7"/>
                    <a:pt x="159" y="7"/>
                  </a:cubicBezTo>
                  <a:moveTo>
                    <a:pt x="164" y="77"/>
                  </a:moveTo>
                  <a:cubicBezTo>
                    <a:pt x="166" y="77"/>
                    <a:pt x="168" y="76"/>
                    <a:pt x="169" y="76"/>
                  </a:cubicBezTo>
                  <a:cubicBezTo>
                    <a:pt x="172" y="81"/>
                    <a:pt x="172" y="81"/>
                    <a:pt x="172" y="81"/>
                  </a:cubicBezTo>
                  <a:cubicBezTo>
                    <a:pt x="170" y="82"/>
                    <a:pt x="168" y="83"/>
                    <a:pt x="165" y="83"/>
                  </a:cubicBezTo>
                  <a:lnTo>
                    <a:pt x="164" y="77"/>
                  </a:lnTo>
                  <a:close/>
                  <a:moveTo>
                    <a:pt x="170" y="10"/>
                  </a:moveTo>
                  <a:cubicBezTo>
                    <a:pt x="173" y="4"/>
                    <a:pt x="173" y="4"/>
                    <a:pt x="173" y="4"/>
                  </a:cubicBezTo>
                  <a:cubicBezTo>
                    <a:pt x="175" y="5"/>
                    <a:pt x="177" y="6"/>
                    <a:pt x="179" y="7"/>
                  </a:cubicBezTo>
                  <a:cubicBezTo>
                    <a:pt x="175" y="12"/>
                    <a:pt x="175" y="12"/>
                    <a:pt x="175" y="12"/>
                  </a:cubicBezTo>
                  <a:cubicBezTo>
                    <a:pt x="174" y="11"/>
                    <a:pt x="172" y="10"/>
                    <a:pt x="170" y="10"/>
                  </a:cubicBezTo>
                  <a:moveTo>
                    <a:pt x="175" y="73"/>
                  </a:moveTo>
                  <a:cubicBezTo>
                    <a:pt x="176" y="72"/>
                    <a:pt x="178" y="71"/>
                    <a:pt x="179" y="69"/>
                  </a:cubicBezTo>
                  <a:cubicBezTo>
                    <a:pt x="183" y="74"/>
                    <a:pt x="183" y="74"/>
                    <a:pt x="183" y="74"/>
                  </a:cubicBezTo>
                  <a:cubicBezTo>
                    <a:pt x="182" y="75"/>
                    <a:pt x="180" y="77"/>
                    <a:pt x="178" y="78"/>
                  </a:cubicBezTo>
                  <a:lnTo>
                    <a:pt x="175" y="73"/>
                  </a:lnTo>
                  <a:close/>
                  <a:moveTo>
                    <a:pt x="180" y="16"/>
                  </a:moveTo>
                  <a:cubicBezTo>
                    <a:pt x="184" y="12"/>
                    <a:pt x="184" y="12"/>
                    <a:pt x="184" y="12"/>
                  </a:cubicBezTo>
                  <a:cubicBezTo>
                    <a:pt x="186" y="13"/>
                    <a:pt x="188" y="15"/>
                    <a:pt x="189" y="17"/>
                  </a:cubicBezTo>
                  <a:cubicBezTo>
                    <a:pt x="184" y="20"/>
                    <a:pt x="184" y="20"/>
                    <a:pt x="184" y="20"/>
                  </a:cubicBezTo>
                  <a:cubicBezTo>
                    <a:pt x="183" y="19"/>
                    <a:pt x="182" y="17"/>
                    <a:pt x="180" y="16"/>
                  </a:cubicBezTo>
                  <a:moveTo>
                    <a:pt x="184" y="65"/>
                  </a:moveTo>
                  <a:cubicBezTo>
                    <a:pt x="185" y="63"/>
                    <a:pt x="186" y="62"/>
                    <a:pt x="187" y="60"/>
                  </a:cubicBezTo>
                  <a:cubicBezTo>
                    <a:pt x="192" y="63"/>
                    <a:pt x="192" y="63"/>
                    <a:pt x="192" y="63"/>
                  </a:cubicBezTo>
                  <a:cubicBezTo>
                    <a:pt x="191" y="65"/>
                    <a:pt x="190" y="67"/>
                    <a:pt x="188" y="69"/>
                  </a:cubicBezTo>
                  <a:lnTo>
                    <a:pt x="184" y="65"/>
                  </a:lnTo>
                  <a:close/>
                  <a:moveTo>
                    <a:pt x="187" y="26"/>
                  </a:moveTo>
                  <a:cubicBezTo>
                    <a:pt x="193" y="23"/>
                    <a:pt x="193" y="23"/>
                    <a:pt x="193" y="23"/>
                  </a:cubicBezTo>
                  <a:cubicBezTo>
                    <a:pt x="194" y="25"/>
                    <a:pt x="195" y="27"/>
                    <a:pt x="196" y="29"/>
                  </a:cubicBezTo>
                  <a:cubicBezTo>
                    <a:pt x="190" y="31"/>
                    <a:pt x="190" y="31"/>
                    <a:pt x="190" y="31"/>
                  </a:cubicBezTo>
                  <a:cubicBezTo>
                    <a:pt x="189" y="29"/>
                    <a:pt x="188" y="27"/>
                    <a:pt x="187" y="26"/>
                  </a:cubicBezTo>
                  <a:moveTo>
                    <a:pt x="189" y="55"/>
                  </a:moveTo>
                  <a:cubicBezTo>
                    <a:pt x="190" y="53"/>
                    <a:pt x="191" y="51"/>
                    <a:pt x="191" y="49"/>
                  </a:cubicBezTo>
                  <a:cubicBezTo>
                    <a:pt x="197" y="50"/>
                    <a:pt x="197" y="50"/>
                    <a:pt x="197" y="50"/>
                  </a:cubicBezTo>
                  <a:cubicBezTo>
                    <a:pt x="197" y="53"/>
                    <a:pt x="196" y="55"/>
                    <a:pt x="195" y="57"/>
                  </a:cubicBezTo>
                  <a:lnTo>
                    <a:pt x="189" y="55"/>
                  </a:lnTo>
                  <a:close/>
                  <a:moveTo>
                    <a:pt x="191" y="37"/>
                  </a:moveTo>
                  <a:cubicBezTo>
                    <a:pt x="197" y="36"/>
                    <a:pt x="197" y="36"/>
                    <a:pt x="197" y="36"/>
                  </a:cubicBezTo>
                  <a:cubicBezTo>
                    <a:pt x="198" y="38"/>
                    <a:pt x="198" y="40"/>
                    <a:pt x="198" y="42"/>
                  </a:cubicBezTo>
                  <a:cubicBezTo>
                    <a:pt x="198" y="43"/>
                    <a:pt x="198" y="43"/>
                    <a:pt x="198" y="43"/>
                  </a:cubicBezTo>
                  <a:cubicBezTo>
                    <a:pt x="192" y="43"/>
                    <a:pt x="192" y="43"/>
                    <a:pt x="192" y="43"/>
                  </a:cubicBezTo>
                  <a:cubicBezTo>
                    <a:pt x="192" y="42"/>
                    <a:pt x="192" y="42"/>
                    <a:pt x="192" y="42"/>
                  </a:cubicBezTo>
                  <a:cubicBezTo>
                    <a:pt x="192" y="40"/>
                    <a:pt x="191" y="39"/>
                    <a:pt x="191" y="37"/>
                  </a:cubicBezTo>
                  <a:moveTo>
                    <a:pt x="316" y="249"/>
                  </a:moveTo>
                  <a:cubicBezTo>
                    <a:pt x="241" y="249"/>
                    <a:pt x="241" y="249"/>
                    <a:pt x="241" y="249"/>
                  </a:cubicBezTo>
                  <a:cubicBezTo>
                    <a:pt x="241" y="324"/>
                    <a:pt x="241" y="324"/>
                    <a:pt x="241" y="324"/>
                  </a:cubicBezTo>
                  <a:cubicBezTo>
                    <a:pt x="316" y="324"/>
                    <a:pt x="316" y="324"/>
                    <a:pt x="316" y="324"/>
                  </a:cubicBezTo>
                  <a:lnTo>
                    <a:pt x="316" y="249"/>
                  </a:lnTo>
                  <a:close/>
                  <a:moveTo>
                    <a:pt x="146" y="249"/>
                  </a:moveTo>
                  <a:cubicBezTo>
                    <a:pt x="146" y="324"/>
                    <a:pt x="146" y="324"/>
                    <a:pt x="146" y="324"/>
                  </a:cubicBezTo>
                  <a:cubicBezTo>
                    <a:pt x="211" y="287"/>
                    <a:pt x="211" y="287"/>
                    <a:pt x="211" y="287"/>
                  </a:cubicBezTo>
                  <a:lnTo>
                    <a:pt x="146" y="249"/>
                  </a:lnTo>
                  <a:close/>
                  <a:moveTo>
                    <a:pt x="0" y="198"/>
                  </a:moveTo>
                  <a:cubicBezTo>
                    <a:pt x="0" y="189"/>
                    <a:pt x="0" y="189"/>
                    <a:pt x="0" y="189"/>
                  </a:cubicBezTo>
                  <a:cubicBezTo>
                    <a:pt x="6" y="189"/>
                    <a:pt x="6" y="189"/>
                    <a:pt x="6" y="189"/>
                  </a:cubicBezTo>
                  <a:cubicBezTo>
                    <a:pt x="6" y="193"/>
                    <a:pt x="6" y="193"/>
                    <a:pt x="6" y="193"/>
                  </a:cubicBezTo>
                  <a:cubicBezTo>
                    <a:pt x="5" y="193"/>
                    <a:pt x="5" y="193"/>
                    <a:pt x="5" y="193"/>
                  </a:cubicBezTo>
                  <a:cubicBezTo>
                    <a:pt x="6" y="195"/>
                    <a:pt x="6" y="195"/>
                    <a:pt x="6" y="195"/>
                  </a:cubicBezTo>
                  <a:lnTo>
                    <a:pt x="0" y="198"/>
                  </a:lnTo>
                  <a:close/>
                  <a:moveTo>
                    <a:pt x="0" y="177"/>
                  </a:moveTo>
                  <a:cubicBezTo>
                    <a:pt x="6" y="177"/>
                    <a:pt x="6" y="177"/>
                    <a:pt x="6" y="177"/>
                  </a:cubicBezTo>
                  <a:cubicBezTo>
                    <a:pt x="6" y="183"/>
                    <a:pt x="6" y="183"/>
                    <a:pt x="6" y="183"/>
                  </a:cubicBezTo>
                  <a:cubicBezTo>
                    <a:pt x="0" y="183"/>
                    <a:pt x="0" y="183"/>
                    <a:pt x="0" y="183"/>
                  </a:cubicBezTo>
                  <a:lnTo>
                    <a:pt x="0" y="177"/>
                  </a:lnTo>
                  <a:close/>
                  <a:moveTo>
                    <a:pt x="0" y="165"/>
                  </a:moveTo>
                  <a:cubicBezTo>
                    <a:pt x="6" y="165"/>
                    <a:pt x="6" y="165"/>
                    <a:pt x="6" y="165"/>
                  </a:cubicBezTo>
                  <a:cubicBezTo>
                    <a:pt x="6" y="171"/>
                    <a:pt x="6" y="171"/>
                    <a:pt x="6" y="171"/>
                  </a:cubicBezTo>
                  <a:cubicBezTo>
                    <a:pt x="0" y="171"/>
                    <a:pt x="0" y="171"/>
                    <a:pt x="0" y="171"/>
                  </a:cubicBezTo>
                  <a:lnTo>
                    <a:pt x="0" y="165"/>
                  </a:lnTo>
                  <a:close/>
                  <a:moveTo>
                    <a:pt x="0" y="153"/>
                  </a:moveTo>
                  <a:cubicBezTo>
                    <a:pt x="6" y="153"/>
                    <a:pt x="6" y="153"/>
                    <a:pt x="6" y="153"/>
                  </a:cubicBezTo>
                  <a:cubicBezTo>
                    <a:pt x="6" y="159"/>
                    <a:pt x="6" y="159"/>
                    <a:pt x="6" y="159"/>
                  </a:cubicBezTo>
                  <a:cubicBezTo>
                    <a:pt x="0" y="159"/>
                    <a:pt x="0" y="159"/>
                    <a:pt x="0" y="159"/>
                  </a:cubicBezTo>
                  <a:lnTo>
                    <a:pt x="0" y="153"/>
                  </a:lnTo>
                  <a:close/>
                  <a:moveTo>
                    <a:pt x="0" y="141"/>
                  </a:moveTo>
                  <a:cubicBezTo>
                    <a:pt x="6" y="141"/>
                    <a:pt x="6" y="141"/>
                    <a:pt x="6" y="141"/>
                  </a:cubicBezTo>
                  <a:cubicBezTo>
                    <a:pt x="6" y="147"/>
                    <a:pt x="6" y="147"/>
                    <a:pt x="6" y="147"/>
                  </a:cubicBezTo>
                  <a:cubicBezTo>
                    <a:pt x="0" y="147"/>
                    <a:pt x="0" y="147"/>
                    <a:pt x="0" y="147"/>
                  </a:cubicBezTo>
                  <a:lnTo>
                    <a:pt x="0" y="141"/>
                  </a:lnTo>
                  <a:close/>
                  <a:moveTo>
                    <a:pt x="0" y="129"/>
                  </a:moveTo>
                  <a:cubicBezTo>
                    <a:pt x="6" y="129"/>
                    <a:pt x="6" y="129"/>
                    <a:pt x="6" y="129"/>
                  </a:cubicBezTo>
                  <a:cubicBezTo>
                    <a:pt x="6" y="135"/>
                    <a:pt x="6" y="135"/>
                    <a:pt x="6" y="135"/>
                  </a:cubicBezTo>
                  <a:cubicBezTo>
                    <a:pt x="0" y="135"/>
                    <a:pt x="0" y="135"/>
                    <a:pt x="0" y="135"/>
                  </a:cubicBezTo>
                  <a:lnTo>
                    <a:pt x="0" y="129"/>
                  </a:lnTo>
                  <a:close/>
                  <a:moveTo>
                    <a:pt x="0" y="123"/>
                  </a:moveTo>
                  <a:cubicBezTo>
                    <a:pt x="0" y="114"/>
                    <a:pt x="0" y="114"/>
                    <a:pt x="0" y="114"/>
                  </a:cubicBezTo>
                  <a:cubicBezTo>
                    <a:pt x="6" y="118"/>
                    <a:pt x="6" y="118"/>
                    <a:pt x="6" y="118"/>
                  </a:cubicBezTo>
                  <a:cubicBezTo>
                    <a:pt x="5" y="120"/>
                    <a:pt x="5" y="120"/>
                    <a:pt x="5" y="120"/>
                  </a:cubicBezTo>
                  <a:cubicBezTo>
                    <a:pt x="6" y="120"/>
                    <a:pt x="6" y="120"/>
                    <a:pt x="6" y="120"/>
                  </a:cubicBezTo>
                  <a:cubicBezTo>
                    <a:pt x="6" y="123"/>
                    <a:pt x="6" y="123"/>
                    <a:pt x="6" y="123"/>
                  </a:cubicBezTo>
                  <a:lnTo>
                    <a:pt x="0" y="123"/>
                  </a:lnTo>
                  <a:close/>
                  <a:moveTo>
                    <a:pt x="8" y="187"/>
                  </a:moveTo>
                  <a:cubicBezTo>
                    <a:pt x="13" y="184"/>
                    <a:pt x="13" y="184"/>
                    <a:pt x="13" y="184"/>
                  </a:cubicBezTo>
                  <a:cubicBezTo>
                    <a:pt x="16" y="189"/>
                    <a:pt x="16" y="189"/>
                    <a:pt x="16" y="189"/>
                  </a:cubicBezTo>
                  <a:cubicBezTo>
                    <a:pt x="11" y="192"/>
                    <a:pt x="11" y="192"/>
                    <a:pt x="11" y="192"/>
                  </a:cubicBezTo>
                  <a:lnTo>
                    <a:pt x="8" y="187"/>
                  </a:lnTo>
                  <a:close/>
                  <a:moveTo>
                    <a:pt x="8" y="126"/>
                  </a:moveTo>
                  <a:cubicBezTo>
                    <a:pt x="11" y="121"/>
                    <a:pt x="11" y="121"/>
                    <a:pt x="11" y="121"/>
                  </a:cubicBezTo>
                  <a:cubicBezTo>
                    <a:pt x="16" y="124"/>
                    <a:pt x="16" y="124"/>
                    <a:pt x="16" y="124"/>
                  </a:cubicBezTo>
                  <a:cubicBezTo>
                    <a:pt x="13" y="129"/>
                    <a:pt x="13" y="129"/>
                    <a:pt x="13" y="129"/>
                  </a:cubicBezTo>
                  <a:lnTo>
                    <a:pt x="8" y="126"/>
                  </a:lnTo>
                  <a:close/>
                  <a:moveTo>
                    <a:pt x="19" y="181"/>
                  </a:moveTo>
                  <a:cubicBezTo>
                    <a:pt x="24" y="178"/>
                    <a:pt x="24" y="178"/>
                    <a:pt x="24" y="178"/>
                  </a:cubicBezTo>
                  <a:cubicBezTo>
                    <a:pt x="27" y="183"/>
                    <a:pt x="27" y="183"/>
                    <a:pt x="27" y="183"/>
                  </a:cubicBezTo>
                  <a:cubicBezTo>
                    <a:pt x="21" y="186"/>
                    <a:pt x="21" y="186"/>
                    <a:pt x="21" y="186"/>
                  </a:cubicBezTo>
                  <a:lnTo>
                    <a:pt x="19" y="181"/>
                  </a:lnTo>
                  <a:close/>
                  <a:moveTo>
                    <a:pt x="19" y="132"/>
                  </a:moveTo>
                  <a:cubicBezTo>
                    <a:pt x="22" y="127"/>
                    <a:pt x="22" y="127"/>
                    <a:pt x="22" y="127"/>
                  </a:cubicBezTo>
                  <a:cubicBezTo>
                    <a:pt x="27" y="130"/>
                    <a:pt x="27" y="130"/>
                    <a:pt x="27" y="130"/>
                  </a:cubicBezTo>
                  <a:cubicBezTo>
                    <a:pt x="24" y="135"/>
                    <a:pt x="24" y="135"/>
                    <a:pt x="24" y="135"/>
                  </a:cubicBezTo>
                  <a:lnTo>
                    <a:pt x="19" y="132"/>
                  </a:lnTo>
                  <a:close/>
                  <a:moveTo>
                    <a:pt x="29" y="175"/>
                  </a:moveTo>
                  <a:cubicBezTo>
                    <a:pt x="34" y="172"/>
                    <a:pt x="34" y="172"/>
                    <a:pt x="34" y="172"/>
                  </a:cubicBezTo>
                  <a:cubicBezTo>
                    <a:pt x="37" y="177"/>
                    <a:pt x="37" y="177"/>
                    <a:pt x="37" y="177"/>
                  </a:cubicBezTo>
                  <a:cubicBezTo>
                    <a:pt x="32" y="180"/>
                    <a:pt x="32" y="180"/>
                    <a:pt x="32" y="180"/>
                  </a:cubicBezTo>
                  <a:lnTo>
                    <a:pt x="29" y="175"/>
                  </a:lnTo>
                  <a:close/>
                  <a:moveTo>
                    <a:pt x="29" y="138"/>
                  </a:moveTo>
                  <a:cubicBezTo>
                    <a:pt x="32" y="133"/>
                    <a:pt x="32" y="133"/>
                    <a:pt x="32" y="133"/>
                  </a:cubicBezTo>
                  <a:cubicBezTo>
                    <a:pt x="37" y="136"/>
                    <a:pt x="37" y="136"/>
                    <a:pt x="37" y="136"/>
                  </a:cubicBezTo>
                  <a:cubicBezTo>
                    <a:pt x="34" y="141"/>
                    <a:pt x="34" y="141"/>
                    <a:pt x="34" y="141"/>
                  </a:cubicBezTo>
                  <a:lnTo>
                    <a:pt x="29" y="138"/>
                  </a:lnTo>
                  <a:close/>
                  <a:moveTo>
                    <a:pt x="39" y="169"/>
                  </a:moveTo>
                  <a:cubicBezTo>
                    <a:pt x="44" y="166"/>
                    <a:pt x="44" y="166"/>
                    <a:pt x="44" y="166"/>
                  </a:cubicBezTo>
                  <a:cubicBezTo>
                    <a:pt x="47" y="171"/>
                    <a:pt x="47" y="171"/>
                    <a:pt x="47" y="171"/>
                  </a:cubicBezTo>
                  <a:cubicBezTo>
                    <a:pt x="42" y="174"/>
                    <a:pt x="42" y="174"/>
                    <a:pt x="42" y="174"/>
                  </a:cubicBezTo>
                  <a:lnTo>
                    <a:pt x="39" y="169"/>
                  </a:lnTo>
                  <a:close/>
                  <a:moveTo>
                    <a:pt x="39" y="144"/>
                  </a:moveTo>
                  <a:cubicBezTo>
                    <a:pt x="42" y="139"/>
                    <a:pt x="42" y="139"/>
                    <a:pt x="42" y="139"/>
                  </a:cubicBezTo>
                  <a:cubicBezTo>
                    <a:pt x="48" y="142"/>
                    <a:pt x="48" y="142"/>
                    <a:pt x="48" y="142"/>
                  </a:cubicBezTo>
                  <a:cubicBezTo>
                    <a:pt x="45" y="147"/>
                    <a:pt x="45" y="147"/>
                    <a:pt x="45" y="147"/>
                  </a:cubicBezTo>
                  <a:lnTo>
                    <a:pt x="39" y="144"/>
                  </a:lnTo>
                  <a:close/>
                  <a:moveTo>
                    <a:pt x="50" y="163"/>
                  </a:moveTo>
                  <a:cubicBezTo>
                    <a:pt x="55" y="160"/>
                    <a:pt x="55" y="160"/>
                    <a:pt x="55" y="160"/>
                  </a:cubicBezTo>
                  <a:cubicBezTo>
                    <a:pt x="58" y="165"/>
                    <a:pt x="58" y="165"/>
                    <a:pt x="58" y="165"/>
                  </a:cubicBezTo>
                  <a:cubicBezTo>
                    <a:pt x="53" y="168"/>
                    <a:pt x="53" y="168"/>
                    <a:pt x="53" y="168"/>
                  </a:cubicBezTo>
                  <a:lnTo>
                    <a:pt x="50" y="163"/>
                  </a:lnTo>
                  <a:close/>
                  <a:moveTo>
                    <a:pt x="50" y="150"/>
                  </a:moveTo>
                  <a:cubicBezTo>
                    <a:pt x="53" y="145"/>
                    <a:pt x="53" y="145"/>
                    <a:pt x="53" y="145"/>
                  </a:cubicBezTo>
                  <a:cubicBezTo>
                    <a:pt x="58" y="148"/>
                    <a:pt x="58" y="148"/>
                    <a:pt x="58" y="148"/>
                  </a:cubicBezTo>
                  <a:cubicBezTo>
                    <a:pt x="55" y="153"/>
                    <a:pt x="55" y="153"/>
                    <a:pt x="55" y="153"/>
                  </a:cubicBezTo>
                  <a:lnTo>
                    <a:pt x="50" y="150"/>
                  </a:lnTo>
                  <a:close/>
                  <a:moveTo>
                    <a:pt x="60" y="157"/>
                  </a:moveTo>
                  <a:cubicBezTo>
                    <a:pt x="61" y="156"/>
                    <a:pt x="61" y="156"/>
                    <a:pt x="61" y="156"/>
                  </a:cubicBezTo>
                  <a:cubicBezTo>
                    <a:pt x="60" y="156"/>
                    <a:pt x="60" y="156"/>
                    <a:pt x="60" y="156"/>
                  </a:cubicBezTo>
                  <a:cubicBezTo>
                    <a:pt x="63" y="151"/>
                    <a:pt x="63" y="151"/>
                    <a:pt x="63" y="151"/>
                  </a:cubicBezTo>
                  <a:cubicBezTo>
                    <a:pt x="73" y="156"/>
                    <a:pt x="73" y="156"/>
                    <a:pt x="73" y="156"/>
                  </a:cubicBezTo>
                  <a:cubicBezTo>
                    <a:pt x="63" y="162"/>
                    <a:pt x="63" y="162"/>
                    <a:pt x="63" y="162"/>
                  </a:cubicBezTo>
                  <a:lnTo>
                    <a:pt x="60" y="157"/>
                  </a:lnTo>
                  <a:close/>
                </a:path>
              </a:pathLst>
            </a:custGeom>
            <a:solidFill>
              <a:srgbClr val="FFFFFF"/>
            </a:solidFill>
            <a:ln>
              <a:noFill/>
            </a:ln>
          </p:spPr>
          <p:txBody>
            <a:bodyPr vert="horz" wrap="square" lIns="93186" tIns="46592" rIns="93186" bIns="46592" numCol="1" anchor="t" anchorCtr="0" compatLnSpc="1">
              <a:prstTxWarp prst="textNoShape">
                <a:avLst/>
              </a:prstTxWarp>
            </a:bodyPr>
            <a:lstStyle/>
            <a:p>
              <a:endParaRPr lang="en-US" sz="1632" dirty="0">
                <a:solidFill>
                  <a:srgbClr val="FFFFFF"/>
                </a:solidFill>
              </a:endParaRPr>
            </a:p>
          </p:txBody>
        </p:sp>
        <p:sp>
          <p:nvSpPr>
            <p:cNvPr id="26" name="Freeform 44"/>
            <p:cNvSpPr>
              <a:spLocks noEditPoints="1"/>
            </p:cNvSpPr>
            <p:nvPr/>
          </p:nvSpPr>
          <p:spPr bwMode="black">
            <a:xfrm>
              <a:off x="8863394" y="5414400"/>
              <a:ext cx="652463" cy="657225"/>
            </a:xfrm>
            <a:custGeom>
              <a:avLst/>
              <a:gdLst>
                <a:gd name="T0" fmla="*/ 116 w 411"/>
                <a:gd name="T1" fmla="*/ 121 h 414"/>
                <a:gd name="T2" fmla="*/ 123 w 411"/>
                <a:gd name="T3" fmla="*/ 208 h 414"/>
                <a:gd name="T4" fmla="*/ 159 w 411"/>
                <a:gd name="T5" fmla="*/ 173 h 414"/>
                <a:gd name="T6" fmla="*/ 293 w 411"/>
                <a:gd name="T7" fmla="*/ 310 h 414"/>
                <a:gd name="T8" fmla="*/ 307 w 411"/>
                <a:gd name="T9" fmla="*/ 296 h 414"/>
                <a:gd name="T10" fmla="*/ 170 w 411"/>
                <a:gd name="T11" fmla="*/ 161 h 414"/>
                <a:gd name="T12" fmla="*/ 204 w 411"/>
                <a:gd name="T13" fmla="*/ 128 h 414"/>
                <a:gd name="T14" fmla="*/ 116 w 411"/>
                <a:gd name="T15" fmla="*/ 121 h 414"/>
                <a:gd name="T16" fmla="*/ 7 w 411"/>
                <a:gd name="T17" fmla="*/ 397 h 414"/>
                <a:gd name="T18" fmla="*/ 41 w 411"/>
                <a:gd name="T19" fmla="*/ 362 h 414"/>
                <a:gd name="T20" fmla="*/ 93 w 411"/>
                <a:gd name="T21" fmla="*/ 414 h 414"/>
                <a:gd name="T22" fmla="*/ 104 w 411"/>
                <a:gd name="T23" fmla="*/ 402 h 414"/>
                <a:gd name="T24" fmla="*/ 52 w 411"/>
                <a:gd name="T25" fmla="*/ 350 h 414"/>
                <a:gd name="T26" fmla="*/ 88 w 411"/>
                <a:gd name="T27" fmla="*/ 317 h 414"/>
                <a:gd name="T28" fmla="*/ 0 w 411"/>
                <a:gd name="T29" fmla="*/ 310 h 414"/>
                <a:gd name="T30" fmla="*/ 7 w 411"/>
                <a:gd name="T31" fmla="*/ 397 h 414"/>
                <a:gd name="T32" fmla="*/ 305 w 411"/>
                <a:gd name="T33" fmla="*/ 0 h 414"/>
                <a:gd name="T34" fmla="*/ 315 w 411"/>
                <a:gd name="T35" fmla="*/ 90 h 414"/>
                <a:gd name="T36" fmla="*/ 348 w 411"/>
                <a:gd name="T37" fmla="*/ 55 h 414"/>
                <a:gd name="T38" fmla="*/ 397 w 411"/>
                <a:gd name="T39" fmla="*/ 104 h 414"/>
                <a:gd name="T40" fmla="*/ 411 w 411"/>
                <a:gd name="T41" fmla="*/ 92 h 414"/>
                <a:gd name="T42" fmla="*/ 359 w 411"/>
                <a:gd name="T43" fmla="*/ 43 h 414"/>
                <a:gd name="T44" fmla="*/ 395 w 411"/>
                <a:gd name="T45" fmla="*/ 7 h 414"/>
                <a:gd name="T46" fmla="*/ 305 w 411"/>
                <a:gd name="T4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1" h="414">
                  <a:moveTo>
                    <a:pt x="116" y="121"/>
                  </a:moveTo>
                  <a:lnTo>
                    <a:pt x="123" y="208"/>
                  </a:lnTo>
                  <a:lnTo>
                    <a:pt x="159" y="173"/>
                  </a:lnTo>
                  <a:lnTo>
                    <a:pt x="293" y="310"/>
                  </a:lnTo>
                  <a:lnTo>
                    <a:pt x="307" y="296"/>
                  </a:lnTo>
                  <a:lnTo>
                    <a:pt x="170" y="161"/>
                  </a:lnTo>
                  <a:lnTo>
                    <a:pt x="204" y="128"/>
                  </a:lnTo>
                  <a:lnTo>
                    <a:pt x="116" y="121"/>
                  </a:lnTo>
                  <a:close/>
                  <a:moveTo>
                    <a:pt x="7" y="397"/>
                  </a:moveTo>
                  <a:lnTo>
                    <a:pt x="41" y="362"/>
                  </a:lnTo>
                  <a:lnTo>
                    <a:pt x="93" y="414"/>
                  </a:lnTo>
                  <a:lnTo>
                    <a:pt x="104" y="402"/>
                  </a:lnTo>
                  <a:lnTo>
                    <a:pt x="52" y="350"/>
                  </a:lnTo>
                  <a:lnTo>
                    <a:pt x="88" y="317"/>
                  </a:lnTo>
                  <a:lnTo>
                    <a:pt x="0" y="310"/>
                  </a:lnTo>
                  <a:lnTo>
                    <a:pt x="7" y="397"/>
                  </a:lnTo>
                  <a:close/>
                  <a:moveTo>
                    <a:pt x="305" y="0"/>
                  </a:moveTo>
                  <a:lnTo>
                    <a:pt x="315" y="90"/>
                  </a:lnTo>
                  <a:lnTo>
                    <a:pt x="348" y="55"/>
                  </a:lnTo>
                  <a:lnTo>
                    <a:pt x="397" y="104"/>
                  </a:lnTo>
                  <a:lnTo>
                    <a:pt x="411" y="92"/>
                  </a:lnTo>
                  <a:lnTo>
                    <a:pt x="359" y="43"/>
                  </a:lnTo>
                  <a:lnTo>
                    <a:pt x="395" y="7"/>
                  </a:lnTo>
                  <a:lnTo>
                    <a:pt x="305" y="0"/>
                  </a:lnTo>
                  <a:close/>
                </a:path>
              </a:pathLst>
            </a:custGeom>
            <a:solidFill>
              <a:srgbClr val="FFFFFF"/>
            </a:solidFill>
            <a:ln>
              <a:noFill/>
            </a:ln>
          </p:spPr>
          <p:txBody>
            <a:bodyPr vert="horz" wrap="square" lIns="93186" tIns="46592" rIns="93186" bIns="46592" numCol="1" anchor="t" anchorCtr="0" compatLnSpc="1">
              <a:prstTxWarp prst="textNoShape">
                <a:avLst/>
              </a:prstTxWarp>
            </a:bodyPr>
            <a:lstStyle/>
            <a:p>
              <a:endParaRPr lang="en-US" sz="1632" dirty="0">
                <a:solidFill>
                  <a:srgbClr val="FFFFFF"/>
                </a:solidFill>
              </a:endParaRPr>
            </a:p>
          </p:txBody>
        </p:sp>
      </p:grpSp>
      <p:sp>
        <p:nvSpPr>
          <p:cNvPr id="4" name="Rectangle 3"/>
          <p:cNvSpPr/>
          <p:nvPr/>
        </p:nvSpPr>
        <p:spPr>
          <a:xfrm>
            <a:off x="722346" y="5169321"/>
            <a:ext cx="6216650" cy="1015663"/>
          </a:xfrm>
          <a:prstGeom prst="rect">
            <a:avLst/>
          </a:prstGeom>
        </p:spPr>
        <p:txBody>
          <a:bodyPr>
            <a:spAutoFit/>
          </a:bodyPr>
          <a:lstStyle/>
          <a:p>
            <a:r>
              <a:rPr lang="en-US" sz="2000" dirty="0"/>
              <a:t>A Product Line Architecture (PLA) is a set of rules and architectural patterns that provide a method for predictable and supportable deployments</a:t>
            </a:r>
          </a:p>
        </p:txBody>
      </p:sp>
    </p:spTree>
    <p:extLst>
      <p:ext uri="{BB962C8B-B14F-4D97-AF65-F5344CB8AC3E}">
        <p14:creationId xmlns:p14="http://schemas.microsoft.com/office/powerpoint/2010/main" val="109948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fld id="{6CAB5F3F-0C09-2446-88B7-457681E8ABF6}" type="datetime1">
              <a:rPr lang="en-US" smtClean="0"/>
              <a:pPr/>
              <a:t>6/3/2013</a:t>
            </a:fld>
            <a:endParaRPr lang="en-US"/>
          </a:p>
        </p:txBody>
      </p:sp>
      <p:sp>
        <p:nvSpPr>
          <p:cNvPr id="60" name="Title 1"/>
          <p:cNvSpPr txBox="1">
            <a:spLocks/>
          </p:cNvSpPr>
          <p:nvPr/>
        </p:nvSpPr>
        <p:spPr>
          <a:xfrm>
            <a:off x="882" y="1243471"/>
            <a:ext cx="2486942" cy="2486942"/>
          </a:xfrm>
          <a:prstGeom prst="rect">
            <a:avLst/>
          </a:prstGeom>
          <a:solidFill>
            <a:schemeClr val="accent1"/>
          </a:solidFill>
        </p:spPr>
        <p:txBody>
          <a:bodyPr vert="horz" lIns="248694" tIns="186521" rIns="124347" bIns="62174" rtlCol="0" anchor="t" anchorCtr="0">
            <a:normAutofit fontScale="97500"/>
          </a:bodyPr>
          <a:lstStyle>
            <a:lvl1pPr eaLnBrk="1" hangingPunct="1">
              <a:defRPr sz="2000" kern="800" baseline="0">
                <a:solidFill>
                  <a:schemeClr val="tx1"/>
                </a:solidFill>
                <a:latin typeface="+mn-lt"/>
                <a:cs typeface="Segoe UI Light"/>
              </a:defRPr>
            </a:lvl1pPr>
          </a:lstStyle>
          <a:p>
            <a:pPr defTabSz="1243493"/>
            <a:r>
              <a:rPr lang="en-US" sz="2720" dirty="0"/>
              <a:t>Product Line Architectures</a:t>
            </a:r>
          </a:p>
          <a:p>
            <a:pPr defTabSz="1243493"/>
            <a:endParaRPr lang="en-US" sz="2448" dirty="0"/>
          </a:p>
          <a:p>
            <a:pPr defTabSz="1243493"/>
            <a:r>
              <a:rPr lang="en-US" sz="2176" i="1" dirty="0"/>
              <a:t>Rationalized Guidance</a:t>
            </a:r>
          </a:p>
        </p:txBody>
      </p:sp>
      <p:sp>
        <p:nvSpPr>
          <p:cNvPr id="61" name="Date Placeholder 2"/>
          <p:cNvSpPr txBox="1">
            <a:spLocks/>
          </p:cNvSpPr>
          <p:nvPr/>
        </p:nvSpPr>
        <p:spPr>
          <a:xfrm>
            <a:off x="881" y="6482889"/>
            <a:ext cx="2901433" cy="372394"/>
          </a:xfrm>
          <a:prstGeom prst="rect">
            <a:avLst/>
          </a:prstGeom>
        </p:spPr>
        <p:txBody>
          <a:bodyPr vert="horz" lIns="248694" tIns="62174" rIns="124347" bIns="62174" rtlCol="0" anchor="b"/>
          <a:lstStyle>
            <a:defPPr>
              <a:defRPr lang="en-US"/>
            </a:defPPr>
            <a:lvl1pPr marL="0" algn="l" defTabSz="457200" rtl="0" eaLnBrk="1" latinLnBrk="0" hangingPunct="1">
              <a:defRPr sz="800" kern="800">
                <a:solidFill>
                  <a:schemeClr val="tx1"/>
                </a:solidFill>
                <a:latin typeface="+mn-lt"/>
                <a:ea typeface="+mn-ea"/>
                <a:cs typeface="Segoe UI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125499-C7D7-6649-995B-1E9A12B0C51E}" type="datetime1">
              <a:rPr lang="en-US" sz="1088"/>
              <a:pPr/>
              <a:t>6/3/2013</a:t>
            </a:fld>
            <a:endParaRPr lang="en-US" sz="1088"/>
          </a:p>
        </p:txBody>
      </p:sp>
      <p:sp>
        <p:nvSpPr>
          <p:cNvPr id="62" name="Slide Number Placeholder 3"/>
          <p:cNvSpPr>
            <a:spLocks noGrp="1"/>
          </p:cNvSpPr>
          <p:nvPr>
            <p:ph type="sldNum" sz="quarter" idx="11"/>
          </p:nvPr>
        </p:nvSpPr>
        <p:spPr>
          <a:xfrm>
            <a:off x="9223292" y="6482889"/>
            <a:ext cx="2901433" cy="372394"/>
          </a:xfrm>
        </p:spPr>
        <p:txBody>
          <a:bodyPr/>
          <a:lstStyle/>
          <a:p>
            <a:fld id="{74A398B2-5A34-1A4A-811E-F4027282568C}" type="slidenum">
              <a:rPr lang="en-US" smtClean="0"/>
              <a:pPr/>
              <a:t>14</a:t>
            </a:fld>
            <a:endParaRPr lang="en-US"/>
          </a:p>
        </p:txBody>
      </p:sp>
      <p:graphicFrame>
        <p:nvGraphicFramePr>
          <p:cNvPr id="73" name="Object 72"/>
          <p:cNvGraphicFramePr>
            <a:graphicFrameLocks noChangeAspect="1"/>
          </p:cNvGraphicFramePr>
          <p:nvPr>
            <p:extLst/>
          </p:nvPr>
        </p:nvGraphicFramePr>
        <p:xfrm>
          <a:off x="5933275" y="292331"/>
          <a:ext cx="6320978" cy="6190558"/>
        </p:xfrm>
        <a:graphic>
          <a:graphicData uri="http://schemas.openxmlformats.org/presentationml/2006/ole">
            <mc:AlternateContent xmlns:mc="http://schemas.openxmlformats.org/markup-compatibility/2006">
              <mc:Choice xmlns:v="urn:schemas-microsoft-com:vml" Requires="v">
                <p:oleObj spid="_x0000_s2054" name="Visio" r:id="rId5" imgW="7010400" imgH="6848419" progId="Visio.Drawing.15">
                  <p:embed/>
                </p:oleObj>
              </mc:Choice>
              <mc:Fallback>
                <p:oleObj name="Visio" r:id="rId5" imgW="7010400" imgH="6848419" progId="Visio.Drawing.15">
                  <p:embed/>
                  <p:pic>
                    <p:nvPicPr>
                      <p:cNvPr id="0" name=""/>
                      <p:cNvPicPr>
                        <a:picLocks noChangeAspect="1" noChangeArrowheads="1"/>
                      </p:cNvPicPr>
                      <p:nvPr/>
                    </p:nvPicPr>
                    <p:blipFill>
                      <a:blip r:embed="rId6"/>
                      <a:srcRect/>
                      <a:stretch>
                        <a:fillRect/>
                      </a:stretch>
                    </p:blipFill>
                    <p:spPr bwMode="auto">
                      <a:xfrm>
                        <a:off x="5933275" y="292331"/>
                        <a:ext cx="6320978" cy="6190558"/>
                      </a:xfrm>
                      <a:prstGeom prst="rect">
                        <a:avLst/>
                      </a:prstGeom>
                      <a:noFill/>
                    </p:spPr>
                  </p:pic>
                </p:oleObj>
              </mc:Fallback>
            </mc:AlternateContent>
          </a:graphicData>
        </a:graphic>
      </p:graphicFrame>
      <p:sp>
        <p:nvSpPr>
          <p:cNvPr id="74" name="TextBox 73"/>
          <p:cNvSpPr txBox="1"/>
          <p:nvPr/>
        </p:nvSpPr>
        <p:spPr>
          <a:xfrm>
            <a:off x="2695069" y="906697"/>
            <a:ext cx="3523168" cy="4989507"/>
          </a:xfrm>
          <a:prstGeom prst="rect">
            <a:avLst/>
          </a:prstGeom>
          <a:noFill/>
        </p:spPr>
        <p:txBody>
          <a:bodyPr wrap="square" rtlCol="0">
            <a:spAutoFit/>
          </a:bodyPr>
          <a:lstStyle/>
          <a:p>
            <a:pPr marL="388591" indent="-388591">
              <a:buFont typeface="Arial" panose="020B0604020202020204" pitchFamily="34" charset="0"/>
              <a:buChar char="•"/>
            </a:pPr>
            <a:r>
              <a:rPr lang="en-US" sz="2448" dirty="0"/>
              <a:t>Key patterns learned from GFS and Public Cloud Datacenters</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r>
              <a:rPr lang="en-US" sz="2448" dirty="0"/>
              <a:t>Packaged rule-sets optimized for </a:t>
            </a:r>
            <a:r>
              <a:rPr lang="en-US" sz="2448" dirty="0">
                <a:solidFill>
                  <a:srgbClr val="FFFF00"/>
                </a:solidFill>
              </a:rPr>
              <a:t>performance</a:t>
            </a:r>
            <a:r>
              <a:rPr lang="en-US" sz="2448" dirty="0"/>
              <a:t>, </a:t>
            </a:r>
            <a:r>
              <a:rPr lang="en-US" sz="2448" dirty="0">
                <a:solidFill>
                  <a:srgbClr val="FFFF00"/>
                </a:solidFill>
              </a:rPr>
              <a:t>scale </a:t>
            </a:r>
            <a:r>
              <a:rPr lang="en-US" sz="2448" dirty="0"/>
              <a:t>and </a:t>
            </a:r>
            <a:r>
              <a:rPr lang="en-US" sz="2448" dirty="0">
                <a:solidFill>
                  <a:srgbClr val="FFFF00"/>
                </a:solidFill>
              </a:rPr>
              <a:t>supportability</a:t>
            </a:r>
          </a:p>
          <a:p>
            <a:pPr marL="388591" indent="-388591">
              <a:buFont typeface="Arial" panose="020B0604020202020204" pitchFamily="34" charset="0"/>
              <a:buChar char="•"/>
            </a:pPr>
            <a:endParaRPr lang="en-US" sz="2448" dirty="0">
              <a:solidFill>
                <a:srgbClr val="FFFF00"/>
              </a:solidFill>
            </a:endParaRPr>
          </a:p>
          <a:p>
            <a:pPr marL="388591" indent="-388591">
              <a:buFont typeface="Arial" panose="020B0604020202020204" pitchFamily="34" charset="0"/>
              <a:buChar char="•"/>
            </a:pPr>
            <a:r>
              <a:rPr lang="en-US" sz="2448" dirty="0"/>
              <a:t>Simplify services between </a:t>
            </a:r>
            <a:r>
              <a:rPr lang="en-US" sz="2448" dirty="0">
                <a:solidFill>
                  <a:srgbClr val="FFFF00"/>
                </a:solidFill>
              </a:rPr>
              <a:t>public</a:t>
            </a:r>
            <a:r>
              <a:rPr lang="en-US" sz="2448" dirty="0"/>
              <a:t>, </a:t>
            </a:r>
            <a:r>
              <a:rPr lang="en-US" sz="2448" dirty="0">
                <a:solidFill>
                  <a:srgbClr val="FFFF00"/>
                </a:solidFill>
              </a:rPr>
              <a:t>hybrid</a:t>
            </a:r>
            <a:r>
              <a:rPr lang="en-US" sz="2448" dirty="0"/>
              <a:t> and </a:t>
            </a:r>
            <a:r>
              <a:rPr lang="en-US" sz="2448" dirty="0">
                <a:solidFill>
                  <a:srgbClr val="FFFF00"/>
                </a:solidFill>
              </a:rPr>
              <a:t>private</a:t>
            </a:r>
          </a:p>
          <a:p>
            <a:endParaRPr lang="en-US" sz="2448" dirty="0"/>
          </a:p>
        </p:txBody>
      </p:sp>
    </p:spTree>
    <p:extLst>
      <p:ext uri="{BB962C8B-B14F-4D97-AF65-F5344CB8AC3E}">
        <p14:creationId xmlns:p14="http://schemas.microsoft.com/office/powerpoint/2010/main" val="4073892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346602" y="3843839"/>
            <a:ext cx="1166058" cy="116605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lvl="0" algn="ctr"/>
            <a:r>
              <a:rPr lang="en-US" sz="1428" b="1" dirty="0">
                <a:solidFill>
                  <a:schemeClr val="bg1"/>
                </a:solidFill>
                <a:latin typeface="+mj-lt"/>
              </a:rPr>
              <a:t>Manage Costs</a:t>
            </a:r>
          </a:p>
        </p:txBody>
      </p:sp>
      <p:sp>
        <p:nvSpPr>
          <p:cNvPr id="2" name="Title 1"/>
          <p:cNvSpPr>
            <a:spLocks noGrp="1"/>
          </p:cNvSpPr>
          <p:nvPr>
            <p:ph type="title"/>
          </p:nvPr>
        </p:nvSpPr>
        <p:spPr/>
        <p:txBody>
          <a:bodyPr/>
          <a:lstStyle/>
          <a:p>
            <a:r>
              <a:rPr lang="en-US" sz="6119" dirty="0"/>
              <a:t>PLA - What is it?</a:t>
            </a:r>
            <a:br>
              <a:rPr lang="en-US" sz="6119" dirty="0"/>
            </a:br>
            <a:r>
              <a:rPr lang="en-US" sz="4080" i="1" dirty="0"/>
              <a:t>PLA Principles</a:t>
            </a:r>
          </a:p>
        </p:txBody>
      </p:sp>
      <p:sp>
        <p:nvSpPr>
          <p:cNvPr id="5" name="Rectangle 4"/>
          <p:cNvSpPr/>
          <p:nvPr/>
        </p:nvSpPr>
        <p:spPr>
          <a:xfrm>
            <a:off x="7442597" y="1748175"/>
            <a:ext cx="1166058" cy="116605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2472" rIns="52472" rtlCol="0" anchor="b"/>
          <a:lstStyle/>
          <a:p>
            <a:pPr algn="ctr"/>
            <a:r>
              <a:rPr lang="en-US" sz="1428" b="1" dirty="0">
                <a:solidFill>
                  <a:schemeClr val="bg1"/>
                </a:solidFill>
              </a:rPr>
              <a:t>Cloud</a:t>
            </a:r>
          </a:p>
        </p:txBody>
      </p:sp>
      <p:sp>
        <p:nvSpPr>
          <p:cNvPr id="15" name="Rectangle 14"/>
          <p:cNvSpPr/>
          <p:nvPr/>
        </p:nvSpPr>
        <p:spPr>
          <a:xfrm>
            <a:off x="4372637" y="1766348"/>
            <a:ext cx="1166058" cy="116605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lvl="0" algn="ctr"/>
            <a:r>
              <a:rPr lang="en-US" sz="1428" b="1" dirty="0">
                <a:solidFill>
                  <a:schemeClr val="bg1"/>
                </a:solidFill>
                <a:latin typeface="+mj-lt"/>
              </a:rPr>
              <a:t>Support Costs</a:t>
            </a:r>
          </a:p>
        </p:txBody>
      </p:sp>
      <p:sp>
        <p:nvSpPr>
          <p:cNvPr id="18" name="Rectangle 17"/>
          <p:cNvSpPr/>
          <p:nvPr/>
        </p:nvSpPr>
        <p:spPr>
          <a:xfrm>
            <a:off x="7488518" y="3843839"/>
            <a:ext cx="1166059" cy="116605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2472" rIns="52472" rtlCol="0" anchor="b"/>
          <a:lstStyle/>
          <a:p>
            <a:pPr algn="ctr"/>
            <a:r>
              <a:rPr lang="en-US" sz="1428" b="1" dirty="0">
                <a:solidFill>
                  <a:schemeClr val="bg1"/>
                </a:solidFill>
              </a:rPr>
              <a:t>Complexity</a:t>
            </a:r>
          </a:p>
        </p:txBody>
      </p:sp>
      <p:sp>
        <p:nvSpPr>
          <p:cNvPr id="20" name="Rectangle 19"/>
          <p:cNvSpPr/>
          <p:nvPr/>
        </p:nvSpPr>
        <p:spPr>
          <a:xfrm>
            <a:off x="2012737" y="3632041"/>
            <a:ext cx="458430" cy="310307"/>
          </a:xfrm>
          <a:prstGeom prst="rect">
            <a:avLst/>
          </a:prstGeom>
        </p:spPr>
        <p:txBody>
          <a:bodyPr wrap="none">
            <a:spAutoFit/>
          </a:bodyPr>
          <a:lstStyle/>
          <a:p>
            <a:pPr marL="262363" indent="-262363">
              <a:buFont typeface="Arial" pitchFamily="34" charset="0"/>
              <a:buChar char="•"/>
            </a:pPr>
            <a:endParaRPr lang="en-US" sz="1377" dirty="0"/>
          </a:p>
        </p:txBody>
      </p:sp>
      <p:sp>
        <p:nvSpPr>
          <p:cNvPr id="22" name="Rectangle 21"/>
          <p:cNvSpPr/>
          <p:nvPr/>
        </p:nvSpPr>
        <p:spPr bwMode="auto">
          <a:xfrm>
            <a:off x="1845520" y="1766348"/>
            <a:ext cx="2044041" cy="2044041"/>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9961" tIns="34980" rIns="69961" bIns="34980" numCol="1" rtlCol="0" anchor="b" anchorCtr="0" compatLnSpc="1">
            <a:prstTxWarp prst="textNoShape">
              <a:avLst/>
            </a:prstTxWarp>
          </a:bodyPr>
          <a:lstStyle/>
          <a:p>
            <a:pPr algn="ctr" defTabSz="699404" fontAlgn="base">
              <a:spcBef>
                <a:spcPct val="0"/>
              </a:spcBef>
              <a:spcAft>
                <a:spcPct val="0"/>
              </a:spcAft>
            </a:pPr>
            <a:r>
              <a:rPr lang="en-US" sz="2040" kern="0" spc="-39" dirty="0">
                <a:solidFill>
                  <a:schemeClr val="bg1"/>
                </a:solidFill>
                <a:latin typeface="Segoe UI" pitchFamily="34" charset="0"/>
                <a:ea typeface="Segoe UI" pitchFamily="34" charset="0"/>
                <a:cs typeface="Segoe UI" pitchFamily="34" charset="0"/>
              </a:rPr>
              <a:t>Rulebook</a:t>
            </a:r>
            <a:endParaRPr lang="en-US" sz="1836" dirty="0">
              <a:solidFill>
                <a:schemeClr val="bg1"/>
              </a:solidFill>
              <a:latin typeface="Segoe UI" pitchFamily="34" charset="0"/>
            </a:endParaRPr>
          </a:p>
        </p:txBody>
      </p:sp>
      <p:sp>
        <p:nvSpPr>
          <p:cNvPr id="24" name="Rectangle 23"/>
          <p:cNvSpPr/>
          <p:nvPr/>
        </p:nvSpPr>
        <p:spPr>
          <a:xfrm>
            <a:off x="5648257" y="1753094"/>
            <a:ext cx="1647659" cy="1246721"/>
          </a:xfrm>
          <a:prstGeom prst="rect">
            <a:avLst/>
          </a:prstGeom>
        </p:spPr>
        <p:txBody>
          <a:bodyPr wrap="square" lIns="36717" rIns="36717">
            <a:spAutoFit/>
          </a:bodyPr>
          <a:lstStyle/>
          <a:p>
            <a:pPr lvl="0"/>
            <a:r>
              <a:rPr lang="en-US" sz="1836" dirty="0">
                <a:solidFill>
                  <a:schemeClr val="accent4">
                    <a:alpha val="99000"/>
                  </a:schemeClr>
                </a:solidFill>
                <a:latin typeface="+mj-lt"/>
              </a:rPr>
              <a:t>Decreased Implementation &amp; Support Costs</a:t>
            </a:r>
          </a:p>
        </p:txBody>
      </p:sp>
      <p:sp>
        <p:nvSpPr>
          <p:cNvPr id="25" name="Rectangle 24"/>
          <p:cNvSpPr/>
          <p:nvPr/>
        </p:nvSpPr>
        <p:spPr>
          <a:xfrm>
            <a:off x="8714779" y="3843840"/>
            <a:ext cx="2353737" cy="958583"/>
          </a:xfrm>
          <a:prstGeom prst="rect">
            <a:avLst/>
          </a:prstGeom>
        </p:spPr>
        <p:txBody>
          <a:bodyPr wrap="square" lIns="36717" rIns="36717">
            <a:spAutoFit/>
          </a:bodyPr>
          <a:lstStyle/>
          <a:p>
            <a:r>
              <a:rPr lang="en-US" sz="1836" dirty="0">
                <a:solidFill>
                  <a:schemeClr val="accent4">
                    <a:alpha val="99000"/>
                  </a:schemeClr>
                </a:solidFill>
                <a:latin typeface="+mj-lt"/>
              </a:rPr>
              <a:t>Decreased “unsupported” or un-tested deployments</a:t>
            </a:r>
          </a:p>
        </p:txBody>
      </p:sp>
      <p:sp>
        <p:nvSpPr>
          <p:cNvPr id="26" name="Rectangle 25"/>
          <p:cNvSpPr/>
          <p:nvPr/>
        </p:nvSpPr>
        <p:spPr>
          <a:xfrm>
            <a:off x="5572870" y="3843840"/>
            <a:ext cx="1723047" cy="958583"/>
          </a:xfrm>
          <a:prstGeom prst="rect">
            <a:avLst/>
          </a:prstGeom>
        </p:spPr>
        <p:txBody>
          <a:bodyPr wrap="square" lIns="36717" rIns="36717">
            <a:spAutoFit/>
          </a:bodyPr>
          <a:lstStyle/>
          <a:p>
            <a:r>
              <a:rPr lang="en-US" sz="1836" dirty="0">
                <a:solidFill>
                  <a:schemeClr val="accent4">
                    <a:alpha val="99000"/>
                  </a:schemeClr>
                </a:solidFill>
                <a:latin typeface="+mj-lt"/>
              </a:rPr>
              <a:t>Decreased upgrade cost &amp; complexity</a:t>
            </a:r>
          </a:p>
        </p:txBody>
      </p:sp>
      <p:sp>
        <p:nvSpPr>
          <p:cNvPr id="27" name="Rectangle 26"/>
          <p:cNvSpPr/>
          <p:nvPr/>
        </p:nvSpPr>
        <p:spPr>
          <a:xfrm>
            <a:off x="8714779" y="1775392"/>
            <a:ext cx="1749086" cy="670445"/>
          </a:xfrm>
          <a:prstGeom prst="rect">
            <a:avLst/>
          </a:prstGeom>
        </p:spPr>
        <p:txBody>
          <a:bodyPr wrap="square" lIns="36717" rIns="36717">
            <a:spAutoFit/>
          </a:bodyPr>
          <a:lstStyle/>
          <a:p>
            <a:r>
              <a:rPr lang="en-US" sz="1836" dirty="0">
                <a:solidFill>
                  <a:schemeClr val="accent4">
                    <a:alpha val="99000"/>
                  </a:schemeClr>
                </a:solidFill>
                <a:latin typeface="+mj-lt"/>
              </a:rPr>
              <a:t>Cloud Enabled</a:t>
            </a:r>
          </a:p>
          <a:p>
            <a:r>
              <a:rPr lang="en-US" sz="1836" dirty="0">
                <a:solidFill>
                  <a:schemeClr val="accent4">
                    <a:alpha val="99000"/>
                  </a:schemeClr>
                </a:solidFill>
                <a:latin typeface="+mj-lt"/>
              </a:rPr>
              <a:t>Cloud Ready</a:t>
            </a:r>
          </a:p>
        </p:txBody>
      </p:sp>
      <p:sp>
        <p:nvSpPr>
          <p:cNvPr id="28" name="Rectangle 27"/>
          <p:cNvSpPr/>
          <p:nvPr/>
        </p:nvSpPr>
        <p:spPr>
          <a:xfrm>
            <a:off x="1882750" y="3888935"/>
            <a:ext cx="2237131" cy="2015262"/>
          </a:xfrm>
          <a:prstGeom prst="rect">
            <a:avLst/>
          </a:prstGeom>
        </p:spPr>
        <p:txBody>
          <a:bodyPr wrap="square" lIns="36717" rIns="36717">
            <a:spAutoFit/>
          </a:bodyPr>
          <a:lstStyle/>
          <a:p>
            <a:pPr>
              <a:buClr>
                <a:srgbClr val="FFFFFF"/>
              </a:buClr>
            </a:pPr>
            <a:r>
              <a:rPr lang="en-US" sz="2040" dirty="0">
                <a:solidFill>
                  <a:schemeClr val="accent4">
                    <a:alpha val="99000"/>
                  </a:schemeClr>
                </a:solidFill>
                <a:latin typeface="+mj-lt"/>
              </a:rPr>
              <a:t>Every Project undertaken using the PLA has rules to support the following design principles</a:t>
            </a:r>
          </a:p>
        </p:txBody>
      </p:sp>
      <p:sp>
        <p:nvSpPr>
          <p:cNvPr id="29" name="Freeform 18"/>
          <p:cNvSpPr>
            <a:spLocks noEditPoints="1"/>
          </p:cNvSpPr>
          <p:nvPr/>
        </p:nvSpPr>
        <p:spPr bwMode="black">
          <a:xfrm>
            <a:off x="2414706" y="2197072"/>
            <a:ext cx="905668" cy="1046605"/>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62974" tIns="31488" rIns="62974" bIns="31488" numCol="1" anchor="t" anchorCtr="0" compatLnSpc="1">
            <a:prstTxWarp prst="textNoShape">
              <a:avLst/>
            </a:prstTxWarp>
          </a:bodyPr>
          <a:lstStyle/>
          <a:p>
            <a:endParaRPr lang="en-US" sz="1224" dirty="0">
              <a:latin typeface="Segoe UI" pitchFamily="34" charset="0"/>
            </a:endParaRPr>
          </a:p>
        </p:txBody>
      </p:sp>
      <p:pic>
        <p:nvPicPr>
          <p:cNvPr id="30" name="Picture 6" descr="C:\Users\hannahr\Dropbox\MOD Servers Metro Icon Library\victor melniciuc\PNGs\Icons_Infrastructure-05.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591471" y="1757214"/>
            <a:ext cx="868311" cy="90990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81"/>
          <p:cNvSpPr>
            <a:spLocks/>
          </p:cNvSpPr>
          <p:nvPr/>
        </p:nvSpPr>
        <p:spPr bwMode="black">
          <a:xfrm>
            <a:off x="4579512" y="1920691"/>
            <a:ext cx="621078" cy="663608"/>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59"/>
            <a:endParaRPr lang="en-US" sz="1632" dirty="0">
              <a:solidFill>
                <a:srgbClr val="FFFFFF"/>
              </a:solidFill>
            </a:endParaRPr>
          </a:p>
        </p:txBody>
      </p:sp>
      <p:pic>
        <p:nvPicPr>
          <p:cNvPr id="32" name="Picture 7" descr="\\MAGNUM\Projects\Microsoft\Cloud Power FY12\Design\ICONS_PNG\Within_Your_Reach.png"/>
          <p:cNvPicPr>
            <a:picLocks noChangeAspect="1" noChangeArrowheads="1"/>
          </p:cNvPicPr>
          <p:nvPr/>
        </p:nvPicPr>
        <p:blipFill>
          <a:blip r:embed="rId4" cstate="print">
            <a:biLevel thresh="25000"/>
          </a:blip>
          <a:stretch>
            <a:fillRect/>
          </a:stretch>
        </p:blipFill>
        <p:spPr bwMode="auto">
          <a:xfrm>
            <a:off x="4579512" y="3981003"/>
            <a:ext cx="725197" cy="710376"/>
          </a:xfrm>
          <a:prstGeom prst="rect">
            <a:avLst/>
          </a:prstGeom>
          <a:noFill/>
        </p:spPr>
      </p:pic>
      <p:pic>
        <p:nvPicPr>
          <p:cNvPr id="35" name="Picture 34" descr="\\MAGNUM\Projects\Microsoft\Cloud Power FY12\Design\ICONS_PNG\Application.png"/>
          <p:cNvPicPr>
            <a:picLocks noChangeAspect="1" noChangeArrowheads="1"/>
          </p:cNvPicPr>
          <p:nvPr/>
        </p:nvPicPr>
        <p:blipFill>
          <a:blip r:embed="rId5" cstate="print">
            <a:biLevel thresh="25000"/>
          </a:blip>
          <a:srcRect/>
          <a:stretch>
            <a:fillRect/>
          </a:stretch>
        </p:blipFill>
        <p:spPr bwMode="auto">
          <a:xfrm>
            <a:off x="7662064" y="3934912"/>
            <a:ext cx="802557" cy="802557"/>
          </a:xfrm>
          <a:prstGeom prst="rect">
            <a:avLst/>
          </a:prstGeom>
          <a:noFill/>
        </p:spPr>
      </p:pic>
    </p:spTree>
    <p:extLst>
      <p:ext uri="{BB962C8B-B14F-4D97-AF65-F5344CB8AC3E}">
        <p14:creationId xmlns:p14="http://schemas.microsoft.com/office/powerpoint/2010/main" val="3038116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 Attributes</a:t>
            </a:r>
            <a:endParaRPr lang="en-US" dirty="0"/>
          </a:p>
        </p:txBody>
      </p:sp>
      <p:sp>
        <p:nvSpPr>
          <p:cNvPr id="13" name="TextBox 12"/>
          <p:cNvSpPr txBox="1"/>
          <p:nvPr/>
        </p:nvSpPr>
        <p:spPr>
          <a:xfrm>
            <a:off x="3575864" y="1525747"/>
            <a:ext cx="8045330" cy="1335270"/>
          </a:xfrm>
          <a:prstGeom prst="rect">
            <a:avLst/>
          </a:prstGeom>
          <a:noFill/>
        </p:spPr>
        <p:txBody>
          <a:bodyPr wrap="square" lIns="0" tIns="0" rIns="0" bIns="0" rtlCol="0">
            <a:noAutofit/>
          </a:bodyPr>
          <a:lstStyle/>
          <a:p>
            <a:r>
              <a:rPr lang="en-US" sz="2040" dirty="0"/>
              <a:t>Microsoft evolves the Product Line Architecture as we capture learnings from customer deployments and support incidents to continuously improve the architecture and our deployment practices.  </a:t>
            </a:r>
          </a:p>
          <a:p>
            <a:pPr>
              <a:spcBef>
                <a:spcPts val="612"/>
              </a:spcBef>
            </a:pPr>
            <a:r>
              <a:rPr lang="en-US" sz="2040" dirty="0"/>
              <a:t>The Benefits of using the PLA include:</a:t>
            </a:r>
            <a:endParaRPr lang="en-US" sz="1836" dirty="0"/>
          </a:p>
        </p:txBody>
      </p:sp>
      <p:grpSp>
        <p:nvGrpSpPr>
          <p:cNvPr id="92" name="Group 91"/>
          <p:cNvGrpSpPr/>
          <p:nvPr/>
        </p:nvGrpSpPr>
        <p:grpSpPr>
          <a:xfrm>
            <a:off x="495930" y="4990110"/>
            <a:ext cx="11622869" cy="1227247"/>
            <a:chOff x="489608" y="4892707"/>
            <a:chExt cx="11396004" cy="1203293"/>
          </a:xfrm>
        </p:grpSpPr>
        <p:grpSp>
          <p:nvGrpSpPr>
            <p:cNvPr id="52" name="Group 51"/>
            <p:cNvGrpSpPr/>
            <p:nvPr/>
          </p:nvGrpSpPr>
          <p:grpSpPr>
            <a:xfrm>
              <a:off x="3037796" y="4892707"/>
              <a:ext cx="1203253" cy="1203293"/>
              <a:chOff x="2927600" y="2895600"/>
              <a:chExt cx="1203253" cy="1203293"/>
            </a:xfrm>
          </p:grpSpPr>
          <p:sp>
            <p:nvSpPr>
              <p:cNvPr id="53" name="Rectangle 52"/>
              <p:cNvSpPr/>
              <p:nvPr/>
            </p:nvSpPr>
            <p:spPr bwMode="auto">
              <a:xfrm>
                <a:off x="2927600"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Performance</a:t>
                </a:r>
              </a:p>
            </p:txBody>
          </p:sp>
          <p:sp>
            <p:nvSpPr>
              <p:cNvPr id="54" name="Freeform 35"/>
              <p:cNvSpPr>
                <a:spLocks/>
              </p:cNvSpPr>
              <p:nvPr/>
            </p:nvSpPr>
            <p:spPr bwMode="black">
              <a:xfrm>
                <a:off x="3269451" y="3124200"/>
                <a:ext cx="519550" cy="534353"/>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55" name="Group 54"/>
            <p:cNvGrpSpPr/>
            <p:nvPr/>
          </p:nvGrpSpPr>
          <p:grpSpPr>
            <a:xfrm>
              <a:off x="5585984" y="4892707"/>
              <a:ext cx="1203253" cy="1203293"/>
              <a:chOff x="5475788" y="2895600"/>
              <a:chExt cx="1203253" cy="1203293"/>
            </a:xfrm>
          </p:grpSpPr>
          <p:sp>
            <p:nvSpPr>
              <p:cNvPr id="56" name="Rectangle 55"/>
              <p:cNvSpPr/>
              <p:nvPr/>
            </p:nvSpPr>
            <p:spPr bwMode="auto">
              <a:xfrm>
                <a:off x="5475788"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Scalability</a:t>
                </a:r>
              </a:p>
            </p:txBody>
          </p:sp>
          <p:sp>
            <p:nvSpPr>
              <p:cNvPr id="57" name="Freeform 20"/>
              <p:cNvSpPr>
                <a:spLocks noEditPoints="1"/>
              </p:cNvSpPr>
              <p:nvPr/>
            </p:nvSpPr>
            <p:spPr bwMode="black">
              <a:xfrm>
                <a:off x="5736099" y="3072055"/>
                <a:ext cx="663113" cy="574923"/>
              </a:xfrm>
              <a:custGeom>
                <a:avLst/>
                <a:gdLst>
                  <a:gd name="T0" fmla="*/ 243 w 708"/>
                  <a:gd name="T1" fmla="*/ 484 h 614"/>
                  <a:gd name="T2" fmla="*/ 243 w 708"/>
                  <a:gd name="T3" fmla="*/ 614 h 614"/>
                  <a:gd name="T4" fmla="*/ 0 w 708"/>
                  <a:gd name="T5" fmla="*/ 614 h 614"/>
                  <a:gd name="T6" fmla="*/ 104 w 708"/>
                  <a:gd name="T7" fmla="*/ 437 h 614"/>
                  <a:gd name="T8" fmla="*/ 174 w 708"/>
                  <a:gd name="T9" fmla="*/ 437 h 614"/>
                  <a:gd name="T10" fmla="*/ 134 w 708"/>
                  <a:gd name="T11" fmla="*/ 484 h 614"/>
                  <a:gd name="T12" fmla="*/ 243 w 708"/>
                  <a:gd name="T13" fmla="*/ 484 h 614"/>
                  <a:gd name="T14" fmla="*/ 574 w 708"/>
                  <a:gd name="T15" fmla="*/ 484 h 614"/>
                  <a:gd name="T16" fmla="*/ 465 w 708"/>
                  <a:gd name="T17" fmla="*/ 484 h 614"/>
                  <a:gd name="T18" fmla="*/ 465 w 708"/>
                  <a:gd name="T19" fmla="*/ 614 h 614"/>
                  <a:gd name="T20" fmla="*/ 465 w 708"/>
                  <a:gd name="T21" fmla="*/ 614 h 614"/>
                  <a:gd name="T22" fmla="*/ 708 w 708"/>
                  <a:gd name="T23" fmla="*/ 614 h 614"/>
                  <a:gd name="T24" fmla="*/ 604 w 708"/>
                  <a:gd name="T25" fmla="*/ 437 h 614"/>
                  <a:gd name="T26" fmla="*/ 533 w 708"/>
                  <a:gd name="T27" fmla="*/ 437 h 614"/>
                  <a:gd name="T28" fmla="*/ 574 w 708"/>
                  <a:gd name="T29" fmla="*/ 484 h 614"/>
                  <a:gd name="T30" fmla="*/ 354 w 708"/>
                  <a:gd name="T31" fmla="*/ 229 h 614"/>
                  <a:gd name="T32" fmla="*/ 507 w 708"/>
                  <a:gd name="T33" fmla="*/ 408 h 614"/>
                  <a:gd name="T34" fmla="*/ 590 w 708"/>
                  <a:gd name="T35" fmla="*/ 408 h 614"/>
                  <a:gd name="T36" fmla="*/ 486 w 708"/>
                  <a:gd name="T37" fmla="*/ 229 h 614"/>
                  <a:gd name="T38" fmla="*/ 222 w 708"/>
                  <a:gd name="T39" fmla="*/ 229 h 614"/>
                  <a:gd name="T40" fmla="*/ 118 w 708"/>
                  <a:gd name="T41" fmla="*/ 408 h 614"/>
                  <a:gd name="T42" fmla="*/ 200 w 708"/>
                  <a:gd name="T43" fmla="*/ 408 h 614"/>
                  <a:gd name="T44" fmla="*/ 354 w 708"/>
                  <a:gd name="T45" fmla="*/ 229 h 614"/>
                  <a:gd name="T46" fmla="*/ 354 w 708"/>
                  <a:gd name="T47" fmla="*/ 0 h 614"/>
                  <a:gd name="T48" fmla="*/ 238 w 708"/>
                  <a:gd name="T49" fmla="*/ 200 h 614"/>
                  <a:gd name="T50" fmla="*/ 470 w 708"/>
                  <a:gd name="T51" fmla="*/ 200 h 614"/>
                  <a:gd name="T52" fmla="*/ 354 w 708"/>
                  <a:gd name="T53" fmla="*/ 0 h 614"/>
                  <a:gd name="T54" fmla="*/ 354 w 708"/>
                  <a:gd name="T55" fmla="*/ 274 h 614"/>
                  <a:gd name="T56" fmla="*/ 196 w 708"/>
                  <a:gd name="T57" fmla="*/ 463 h 614"/>
                  <a:gd name="T58" fmla="*/ 278 w 708"/>
                  <a:gd name="T59" fmla="*/ 463 h 614"/>
                  <a:gd name="T60" fmla="*/ 278 w 708"/>
                  <a:gd name="T61" fmla="*/ 614 h 614"/>
                  <a:gd name="T62" fmla="*/ 430 w 708"/>
                  <a:gd name="T63" fmla="*/ 614 h 614"/>
                  <a:gd name="T64" fmla="*/ 430 w 708"/>
                  <a:gd name="T65" fmla="*/ 463 h 614"/>
                  <a:gd name="T66" fmla="*/ 515 w 708"/>
                  <a:gd name="T67" fmla="*/ 463 h 614"/>
                  <a:gd name="T68" fmla="*/ 354 w 708"/>
                  <a:gd name="T69" fmla="*/ 27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614">
                    <a:moveTo>
                      <a:pt x="243" y="484"/>
                    </a:moveTo>
                    <a:lnTo>
                      <a:pt x="243" y="614"/>
                    </a:lnTo>
                    <a:lnTo>
                      <a:pt x="0" y="614"/>
                    </a:lnTo>
                    <a:lnTo>
                      <a:pt x="104" y="437"/>
                    </a:lnTo>
                    <a:lnTo>
                      <a:pt x="174" y="437"/>
                    </a:lnTo>
                    <a:lnTo>
                      <a:pt x="134" y="484"/>
                    </a:lnTo>
                    <a:lnTo>
                      <a:pt x="243" y="484"/>
                    </a:lnTo>
                    <a:close/>
                    <a:moveTo>
                      <a:pt x="574" y="484"/>
                    </a:moveTo>
                    <a:lnTo>
                      <a:pt x="465" y="484"/>
                    </a:lnTo>
                    <a:lnTo>
                      <a:pt x="465" y="614"/>
                    </a:lnTo>
                    <a:lnTo>
                      <a:pt x="465" y="614"/>
                    </a:lnTo>
                    <a:lnTo>
                      <a:pt x="708" y="614"/>
                    </a:lnTo>
                    <a:lnTo>
                      <a:pt x="604" y="437"/>
                    </a:lnTo>
                    <a:lnTo>
                      <a:pt x="533" y="437"/>
                    </a:lnTo>
                    <a:lnTo>
                      <a:pt x="574" y="484"/>
                    </a:lnTo>
                    <a:close/>
                    <a:moveTo>
                      <a:pt x="354" y="229"/>
                    </a:moveTo>
                    <a:lnTo>
                      <a:pt x="507" y="408"/>
                    </a:lnTo>
                    <a:lnTo>
                      <a:pt x="590" y="408"/>
                    </a:lnTo>
                    <a:lnTo>
                      <a:pt x="486" y="229"/>
                    </a:lnTo>
                    <a:lnTo>
                      <a:pt x="222" y="229"/>
                    </a:lnTo>
                    <a:lnTo>
                      <a:pt x="118" y="408"/>
                    </a:lnTo>
                    <a:lnTo>
                      <a:pt x="200" y="408"/>
                    </a:lnTo>
                    <a:lnTo>
                      <a:pt x="354" y="229"/>
                    </a:lnTo>
                    <a:close/>
                    <a:moveTo>
                      <a:pt x="354" y="0"/>
                    </a:moveTo>
                    <a:lnTo>
                      <a:pt x="238" y="200"/>
                    </a:lnTo>
                    <a:lnTo>
                      <a:pt x="470" y="200"/>
                    </a:lnTo>
                    <a:lnTo>
                      <a:pt x="354" y="0"/>
                    </a:lnTo>
                    <a:close/>
                    <a:moveTo>
                      <a:pt x="354" y="274"/>
                    </a:moveTo>
                    <a:lnTo>
                      <a:pt x="196" y="463"/>
                    </a:lnTo>
                    <a:lnTo>
                      <a:pt x="278" y="463"/>
                    </a:lnTo>
                    <a:lnTo>
                      <a:pt x="278" y="614"/>
                    </a:lnTo>
                    <a:lnTo>
                      <a:pt x="430" y="614"/>
                    </a:lnTo>
                    <a:lnTo>
                      <a:pt x="430" y="463"/>
                    </a:lnTo>
                    <a:lnTo>
                      <a:pt x="515" y="463"/>
                    </a:lnTo>
                    <a:lnTo>
                      <a:pt x="354"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58" name="Group 57"/>
            <p:cNvGrpSpPr/>
            <p:nvPr/>
          </p:nvGrpSpPr>
          <p:grpSpPr>
            <a:xfrm>
              <a:off x="9408266" y="4892707"/>
              <a:ext cx="1203253" cy="1203293"/>
              <a:chOff x="9298070" y="2895600"/>
              <a:chExt cx="1203253" cy="1203293"/>
            </a:xfrm>
          </p:grpSpPr>
          <p:sp>
            <p:nvSpPr>
              <p:cNvPr id="59" name="Rectangle 58"/>
              <p:cNvSpPr/>
              <p:nvPr/>
            </p:nvSpPr>
            <p:spPr bwMode="auto">
              <a:xfrm>
                <a:off x="9298070"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35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Interoperability</a:t>
                </a:r>
              </a:p>
            </p:txBody>
          </p:sp>
          <p:grpSp>
            <p:nvGrpSpPr>
              <p:cNvPr id="60" name="Group 59"/>
              <p:cNvGrpSpPr/>
              <p:nvPr/>
            </p:nvGrpSpPr>
            <p:grpSpPr bwMode="black">
              <a:xfrm>
                <a:off x="9649607" y="3071097"/>
                <a:ext cx="500178" cy="640557"/>
                <a:chOff x="5187950" y="4273550"/>
                <a:chExt cx="960438" cy="1230313"/>
              </a:xfrm>
              <a:solidFill>
                <a:srgbClr val="FFFFFF"/>
              </a:solidFill>
            </p:grpSpPr>
            <p:sp>
              <p:nvSpPr>
                <p:cNvPr id="61" name="Freeform 238"/>
                <p:cNvSpPr>
                  <a:spLocks/>
                </p:cNvSpPr>
                <p:nvPr/>
              </p:nvSpPr>
              <p:spPr bwMode="black">
                <a:xfrm>
                  <a:off x="5321300" y="5256213"/>
                  <a:ext cx="700088" cy="139700"/>
                </a:xfrm>
                <a:custGeom>
                  <a:avLst/>
                  <a:gdLst>
                    <a:gd name="T0" fmla="*/ 83 w 110"/>
                    <a:gd name="T1" fmla="*/ 0 h 22"/>
                    <a:gd name="T2" fmla="*/ 55 w 110"/>
                    <a:gd name="T3" fmla="*/ 6 h 22"/>
                    <a:gd name="T4" fmla="*/ 27 w 110"/>
                    <a:gd name="T5" fmla="*/ 0 h 22"/>
                    <a:gd name="T6" fmla="*/ 0 w 110"/>
                    <a:gd name="T7" fmla="*/ 22 h 22"/>
                    <a:gd name="T8" fmla="*/ 110 w 110"/>
                    <a:gd name="T9" fmla="*/ 22 h 22"/>
                    <a:gd name="T10" fmla="*/ 83 w 110"/>
                    <a:gd name="T11" fmla="*/ 0 h 22"/>
                  </a:gdLst>
                  <a:ahLst/>
                  <a:cxnLst>
                    <a:cxn ang="0">
                      <a:pos x="T0" y="T1"/>
                    </a:cxn>
                    <a:cxn ang="0">
                      <a:pos x="T2" y="T3"/>
                    </a:cxn>
                    <a:cxn ang="0">
                      <a:pos x="T4" y="T5"/>
                    </a:cxn>
                    <a:cxn ang="0">
                      <a:pos x="T6" y="T7"/>
                    </a:cxn>
                    <a:cxn ang="0">
                      <a:pos x="T8" y="T9"/>
                    </a:cxn>
                    <a:cxn ang="0">
                      <a:pos x="T10" y="T11"/>
                    </a:cxn>
                  </a:cxnLst>
                  <a:rect l="0" t="0" r="r" b="b"/>
                  <a:pathLst>
                    <a:path w="110" h="22">
                      <a:moveTo>
                        <a:pt x="83" y="0"/>
                      </a:moveTo>
                      <a:cubicBezTo>
                        <a:pt x="74" y="4"/>
                        <a:pt x="65" y="6"/>
                        <a:pt x="55" y="6"/>
                      </a:cubicBezTo>
                      <a:cubicBezTo>
                        <a:pt x="45" y="6"/>
                        <a:pt x="35" y="4"/>
                        <a:pt x="27" y="0"/>
                      </a:cubicBezTo>
                      <a:cubicBezTo>
                        <a:pt x="21" y="9"/>
                        <a:pt x="12" y="16"/>
                        <a:pt x="0" y="22"/>
                      </a:cubicBezTo>
                      <a:cubicBezTo>
                        <a:pt x="110" y="22"/>
                        <a:pt x="110" y="22"/>
                        <a:pt x="110" y="22"/>
                      </a:cubicBezTo>
                      <a:cubicBezTo>
                        <a:pt x="98" y="16"/>
                        <a:pt x="89" y="9"/>
                        <a:pt x="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62" name="Freeform 239"/>
                <p:cNvSpPr>
                  <a:spLocks/>
                </p:cNvSpPr>
                <p:nvPr/>
              </p:nvSpPr>
              <p:spPr bwMode="black">
                <a:xfrm>
                  <a:off x="5473700" y="4273550"/>
                  <a:ext cx="395288" cy="127000"/>
                </a:xfrm>
                <a:custGeom>
                  <a:avLst/>
                  <a:gdLst>
                    <a:gd name="T0" fmla="*/ 62 w 62"/>
                    <a:gd name="T1" fmla="*/ 20 h 20"/>
                    <a:gd name="T2" fmla="*/ 59 w 62"/>
                    <a:gd name="T3" fmla="*/ 10 h 20"/>
                    <a:gd name="T4" fmla="*/ 58 w 62"/>
                    <a:gd name="T5" fmla="*/ 8 h 20"/>
                    <a:gd name="T6" fmla="*/ 31 w 62"/>
                    <a:gd name="T7" fmla="*/ 0 h 20"/>
                    <a:gd name="T8" fmla="*/ 4 w 62"/>
                    <a:gd name="T9" fmla="*/ 8 h 20"/>
                    <a:gd name="T10" fmla="*/ 3 w 62"/>
                    <a:gd name="T11" fmla="*/ 10 h 20"/>
                    <a:gd name="T12" fmla="*/ 0 w 62"/>
                    <a:gd name="T13" fmla="*/ 20 h 20"/>
                    <a:gd name="T14" fmla="*/ 31 w 62"/>
                    <a:gd name="T15" fmla="*/ 13 h 20"/>
                    <a:gd name="T16" fmla="*/ 62 w 6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20">
                      <a:moveTo>
                        <a:pt x="62" y="20"/>
                      </a:moveTo>
                      <a:cubicBezTo>
                        <a:pt x="59" y="10"/>
                        <a:pt x="59" y="10"/>
                        <a:pt x="59" y="10"/>
                      </a:cubicBezTo>
                      <a:cubicBezTo>
                        <a:pt x="59" y="10"/>
                        <a:pt x="58" y="9"/>
                        <a:pt x="58" y="8"/>
                      </a:cubicBezTo>
                      <a:cubicBezTo>
                        <a:pt x="57" y="8"/>
                        <a:pt x="47" y="0"/>
                        <a:pt x="31" y="0"/>
                      </a:cubicBezTo>
                      <a:cubicBezTo>
                        <a:pt x="15" y="0"/>
                        <a:pt x="5" y="8"/>
                        <a:pt x="4" y="8"/>
                      </a:cubicBezTo>
                      <a:cubicBezTo>
                        <a:pt x="3" y="9"/>
                        <a:pt x="3" y="10"/>
                        <a:pt x="3" y="10"/>
                      </a:cubicBezTo>
                      <a:cubicBezTo>
                        <a:pt x="0" y="20"/>
                        <a:pt x="0" y="20"/>
                        <a:pt x="0" y="20"/>
                      </a:cubicBezTo>
                      <a:cubicBezTo>
                        <a:pt x="9" y="15"/>
                        <a:pt x="20" y="13"/>
                        <a:pt x="31" y="13"/>
                      </a:cubicBezTo>
                      <a:cubicBezTo>
                        <a:pt x="42" y="13"/>
                        <a:pt x="52" y="15"/>
                        <a:pt x="6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63" name="Freeform 240"/>
                <p:cNvSpPr>
                  <a:spLocks noEditPoints="1"/>
                </p:cNvSpPr>
                <p:nvPr/>
              </p:nvSpPr>
              <p:spPr bwMode="black">
                <a:xfrm>
                  <a:off x="5251450" y="4406900"/>
                  <a:ext cx="833438" cy="835025"/>
                </a:xfrm>
                <a:custGeom>
                  <a:avLst/>
                  <a:gdLst>
                    <a:gd name="T0" fmla="*/ 66 w 131"/>
                    <a:gd name="T1" fmla="*/ 131 h 131"/>
                    <a:gd name="T2" fmla="*/ 131 w 131"/>
                    <a:gd name="T3" fmla="*/ 65 h 131"/>
                    <a:gd name="T4" fmla="*/ 66 w 131"/>
                    <a:gd name="T5" fmla="*/ 0 h 131"/>
                    <a:gd name="T6" fmla="*/ 0 w 131"/>
                    <a:gd name="T7" fmla="*/ 65 h 131"/>
                    <a:gd name="T8" fmla="*/ 66 w 131"/>
                    <a:gd name="T9" fmla="*/ 131 h 131"/>
                    <a:gd name="T10" fmla="*/ 66 w 131"/>
                    <a:gd name="T11" fmla="*/ 28 h 131"/>
                    <a:gd name="T12" fmla="*/ 104 w 131"/>
                    <a:gd name="T13" fmla="*/ 65 h 131"/>
                    <a:gd name="T14" fmla="*/ 66 w 131"/>
                    <a:gd name="T15" fmla="*/ 103 h 131"/>
                    <a:gd name="T16" fmla="*/ 28 w 131"/>
                    <a:gd name="T17" fmla="*/ 65 h 131"/>
                    <a:gd name="T18" fmla="*/ 66 w 131"/>
                    <a:gd name="T19"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31">
                      <a:moveTo>
                        <a:pt x="66" y="131"/>
                      </a:moveTo>
                      <a:cubicBezTo>
                        <a:pt x="102" y="131"/>
                        <a:pt x="131" y="102"/>
                        <a:pt x="131" y="65"/>
                      </a:cubicBezTo>
                      <a:cubicBezTo>
                        <a:pt x="131" y="29"/>
                        <a:pt x="102" y="0"/>
                        <a:pt x="66" y="0"/>
                      </a:cubicBezTo>
                      <a:cubicBezTo>
                        <a:pt x="30" y="0"/>
                        <a:pt x="0" y="29"/>
                        <a:pt x="0" y="65"/>
                      </a:cubicBezTo>
                      <a:cubicBezTo>
                        <a:pt x="0" y="102"/>
                        <a:pt x="30" y="131"/>
                        <a:pt x="66" y="131"/>
                      </a:cubicBezTo>
                      <a:close/>
                      <a:moveTo>
                        <a:pt x="66" y="28"/>
                      </a:moveTo>
                      <a:cubicBezTo>
                        <a:pt x="87" y="28"/>
                        <a:pt x="104" y="45"/>
                        <a:pt x="104" y="65"/>
                      </a:cubicBezTo>
                      <a:cubicBezTo>
                        <a:pt x="104" y="86"/>
                        <a:pt x="87" y="103"/>
                        <a:pt x="66" y="103"/>
                      </a:cubicBezTo>
                      <a:cubicBezTo>
                        <a:pt x="45" y="103"/>
                        <a:pt x="28" y="86"/>
                        <a:pt x="28" y="65"/>
                      </a:cubicBezTo>
                      <a:cubicBezTo>
                        <a:pt x="28" y="45"/>
                        <a:pt x="45" y="28"/>
                        <a:pt x="6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64" name="Freeform 241"/>
                <p:cNvSpPr>
                  <a:spLocks/>
                </p:cNvSpPr>
                <p:nvPr/>
              </p:nvSpPr>
              <p:spPr bwMode="black">
                <a:xfrm>
                  <a:off x="5499100" y="4656138"/>
                  <a:ext cx="344488" cy="338138"/>
                </a:xfrm>
                <a:custGeom>
                  <a:avLst/>
                  <a:gdLst>
                    <a:gd name="T0" fmla="*/ 27 w 54"/>
                    <a:gd name="T1" fmla="*/ 53 h 53"/>
                    <a:gd name="T2" fmla="*/ 54 w 54"/>
                    <a:gd name="T3" fmla="*/ 26 h 53"/>
                    <a:gd name="T4" fmla="*/ 27 w 54"/>
                    <a:gd name="T5" fmla="*/ 0 h 53"/>
                    <a:gd name="T6" fmla="*/ 25 w 54"/>
                    <a:gd name="T7" fmla="*/ 0 h 53"/>
                    <a:gd name="T8" fmla="*/ 34 w 54"/>
                    <a:gd name="T9" fmla="*/ 13 h 53"/>
                    <a:gd name="T10" fmla="*/ 19 w 54"/>
                    <a:gd name="T11" fmla="*/ 28 h 53"/>
                    <a:gd name="T12" fmla="*/ 4 w 54"/>
                    <a:gd name="T13" fmla="*/ 13 h 53"/>
                    <a:gd name="T14" fmla="*/ 4 w 54"/>
                    <a:gd name="T15" fmla="*/ 12 h 53"/>
                    <a:gd name="T16" fmla="*/ 0 w 54"/>
                    <a:gd name="T17" fmla="*/ 26 h 53"/>
                    <a:gd name="T18" fmla="*/ 27 w 54"/>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42" y="53"/>
                        <a:pt x="54" y="41"/>
                        <a:pt x="54" y="26"/>
                      </a:cubicBezTo>
                      <a:cubicBezTo>
                        <a:pt x="54" y="12"/>
                        <a:pt x="42" y="0"/>
                        <a:pt x="27" y="0"/>
                      </a:cubicBezTo>
                      <a:cubicBezTo>
                        <a:pt x="26" y="0"/>
                        <a:pt x="25" y="0"/>
                        <a:pt x="25" y="0"/>
                      </a:cubicBezTo>
                      <a:cubicBezTo>
                        <a:pt x="30" y="2"/>
                        <a:pt x="34" y="7"/>
                        <a:pt x="34" y="13"/>
                      </a:cubicBezTo>
                      <a:cubicBezTo>
                        <a:pt x="34" y="22"/>
                        <a:pt x="27" y="28"/>
                        <a:pt x="19" y="28"/>
                      </a:cubicBezTo>
                      <a:cubicBezTo>
                        <a:pt x="11" y="28"/>
                        <a:pt x="4" y="22"/>
                        <a:pt x="4" y="13"/>
                      </a:cubicBezTo>
                      <a:cubicBezTo>
                        <a:pt x="4" y="13"/>
                        <a:pt x="4" y="12"/>
                        <a:pt x="4" y="12"/>
                      </a:cubicBezTo>
                      <a:cubicBezTo>
                        <a:pt x="2" y="16"/>
                        <a:pt x="0" y="21"/>
                        <a:pt x="0" y="26"/>
                      </a:cubicBezTo>
                      <a:cubicBezTo>
                        <a:pt x="0" y="41"/>
                        <a:pt x="12" y="53"/>
                        <a:pt x="2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65" name="Freeform 242"/>
                <p:cNvSpPr>
                  <a:spLocks/>
                </p:cNvSpPr>
                <p:nvPr/>
              </p:nvSpPr>
              <p:spPr bwMode="black">
                <a:xfrm>
                  <a:off x="5187950" y="5414963"/>
                  <a:ext cx="960438" cy="88900"/>
                </a:xfrm>
                <a:custGeom>
                  <a:avLst/>
                  <a:gdLst>
                    <a:gd name="T0" fmla="*/ 149 w 151"/>
                    <a:gd name="T1" fmla="*/ 0 h 14"/>
                    <a:gd name="T2" fmla="*/ 3 w 151"/>
                    <a:gd name="T3" fmla="*/ 0 h 14"/>
                    <a:gd name="T4" fmla="*/ 0 w 151"/>
                    <a:gd name="T5" fmla="*/ 3 h 14"/>
                    <a:gd name="T6" fmla="*/ 0 w 151"/>
                    <a:gd name="T7" fmla="*/ 12 h 14"/>
                    <a:gd name="T8" fmla="*/ 3 w 151"/>
                    <a:gd name="T9" fmla="*/ 14 h 14"/>
                    <a:gd name="T10" fmla="*/ 149 w 151"/>
                    <a:gd name="T11" fmla="*/ 14 h 14"/>
                    <a:gd name="T12" fmla="*/ 151 w 151"/>
                    <a:gd name="T13" fmla="*/ 12 h 14"/>
                    <a:gd name="T14" fmla="*/ 151 w 151"/>
                    <a:gd name="T15" fmla="*/ 3 h 14"/>
                    <a:gd name="T16" fmla="*/ 149 w 15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4">
                      <a:moveTo>
                        <a:pt x="149" y="0"/>
                      </a:moveTo>
                      <a:cubicBezTo>
                        <a:pt x="3" y="0"/>
                        <a:pt x="3" y="0"/>
                        <a:pt x="3" y="0"/>
                      </a:cubicBezTo>
                      <a:cubicBezTo>
                        <a:pt x="1" y="0"/>
                        <a:pt x="0" y="1"/>
                        <a:pt x="0" y="3"/>
                      </a:cubicBezTo>
                      <a:cubicBezTo>
                        <a:pt x="0" y="12"/>
                        <a:pt x="0" y="12"/>
                        <a:pt x="0" y="12"/>
                      </a:cubicBezTo>
                      <a:cubicBezTo>
                        <a:pt x="0" y="13"/>
                        <a:pt x="1" y="14"/>
                        <a:pt x="3" y="14"/>
                      </a:cubicBezTo>
                      <a:cubicBezTo>
                        <a:pt x="149" y="14"/>
                        <a:pt x="149" y="14"/>
                        <a:pt x="149" y="14"/>
                      </a:cubicBezTo>
                      <a:cubicBezTo>
                        <a:pt x="150" y="14"/>
                        <a:pt x="151" y="13"/>
                        <a:pt x="151" y="12"/>
                      </a:cubicBezTo>
                      <a:cubicBezTo>
                        <a:pt x="151" y="3"/>
                        <a:pt x="151" y="3"/>
                        <a:pt x="151" y="3"/>
                      </a:cubicBezTo>
                      <a:cubicBezTo>
                        <a:pt x="151" y="1"/>
                        <a:pt x="150" y="0"/>
                        <a:pt x="1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grpSp>
        </p:grpSp>
        <p:grpSp>
          <p:nvGrpSpPr>
            <p:cNvPr id="66" name="Group 65"/>
            <p:cNvGrpSpPr/>
            <p:nvPr/>
          </p:nvGrpSpPr>
          <p:grpSpPr>
            <a:xfrm>
              <a:off x="10682358" y="4892707"/>
              <a:ext cx="1203254" cy="1203293"/>
              <a:chOff x="10572162" y="2895600"/>
              <a:chExt cx="1203254" cy="1203293"/>
            </a:xfrm>
          </p:grpSpPr>
          <p:sp>
            <p:nvSpPr>
              <p:cNvPr id="67" name="Rectangle 66"/>
              <p:cNvSpPr/>
              <p:nvPr/>
            </p:nvSpPr>
            <p:spPr bwMode="auto">
              <a:xfrm>
                <a:off x="10572162" y="2895600"/>
                <a:ext cx="1203254"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Resilience</a:t>
                </a:r>
              </a:p>
            </p:txBody>
          </p:sp>
          <p:sp>
            <p:nvSpPr>
              <p:cNvPr id="68" name="Freeform 78"/>
              <p:cNvSpPr>
                <a:spLocks noEditPoints="1"/>
              </p:cNvSpPr>
              <p:nvPr/>
            </p:nvSpPr>
            <p:spPr bwMode="black">
              <a:xfrm>
                <a:off x="10866766" y="3059327"/>
                <a:ext cx="614046" cy="587651"/>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69" name="Group 68"/>
            <p:cNvGrpSpPr/>
            <p:nvPr/>
          </p:nvGrpSpPr>
          <p:grpSpPr>
            <a:xfrm>
              <a:off x="6860078" y="4892707"/>
              <a:ext cx="1203253" cy="1203293"/>
              <a:chOff x="6749882" y="2895600"/>
              <a:chExt cx="1203253" cy="1203293"/>
            </a:xfrm>
          </p:grpSpPr>
          <p:sp>
            <p:nvSpPr>
              <p:cNvPr id="70" name="Rectangle 69"/>
              <p:cNvSpPr/>
              <p:nvPr/>
            </p:nvSpPr>
            <p:spPr bwMode="auto">
              <a:xfrm>
                <a:off x="6749882"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Manageability</a:t>
                </a:r>
              </a:p>
            </p:txBody>
          </p:sp>
          <p:grpSp>
            <p:nvGrpSpPr>
              <p:cNvPr id="71" name="Group 70"/>
              <p:cNvGrpSpPr/>
              <p:nvPr/>
            </p:nvGrpSpPr>
            <p:grpSpPr bwMode="black">
              <a:xfrm>
                <a:off x="6990892" y="3097999"/>
                <a:ext cx="721231" cy="586753"/>
                <a:chOff x="5184775" y="225425"/>
                <a:chExt cx="1500188" cy="1220788"/>
              </a:xfrm>
              <a:solidFill>
                <a:srgbClr val="FFFFFF"/>
              </a:solidFill>
            </p:grpSpPr>
            <p:sp>
              <p:nvSpPr>
                <p:cNvPr id="72"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73"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sp>
              <p:nvSpPr>
                <p:cNvPr id="74"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400" dirty="0">
                    <a:latin typeface="Segoe UI" pitchFamily="34" charset="0"/>
                  </a:endParaRPr>
                </a:p>
              </p:txBody>
            </p:sp>
          </p:grpSp>
        </p:grpSp>
        <p:grpSp>
          <p:nvGrpSpPr>
            <p:cNvPr id="75" name="Group 74"/>
            <p:cNvGrpSpPr/>
            <p:nvPr/>
          </p:nvGrpSpPr>
          <p:grpSpPr>
            <a:xfrm>
              <a:off x="1763702" y="4892707"/>
              <a:ext cx="1203253" cy="1203293"/>
              <a:chOff x="1653506" y="2895600"/>
              <a:chExt cx="1203253" cy="1203293"/>
            </a:xfrm>
          </p:grpSpPr>
          <p:sp>
            <p:nvSpPr>
              <p:cNvPr id="76" name="Rectangle 75"/>
              <p:cNvSpPr/>
              <p:nvPr/>
            </p:nvSpPr>
            <p:spPr bwMode="auto">
              <a:xfrm>
                <a:off x="1653506"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Quality</a:t>
                </a:r>
              </a:p>
            </p:txBody>
          </p:sp>
          <p:sp>
            <p:nvSpPr>
              <p:cNvPr id="77" name="Freeform 14"/>
              <p:cNvSpPr>
                <a:spLocks noEditPoints="1"/>
              </p:cNvSpPr>
              <p:nvPr/>
            </p:nvSpPr>
            <p:spPr bwMode="black">
              <a:xfrm>
                <a:off x="2027778" y="3183723"/>
                <a:ext cx="454708" cy="403860"/>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78" name="Group 77"/>
            <p:cNvGrpSpPr/>
            <p:nvPr/>
          </p:nvGrpSpPr>
          <p:grpSpPr>
            <a:xfrm>
              <a:off x="489608" y="4892707"/>
              <a:ext cx="1203253" cy="1203293"/>
              <a:chOff x="379412" y="2895600"/>
              <a:chExt cx="1203253" cy="1203293"/>
            </a:xfrm>
          </p:grpSpPr>
          <p:sp>
            <p:nvSpPr>
              <p:cNvPr id="79" name="Rectangle 78"/>
              <p:cNvSpPr/>
              <p:nvPr/>
            </p:nvSpPr>
            <p:spPr bwMode="auto">
              <a:xfrm>
                <a:off x="379412"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Supportability</a:t>
                </a:r>
              </a:p>
            </p:txBody>
          </p:sp>
          <p:sp>
            <p:nvSpPr>
              <p:cNvPr id="80" name="Freeform 25"/>
              <p:cNvSpPr>
                <a:spLocks noEditPoints="1"/>
              </p:cNvSpPr>
              <p:nvPr/>
            </p:nvSpPr>
            <p:spPr bwMode="black">
              <a:xfrm>
                <a:off x="642562" y="3123981"/>
                <a:ext cx="632624" cy="538662"/>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81" name="Group 80"/>
            <p:cNvGrpSpPr/>
            <p:nvPr/>
          </p:nvGrpSpPr>
          <p:grpSpPr>
            <a:xfrm>
              <a:off x="4311890" y="4892707"/>
              <a:ext cx="1203253" cy="1203293"/>
              <a:chOff x="4201694" y="2895600"/>
              <a:chExt cx="1203253" cy="1203293"/>
            </a:xfrm>
          </p:grpSpPr>
          <p:sp>
            <p:nvSpPr>
              <p:cNvPr id="82" name="Rectangle 81"/>
              <p:cNvSpPr/>
              <p:nvPr/>
            </p:nvSpPr>
            <p:spPr bwMode="auto">
              <a:xfrm>
                <a:off x="4201694"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Disaster Recovery</a:t>
                </a:r>
              </a:p>
            </p:txBody>
          </p:sp>
          <p:sp>
            <p:nvSpPr>
              <p:cNvPr id="83" name="Freeform 83"/>
              <p:cNvSpPr>
                <a:spLocks noEditPoints="1"/>
              </p:cNvSpPr>
              <p:nvPr/>
            </p:nvSpPr>
            <p:spPr bwMode="black">
              <a:xfrm>
                <a:off x="4551796" y="2971800"/>
                <a:ext cx="503048" cy="531031"/>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nvGrpSpPr>
            <p:cNvPr id="84" name="Group 83"/>
            <p:cNvGrpSpPr/>
            <p:nvPr/>
          </p:nvGrpSpPr>
          <p:grpSpPr>
            <a:xfrm>
              <a:off x="8134172" y="4892707"/>
              <a:ext cx="1203253" cy="1203293"/>
              <a:chOff x="8023976" y="2895600"/>
              <a:chExt cx="1203253" cy="1203293"/>
            </a:xfrm>
          </p:grpSpPr>
          <p:sp>
            <p:nvSpPr>
              <p:cNvPr id="85" name="Rectangle 84"/>
              <p:cNvSpPr/>
              <p:nvPr/>
            </p:nvSpPr>
            <p:spPr bwMode="auto">
              <a:xfrm>
                <a:off x="8023976" y="2895600"/>
                <a:ext cx="1203253" cy="1203293"/>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defRPr/>
                </a:pPr>
                <a:r>
                  <a:rPr lang="en-US" sz="1400" kern="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Portability</a:t>
                </a:r>
              </a:p>
            </p:txBody>
          </p:sp>
          <p:sp>
            <p:nvSpPr>
              <p:cNvPr id="86" name="Freeform 74"/>
              <p:cNvSpPr>
                <a:spLocks noEditPoints="1"/>
              </p:cNvSpPr>
              <p:nvPr/>
            </p:nvSpPr>
            <p:spPr bwMode="black">
              <a:xfrm>
                <a:off x="8332632" y="3074069"/>
                <a:ext cx="585939" cy="501208"/>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grpSp>
      </p:grpSp>
      <p:sp>
        <p:nvSpPr>
          <p:cNvPr id="14" name="TextBox 13"/>
          <p:cNvSpPr txBox="1"/>
          <p:nvPr/>
        </p:nvSpPr>
        <p:spPr>
          <a:xfrm>
            <a:off x="3484289" y="2993430"/>
            <a:ext cx="3773725" cy="807913"/>
          </a:xfrm>
          <a:prstGeom prst="rect">
            <a:avLst/>
          </a:prstGeom>
          <a:noFill/>
        </p:spPr>
        <p:txBody>
          <a:bodyPr wrap="none" lIns="0" tIns="0" rIns="0" bIns="0" rtlCol="0">
            <a:spAutoFit/>
          </a:bodyPr>
          <a:lstStyle/>
          <a:p>
            <a:pPr marL="342900" lvl="1" indent="-342900">
              <a:lnSpc>
                <a:spcPts val="2142"/>
              </a:lnSpc>
              <a:buClr>
                <a:schemeClr val="tx1"/>
              </a:buClr>
              <a:buFont typeface="Arial" panose="020B0604020202020204" pitchFamily="34" charset="0"/>
              <a:buChar char="•"/>
            </a:pPr>
            <a:r>
              <a:rPr lang="en-US" sz="2040" dirty="0">
                <a:latin typeface="Segoe UI" pitchFamily="34" charset="0"/>
                <a:cs typeface="Segoe UI" pitchFamily="34" charset="0"/>
              </a:rPr>
              <a:t>Proven deployment </a:t>
            </a:r>
            <a:r>
              <a:rPr lang="en-US" sz="2040" dirty="0" smtClean="0">
                <a:latin typeface="Segoe UI" pitchFamily="34" charset="0"/>
                <a:cs typeface="Segoe UI" pitchFamily="34" charset="0"/>
              </a:rPr>
              <a:t>model </a:t>
            </a:r>
          </a:p>
          <a:p>
            <a:pPr marL="342900" lvl="1" indent="-342900">
              <a:lnSpc>
                <a:spcPts val="2142"/>
              </a:lnSpc>
              <a:buClr>
                <a:schemeClr val="tx1"/>
              </a:buClr>
              <a:buFont typeface="Arial" panose="020B0604020202020204" pitchFamily="34" charset="0"/>
              <a:buChar char="•"/>
            </a:pPr>
            <a:r>
              <a:rPr lang="en-US" sz="2040" dirty="0" smtClean="0">
                <a:latin typeface="Segoe UI" pitchFamily="34" charset="0"/>
                <a:cs typeface="Segoe UI" pitchFamily="34" charset="0"/>
              </a:rPr>
              <a:t>Deployed </a:t>
            </a:r>
            <a:r>
              <a:rPr lang="en-US" sz="2040" dirty="0">
                <a:latin typeface="Segoe UI" pitchFamily="34" charset="0"/>
                <a:cs typeface="Segoe UI" pitchFamily="34" charset="0"/>
              </a:rPr>
              <a:t>right the first </a:t>
            </a:r>
            <a:r>
              <a:rPr lang="en-US" sz="2040" dirty="0" smtClean="0">
                <a:latin typeface="Segoe UI" pitchFamily="34" charset="0"/>
                <a:cs typeface="Segoe UI" pitchFamily="34" charset="0"/>
              </a:rPr>
              <a:t>time </a:t>
            </a:r>
          </a:p>
          <a:p>
            <a:pPr marL="342900" lvl="1" indent="-342900">
              <a:lnSpc>
                <a:spcPts val="2142"/>
              </a:lnSpc>
              <a:buClr>
                <a:schemeClr val="tx1"/>
              </a:buClr>
              <a:buFont typeface="Arial" panose="020B0604020202020204" pitchFamily="34" charset="0"/>
              <a:buChar char="•"/>
            </a:pPr>
            <a:r>
              <a:rPr lang="en-US" sz="2040" dirty="0" smtClean="0">
                <a:latin typeface="Segoe UI" pitchFamily="34" charset="0"/>
                <a:cs typeface="Segoe UI" pitchFamily="34" charset="0"/>
              </a:rPr>
              <a:t>Reduced </a:t>
            </a:r>
            <a:r>
              <a:rPr lang="en-US" sz="2040" dirty="0">
                <a:latin typeface="Segoe UI" pitchFamily="34" charset="0"/>
                <a:cs typeface="Segoe UI" pitchFamily="34" charset="0"/>
              </a:rPr>
              <a:t>time to </a:t>
            </a:r>
            <a:r>
              <a:rPr lang="en-US" sz="2040" dirty="0" smtClean="0">
                <a:latin typeface="Segoe UI" pitchFamily="34" charset="0"/>
                <a:cs typeface="Segoe UI" pitchFamily="34" charset="0"/>
              </a:rPr>
              <a:t>deployment </a:t>
            </a:r>
            <a:endParaRPr lang="en-US" sz="2040" dirty="0">
              <a:latin typeface="Segoe UI" pitchFamily="34" charset="0"/>
              <a:cs typeface="Segoe UI" pitchFamily="34" charset="0"/>
            </a:endParaRPr>
          </a:p>
        </p:txBody>
      </p:sp>
      <p:sp>
        <p:nvSpPr>
          <p:cNvPr id="90" name="TextBox 89"/>
          <p:cNvSpPr txBox="1"/>
          <p:nvPr/>
        </p:nvSpPr>
        <p:spPr>
          <a:xfrm>
            <a:off x="7621414" y="2994415"/>
            <a:ext cx="4214483" cy="823996"/>
          </a:xfrm>
          <a:prstGeom prst="rect">
            <a:avLst/>
          </a:prstGeom>
          <a:noFill/>
          <a:ln>
            <a:noFill/>
          </a:ln>
        </p:spPr>
        <p:txBody>
          <a:bodyPr wrap="none" lIns="0" tIns="0" rIns="0" bIns="0" rtlCol="0">
            <a:spAutoFit/>
          </a:bodyPr>
          <a:lstStyle/>
          <a:p>
            <a:pPr marL="349724" lvl="1" indent="-349724">
              <a:lnSpc>
                <a:spcPts val="2142"/>
              </a:lnSpc>
              <a:buClr>
                <a:schemeClr val="tx1"/>
              </a:buClr>
              <a:buFont typeface="Arial" panose="020B0604020202020204" pitchFamily="34" charset="0"/>
              <a:buChar char="•"/>
            </a:pPr>
            <a:r>
              <a:rPr lang="en-US" sz="2040" dirty="0">
                <a:latin typeface="Segoe UI" pitchFamily="34" charset="0"/>
                <a:cs typeface="Segoe UI" pitchFamily="34" charset="0"/>
              </a:rPr>
              <a:t>Predictable and achievable SLA’s</a:t>
            </a:r>
          </a:p>
          <a:p>
            <a:pPr marL="349724" lvl="1" indent="-349724">
              <a:lnSpc>
                <a:spcPts val="2142"/>
              </a:lnSpc>
              <a:buClr>
                <a:schemeClr val="tx1"/>
              </a:buClr>
              <a:buFont typeface="Arial" panose="020B0604020202020204" pitchFamily="34" charset="0"/>
              <a:buChar char="•"/>
            </a:pPr>
            <a:r>
              <a:rPr lang="en-US" sz="2040" dirty="0">
                <a:latin typeface="Segoe UI" pitchFamily="34" charset="0"/>
                <a:cs typeface="Segoe UI" pitchFamily="34" charset="0"/>
              </a:rPr>
              <a:t>The best user experience </a:t>
            </a:r>
          </a:p>
          <a:p>
            <a:pPr marL="349724" lvl="1" indent="-349724">
              <a:lnSpc>
                <a:spcPts val="2142"/>
              </a:lnSpc>
              <a:buClr>
                <a:schemeClr val="tx1"/>
              </a:buClr>
              <a:buFont typeface="Arial" panose="020B0604020202020204" pitchFamily="34" charset="0"/>
              <a:buChar char="•"/>
            </a:pPr>
            <a:r>
              <a:rPr lang="en-US" sz="2040" dirty="0">
                <a:latin typeface="Segoe UI" pitchFamily="34" charset="0"/>
                <a:cs typeface="Segoe UI" pitchFamily="34" charset="0"/>
              </a:rPr>
              <a:t>All </a:t>
            </a:r>
            <a:r>
              <a:rPr lang="en-US" sz="2040" dirty="0" smtClean="0">
                <a:latin typeface="Segoe UI" pitchFamily="34" charset="0"/>
                <a:cs typeface="Segoe UI" pitchFamily="34" charset="0"/>
              </a:rPr>
              <a:t>workload </a:t>
            </a:r>
            <a:r>
              <a:rPr lang="en-US" sz="2040" dirty="0">
                <a:latin typeface="Segoe UI" pitchFamily="34" charset="0"/>
                <a:cs typeface="Segoe UI" pitchFamily="34" charset="0"/>
              </a:rPr>
              <a:t>capabilities realized</a:t>
            </a:r>
            <a:endParaRPr lang="en-US" sz="2040" dirty="0"/>
          </a:p>
        </p:txBody>
      </p:sp>
      <p:sp>
        <p:nvSpPr>
          <p:cNvPr id="91" name="TextBox 90"/>
          <p:cNvSpPr txBox="1"/>
          <p:nvPr/>
        </p:nvSpPr>
        <p:spPr>
          <a:xfrm>
            <a:off x="495931" y="4383969"/>
            <a:ext cx="11706512" cy="667634"/>
          </a:xfrm>
          <a:prstGeom prst="rect">
            <a:avLst/>
          </a:prstGeom>
          <a:noFill/>
        </p:spPr>
        <p:txBody>
          <a:bodyPr wrap="square" lIns="0" tIns="0" rIns="0" bIns="0" rtlCol="0">
            <a:noAutofit/>
          </a:bodyPr>
          <a:lstStyle/>
          <a:p>
            <a:r>
              <a:rPr lang="en-US" sz="2040" dirty="0"/>
              <a:t>The PLA delivers the highest quality deployment by following design principles to support/enable …</a:t>
            </a:r>
            <a:endParaRPr lang="en-US" sz="1836" dirty="0"/>
          </a:p>
        </p:txBody>
      </p:sp>
      <p:grpSp>
        <p:nvGrpSpPr>
          <p:cNvPr id="46" name="Group 45"/>
          <p:cNvGrpSpPr/>
          <p:nvPr/>
        </p:nvGrpSpPr>
        <p:grpSpPr>
          <a:xfrm>
            <a:off x="503014" y="1451107"/>
            <a:ext cx="2724679" cy="2724679"/>
            <a:chOff x="3270579" y="2031010"/>
            <a:chExt cx="2671496" cy="2671496"/>
          </a:xfrm>
        </p:grpSpPr>
        <p:sp>
          <p:nvSpPr>
            <p:cNvPr id="47" name="Rectangle 46"/>
            <p:cNvSpPr/>
            <p:nvPr/>
          </p:nvSpPr>
          <p:spPr bwMode="auto">
            <a:xfrm>
              <a:off x="3270579" y="2031010"/>
              <a:ext cx="2671496" cy="2671496"/>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fontAlgn="base">
                <a:spcBef>
                  <a:spcPct val="0"/>
                </a:spcBef>
                <a:spcAft>
                  <a:spcPct val="0"/>
                </a:spcAft>
              </a:pPr>
              <a:r>
                <a:rPr lang="en-US" sz="2448" kern="0" spc="-51" dirty="0">
                  <a:solidFill>
                    <a:schemeClr val="bg1"/>
                  </a:solidFill>
                  <a:latin typeface="Segoe UI" pitchFamily="34" charset="0"/>
                  <a:ea typeface="Segoe UI" pitchFamily="34" charset="0"/>
                  <a:cs typeface="Segoe UI" pitchFamily="34" charset="0"/>
                </a:rPr>
                <a:t>Rulebook</a:t>
              </a:r>
              <a:endParaRPr lang="en-US" sz="2244" dirty="0">
                <a:solidFill>
                  <a:schemeClr val="bg1"/>
                </a:solidFill>
                <a:latin typeface="Segoe UI" pitchFamily="34" charset="0"/>
              </a:endParaRPr>
            </a:p>
          </p:txBody>
        </p:sp>
        <p:sp>
          <p:nvSpPr>
            <p:cNvPr id="48" name="Freeform 18"/>
            <p:cNvSpPr>
              <a:spLocks noEditPoints="1"/>
            </p:cNvSpPr>
            <p:nvPr/>
          </p:nvSpPr>
          <p:spPr bwMode="black">
            <a:xfrm>
              <a:off x="4008065" y="2639672"/>
              <a:ext cx="1348798" cy="1367878"/>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632" dirty="0">
                <a:latin typeface="Segoe UI" pitchFamily="34" charset="0"/>
              </a:endParaRPr>
            </a:p>
          </p:txBody>
        </p:sp>
      </p:grpSp>
    </p:spTree>
    <p:extLst>
      <p:ext uri="{BB962C8B-B14F-4D97-AF65-F5344CB8AC3E}">
        <p14:creationId xmlns:p14="http://schemas.microsoft.com/office/powerpoint/2010/main" val="149326863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7" dirty="0"/>
              <a:t>PLA - What is it?</a:t>
            </a:r>
            <a:br>
              <a:rPr lang="en-US" sz="5507" dirty="0"/>
            </a:br>
            <a:r>
              <a:rPr lang="en-US" sz="4080" i="1" dirty="0"/>
              <a:t>Where does it fit?</a:t>
            </a:r>
          </a:p>
        </p:txBody>
      </p:sp>
      <p:graphicFrame>
        <p:nvGraphicFramePr>
          <p:cNvPr id="19" name="Diagram 18"/>
          <p:cNvGraphicFramePr/>
          <p:nvPr>
            <p:extLst/>
          </p:nvPr>
        </p:nvGraphicFramePr>
        <p:xfrm>
          <a:off x="2297389" y="1508711"/>
          <a:ext cx="8154570" cy="535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Line Callout 1 19"/>
          <p:cNvSpPr/>
          <p:nvPr/>
        </p:nvSpPr>
        <p:spPr bwMode="auto">
          <a:xfrm flipH="1">
            <a:off x="2773862" y="1966125"/>
            <a:ext cx="1570158" cy="718545"/>
          </a:xfrm>
          <a:prstGeom prst="borderCallout1">
            <a:avLst>
              <a:gd name="adj1" fmla="val 69605"/>
              <a:gd name="adj2" fmla="val -2379"/>
              <a:gd name="adj3" fmla="val 36451"/>
              <a:gd name="adj4" fmla="val -84848"/>
            </a:avLst>
          </a:prstGeom>
          <a:ln w="25400">
            <a:solidFill>
              <a:schemeClr val="bg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9961" tIns="34980" rIns="69961" bIns="34980" numCol="1" rtlCol="0" anchor="ctr" anchorCtr="0" compatLnSpc="1">
            <a:prstTxWarp prst="textNoShape">
              <a:avLst/>
            </a:prstTxWarp>
          </a:bodyPr>
          <a:lstStyle/>
          <a:p>
            <a:pPr algn="ctr" defTabSz="699404" fontAlgn="base">
              <a:spcBef>
                <a:spcPct val="0"/>
              </a:spcBef>
              <a:spcAft>
                <a:spcPct val="0"/>
              </a:spcAft>
            </a:pPr>
            <a:r>
              <a:rPr lang="en-US" sz="1224" b="1" dirty="0">
                <a:gradFill>
                  <a:gsLst>
                    <a:gs pos="0">
                      <a:srgbClr val="FFFFFF"/>
                    </a:gs>
                    <a:gs pos="100000">
                      <a:srgbClr val="FFFFFF"/>
                    </a:gs>
                  </a:gsLst>
                  <a:lin ang="5400000" scaled="0"/>
                </a:gradFill>
              </a:rPr>
              <a:t>Supported</a:t>
            </a:r>
          </a:p>
        </p:txBody>
      </p:sp>
      <p:sp>
        <p:nvSpPr>
          <p:cNvPr id="21" name="Line Callout 1 20"/>
          <p:cNvSpPr/>
          <p:nvPr/>
        </p:nvSpPr>
        <p:spPr bwMode="auto">
          <a:xfrm>
            <a:off x="8656171" y="2440417"/>
            <a:ext cx="1530236" cy="718546"/>
          </a:xfrm>
          <a:prstGeom prst="borderCallout1">
            <a:avLst>
              <a:gd name="adj1" fmla="val 139055"/>
              <a:gd name="adj2" fmla="val -71735"/>
              <a:gd name="adj3" fmla="val 66269"/>
              <a:gd name="adj4" fmla="val -3225"/>
            </a:avLst>
          </a:prstGeom>
          <a:ln w="25400">
            <a:solidFill>
              <a:schemeClr val="bg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9961" tIns="34980" rIns="69961" bIns="34980" numCol="1" rtlCol="0" anchor="ctr" anchorCtr="0" compatLnSpc="1">
            <a:prstTxWarp prst="textNoShape">
              <a:avLst/>
            </a:prstTxWarp>
          </a:bodyPr>
          <a:lstStyle/>
          <a:p>
            <a:pPr algn="ctr" defTabSz="699404" fontAlgn="base">
              <a:spcBef>
                <a:spcPct val="0"/>
              </a:spcBef>
              <a:spcAft>
                <a:spcPct val="0"/>
              </a:spcAft>
            </a:pPr>
            <a:r>
              <a:rPr lang="en-US" sz="1224" b="1" dirty="0">
                <a:gradFill>
                  <a:gsLst>
                    <a:gs pos="0">
                      <a:srgbClr val="FFFFFF"/>
                    </a:gs>
                    <a:gs pos="100000">
                      <a:srgbClr val="FFFFFF"/>
                    </a:gs>
                  </a:gsLst>
                  <a:lin ang="5400000" scaled="0"/>
                </a:gradFill>
              </a:rPr>
              <a:t>Recommended</a:t>
            </a:r>
          </a:p>
        </p:txBody>
      </p:sp>
      <p:sp>
        <p:nvSpPr>
          <p:cNvPr id="22" name="Line Callout 1 21"/>
          <p:cNvSpPr/>
          <p:nvPr/>
        </p:nvSpPr>
        <p:spPr bwMode="auto">
          <a:xfrm flipH="1">
            <a:off x="2298193" y="4223037"/>
            <a:ext cx="1570158" cy="718545"/>
          </a:xfrm>
          <a:prstGeom prst="borderCallout1">
            <a:avLst>
              <a:gd name="adj1" fmla="val 87876"/>
              <a:gd name="adj2" fmla="val -85889"/>
              <a:gd name="adj3" fmla="val 37643"/>
              <a:gd name="adj4" fmla="val -1065"/>
            </a:avLst>
          </a:prstGeom>
          <a:ln w="25400">
            <a:solidFill>
              <a:schemeClr val="bg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9961" tIns="34980" rIns="69961" bIns="34980" numCol="1" rtlCol="0" anchor="ctr" anchorCtr="0" compatLnSpc="1">
            <a:prstTxWarp prst="textNoShape">
              <a:avLst/>
            </a:prstTxWarp>
          </a:bodyPr>
          <a:lstStyle/>
          <a:p>
            <a:pPr algn="ctr" defTabSz="699404" fontAlgn="base">
              <a:spcBef>
                <a:spcPct val="0"/>
              </a:spcBef>
              <a:spcAft>
                <a:spcPct val="0"/>
              </a:spcAft>
            </a:pPr>
            <a:r>
              <a:rPr lang="en-US" sz="1224" b="1" dirty="0">
                <a:gradFill>
                  <a:gsLst>
                    <a:gs pos="0">
                      <a:srgbClr val="FFFFFF"/>
                    </a:gs>
                    <a:gs pos="100000">
                      <a:srgbClr val="FFFFFF"/>
                    </a:gs>
                  </a:gsLst>
                  <a:lin ang="5400000" scaled="0"/>
                </a:gradFill>
              </a:rPr>
              <a:t>Structured</a:t>
            </a:r>
          </a:p>
        </p:txBody>
      </p:sp>
      <p:sp>
        <p:nvSpPr>
          <p:cNvPr id="23" name="Line Callout 1 22"/>
          <p:cNvSpPr/>
          <p:nvPr/>
        </p:nvSpPr>
        <p:spPr bwMode="auto">
          <a:xfrm>
            <a:off x="8492419" y="5467974"/>
            <a:ext cx="1450396" cy="718546"/>
          </a:xfrm>
          <a:prstGeom prst="borderCallout1">
            <a:avLst>
              <a:gd name="adj1" fmla="val 25990"/>
              <a:gd name="adj2" fmla="val -2989"/>
              <a:gd name="adj3" fmla="val 54315"/>
              <a:gd name="adj4" fmla="val -97434"/>
            </a:avLst>
          </a:prstGeom>
          <a:ln w="25400">
            <a:solidFill>
              <a:schemeClr val="bg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9961" tIns="34980" rIns="69961" bIns="34980" numCol="1" rtlCol="0" anchor="ctr" anchorCtr="0" compatLnSpc="1">
            <a:prstTxWarp prst="textNoShape">
              <a:avLst/>
            </a:prstTxWarp>
          </a:bodyPr>
          <a:lstStyle/>
          <a:p>
            <a:pPr algn="ctr" defTabSz="699404" fontAlgn="base">
              <a:spcBef>
                <a:spcPct val="0"/>
              </a:spcBef>
              <a:spcAft>
                <a:spcPct val="0"/>
              </a:spcAft>
            </a:pPr>
            <a:r>
              <a:rPr lang="en-US" sz="1224" b="1" dirty="0">
                <a:gradFill>
                  <a:gsLst>
                    <a:gs pos="0">
                      <a:srgbClr val="FFFFFF"/>
                    </a:gs>
                    <a:gs pos="100000">
                      <a:srgbClr val="FFFFFF"/>
                    </a:gs>
                  </a:gsLst>
                  <a:lin ang="5400000" scaled="0"/>
                </a:gradFill>
              </a:rPr>
              <a:t>Standardized</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7061" y="5467221"/>
            <a:ext cx="1105302" cy="604981"/>
          </a:xfrm>
          <a:prstGeom prst="rect">
            <a:avLst/>
          </a:prstGeom>
        </p:spPr>
      </p:pic>
    </p:spTree>
    <p:extLst>
      <p:ext uri="{BB962C8B-B14F-4D97-AF65-F5344CB8AC3E}">
        <p14:creationId xmlns:p14="http://schemas.microsoft.com/office/powerpoint/2010/main" val="1328460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Cloud Packs</a:t>
            </a:r>
            <a:br>
              <a:rPr lang="en-US" dirty="0" smtClean="0"/>
            </a:br>
            <a:endParaRPr lang="en-US" dirty="0"/>
          </a:p>
        </p:txBody>
      </p:sp>
      <p:sp>
        <p:nvSpPr>
          <p:cNvPr id="3" name="Date Placeholder 2"/>
          <p:cNvSpPr>
            <a:spLocks noGrp="1"/>
          </p:cNvSpPr>
          <p:nvPr>
            <p:ph type="dt" sz="half" idx="10"/>
          </p:nvPr>
        </p:nvSpPr>
        <p:spPr/>
        <p:txBody>
          <a:bodyPr/>
          <a:lstStyle/>
          <a:p>
            <a:fld id="{6CAB5F3F-0C09-2446-88B7-457681E8ABF6}" type="datetime1">
              <a:rPr lang="en-US" smtClean="0"/>
              <a:pPr/>
              <a:t>6/3/2013</a:t>
            </a:fld>
            <a:endParaRPr lang="en-US"/>
          </a:p>
        </p:txBody>
      </p:sp>
      <p:sp>
        <p:nvSpPr>
          <p:cNvPr id="4" name="Slide Number Placeholder 3"/>
          <p:cNvSpPr>
            <a:spLocks noGrp="1"/>
          </p:cNvSpPr>
          <p:nvPr>
            <p:ph type="sldNum" sz="quarter" idx="11"/>
          </p:nvPr>
        </p:nvSpPr>
        <p:spPr/>
        <p:txBody>
          <a:bodyPr/>
          <a:lstStyle/>
          <a:p>
            <a:fld id="{74A398B2-5A34-1A4A-811E-F4027282568C}" type="slidenum">
              <a:rPr lang="en-US" smtClean="0"/>
              <a:pPr/>
              <a:t>18</a:t>
            </a:fld>
            <a:endParaRPr lang="en-US"/>
          </a:p>
        </p:txBody>
      </p:sp>
      <p:sp>
        <p:nvSpPr>
          <p:cNvPr id="5" name="Content Placeholder 4"/>
          <p:cNvSpPr>
            <a:spLocks noGrp="1"/>
          </p:cNvSpPr>
          <p:nvPr>
            <p:ph sz="quarter" idx="13"/>
          </p:nvPr>
        </p:nvSpPr>
        <p:spPr>
          <a:xfrm>
            <a:off x="2996016" y="1243470"/>
            <a:ext cx="8939310" cy="6398675"/>
          </a:xfrm>
        </p:spPr>
        <p:txBody>
          <a:bodyPr/>
          <a:lstStyle/>
          <a:p>
            <a:r>
              <a:rPr lang="en-US" sz="4800" dirty="0" smtClean="0"/>
              <a:t>Cloud Packs</a:t>
            </a:r>
          </a:p>
          <a:p>
            <a:pPr marL="621746" indent="-621746">
              <a:buFont typeface="Arial" panose="020B0604020202020204" pitchFamily="34" charset="0"/>
              <a:buChar char="•"/>
            </a:pPr>
            <a:r>
              <a:rPr lang="en-US" sz="2800" dirty="0"/>
              <a:t>Right-scaled architecture developed by Microsoft for enterprise scalability and supportability</a:t>
            </a:r>
          </a:p>
          <a:p>
            <a:pPr marL="621746" indent="-621746">
              <a:buFont typeface="Arial" panose="020B0604020202020204" pitchFamily="34" charset="0"/>
              <a:buChar char="•"/>
            </a:pPr>
            <a:r>
              <a:rPr lang="en-US" sz="2800" dirty="0"/>
              <a:t>Configuration for complete control of governance, security and compliance</a:t>
            </a:r>
          </a:p>
          <a:p>
            <a:pPr marL="621746" indent="-621746">
              <a:buFont typeface="Arial" panose="020B0604020202020204" pitchFamily="34" charset="0"/>
              <a:buChar char="•"/>
            </a:pPr>
            <a:r>
              <a:rPr lang="en-US" sz="2800" dirty="0"/>
              <a:t>End-to-end extensible automation for deployment, management and maintenance of workload (SharePoint, Exchange, Lync, CRM, VDI) environments</a:t>
            </a:r>
          </a:p>
          <a:p>
            <a:pPr marL="621746" indent="-621746">
              <a:buFont typeface="Arial" panose="020B0604020202020204" pitchFamily="34" charset="0"/>
              <a:buChar char="•"/>
            </a:pPr>
            <a:r>
              <a:rPr lang="en-US" sz="2800" dirty="0"/>
              <a:t>Services for maintenance and supportability</a:t>
            </a:r>
          </a:p>
          <a:p>
            <a:pPr marL="621746" indent="-621746">
              <a:buFont typeface="Arial" panose="020B0604020202020204" pitchFamily="34" charset="0"/>
              <a:buChar char="•"/>
            </a:pPr>
            <a:endParaRPr lang="en-US" sz="2800" dirty="0"/>
          </a:p>
          <a:p>
            <a:pPr marL="621746" indent="-621746">
              <a:buFont typeface="Arial" panose="020B0604020202020204" pitchFamily="34" charset="0"/>
              <a:buChar char="•"/>
            </a:pPr>
            <a:endParaRPr lang="en-US" sz="2800" dirty="0"/>
          </a:p>
          <a:p>
            <a:pPr marL="621746" indent="-621746">
              <a:buFont typeface="Arial" panose="020B0604020202020204" pitchFamily="34" charset="0"/>
              <a:buChar char="•"/>
            </a:pPr>
            <a:endParaRPr lang="en-US" sz="2800" dirty="0"/>
          </a:p>
          <a:p>
            <a:pPr marL="621746" indent="-621746">
              <a:buFont typeface="Arial" panose="020B0604020202020204" pitchFamily="34" charset="0"/>
              <a:buChar char="•"/>
            </a:pPr>
            <a:endParaRPr lang="en-US" sz="2800" dirty="0"/>
          </a:p>
          <a:p>
            <a:pPr marL="621746" indent="-621746">
              <a:buFont typeface="Arial" panose="020B0604020202020204" pitchFamily="34" charset="0"/>
              <a:buChar char="•"/>
            </a:pPr>
            <a:endParaRPr lang="en-US" sz="2800" dirty="0"/>
          </a:p>
        </p:txBody>
      </p:sp>
      <p:pic>
        <p:nvPicPr>
          <p:cNvPr id="6" name="Picture 5"/>
          <p:cNvPicPr>
            <a:picLocks noChangeAspect="1"/>
          </p:cNvPicPr>
          <p:nvPr/>
        </p:nvPicPr>
        <p:blipFill>
          <a:blip r:embed="rId2"/>
          <a:stretch>
            <a:fillRect/>
          </a:stretch>
        </p:blipFill>
        <p:spPr>
          <a:xfrm>
            <a:off x="10737945" y="221073"/>
            <a:ext cx="1552684" cy="1513728"/>
          </a:xfrm>
          <a:prstGeom prst="rect">
            <a:avLst/>
          </a:prstGeom>
        </p:spPr>
      </p:pic>
    </p:spTree>
    <p:extLst>
      <p:ext uri="{BB962C8B-B14F-4D97-AF65-F5344CB8AC3E}">
        <p14:creationId xmlns:p14="http://schemas.microsoft.com/office/powerpoint/2010/main" val="721041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48" dirty="0"/>
              <a:t>Unpacking a Cloud Pack</a:t>
            </a:r>
            <a:r>
              <a:rPr lang="en-US" dirty="0" smtClean="0"/>
              <a:t/>
            </a:r>
            <a:br>
              <a:rPr lang="en-US" dirty="0" smtClean="0"/>
            </a:br>
            <a:endParaRPr lang="en-US" dirty="0"/>
          </a:p>
        </p:txBody>
      </p:sp>
      <p:pic>
        <p:nvPicPr>
          <p:cNvPr id="49" name="Picture 48"/>
          <p:cNvPicPr>
            <a:picLocks noChangeAspect="1"/>
          </p:cNvPicPr>
          <p:nvPr/>
        </p:nvPicPr>
        <p:blipFill>
          <a:blip r:embed="rId3"/>
          <a:stretch>
            <a:fillRect/>
          </a:stretch>
        </p:blipFill>
        <p:spPr>
          <a:xfrm>
            <a:off x="6247270" y="3445451"/>
            <a:ext cx="2022546" cy="1971801"/>
          </a:xfrm>
          <a:prstGeom prst="rect">
            <a:avLst/>
          </a:prstGeom>
        </p:spPr>
      </p:pic>
      <p:pic>
        <p:nvPicPr>
          <p:cNvPr id="59" name="Picture 58"/>
          <p:cNvPicPr>
            <a:picLocks noChangeAspect="1"/>
          </p:cNvPicPr>
          <p:nvPr/>
        </p:nvPicPr>
        <p:blipFill>
          <a:blip r:embed="rId4"/>
          <a:stretch>
            <a:fillRect/>
          </a:stretch>
        </p:blipFill>
        <p:spPr>
          <a:xfrm>
            <a:off x="2833723" y="600521"/>
            <a:ext cx="8849636" cy="1886421"/>
          </a:xfrm>
          <a:prstGeom prst="rect">
            <a:avLst/>
          </a:prstGeom>
        </p:spPr>
      </p:pic>
    </p:spTree>
    <p:extLst>
      <p:ext uri="{BB962C8B-B14F-4D97-AF65-F5344CB8AC3E}">
        <p14:creationId xmlns:p14="http://schemas.microsoft.com/office/powerpoint/2010/main" val="2428026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Win with Private Cloud: How to Drive Down TCO for Datacenter Applications</a:t>
            </a:r>
            <a:endParaRPr lang="en-US" sz="4400" dirty="0"/>
          </a:p>
        </p:txBody>
      </p:sp>
      <p:sp>
        <p:nvSpPr>
          <p:cNvPr id="5" name="Text Placeholder 4"/>
          <p:cNvSpPr>
            <a:spLocks noGrp="1"/>
          </p:cNvSpPr>
          <p:nvPr>
            <p:ph type="body" sz="quarter" idx="12"/>
          </p:nvPr>
        </p:nvSpPr>
        <p:spPr/>
        <p:txBody>
          <a:bodyPr/>
          <a:lstStyle/>
          <a:p>
            <a:endParaRPr lang="en-US" sz="2800" dirty="0" smtClean="0"/>
          </a:p>
          <a:p>
            <a:r>
              <a:rPr lang="en-US" sz="2800" dirty="0" smtClean="0"/>
              <a:t>Ulrich Homann</a:t>
            </a:r>
          </a:p>
          <a:p>
            <a:r>
              <a:rPr lang="en-US" sz="2400" dirty="0" smtClean="0"/>
              <a:t>Chief Architect, WW Enterprise Services</a:t>
            </a:r>
          </a:p>
          <a:p>
            <a:r>
              <a:rPr lang="en-US" sz="2400" dirty="0" smtClean="0"/>
              <a:t>Microsoft Corp.</a:t>
            </a:r>
            <a:endParaRPr lang="en-US" sz="2400" dirty="0"/>
          </a:p>
        </p:txBody>
      </p:sp>
      <p:sp>
        <p:nvSpPr>
          <p:cNvPr id="14" name="Text Placeholder 13"/>
          <p:cNvSpPr>
            <a:spLocks noGrp="1"/>
          </p:cNvSpPr>
          <p:nvPr>
            <p:ph type="body" sz="quarter" idx="13"/>
          </p:nvPr>
        </p:nvSpPr>
        <p:spPr/>
        <p:txBody>
          <a:bodyPr/>
          <a:lstStyle/>
          <a:p>
            <a:r>
              <a:rPr lang="en-US" dirty="0"/>
              <a:t>ATC-B214 </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fld id="{6CAB5F3F-0C09-2446-88B7-457681E8ABF6}" type="datetime1">
              <a:rPr lang="en-US" smtClean="0"/>
              <a:pPr/>
              <a:t>6/3/2013</a:t>
            </a:fld>
            <a:endParaRPr lang="en-US"/>
          </a:p>
        </p:txBody>
      </p:sp>
      <p:sp>
        <p:nvSpPr>
          <p:cNvPr id="60" name="Title 1"/>
          <p:cNvSpPr txBox="1">
            <a:spLocks/>
          </p:cNvSpPr>
          <p:nvPr/>
        </p:nvSpPr>
        <p:spPr>
          <a:xfrm>
            <a:off x="882" y="1243471"/>
            <a:ext cx="2486942" cy="2486942"/>
          </a:xfrm>
          <a:prstGeom prst="rect">
            <a:avLst/>
          </a:prstGeom>
          <a:solidFill>
            <a:schemeClr val="accent1"/>
          </a:solidFill>
        </p:spPr>
        <p:txBody>
          <a:bodyPr vert="horz" lIns="248694" tIns="186521" rIns="124347" bIns="62174" rtlCol="0" anchor="t" anchorCtr="0">
            <a:normAutofit fontScale="97500"/>
          </a:bodyPr>
          <a:lstStyle>
            <a:lvl1pPr eaLnBrk="1" hangingPunct="1">
              <a:defRPr sz="2000" kern="800" baseline="0">
                <a:solidFill>
                  <a:schemeClr val="tx1"/>
                </a:solidFill>
                <a:latin typeface="+mn-lt"/>
                <a:cs typeface="Segoe UI Light"/>
              </a:defRPr>
            </a:lvl1pPr>
          </a:lstStyle>
          <a:p>
            <a:pPr defTabSz="1243493"/>
            <a:r>
              <a:rPr lang="en-US" sz="2856" dirty="0"/>
              <a:t>Cloud Pack Framework</a:t>
            </a:r>
          </a:p>
          <a:p>
            <a:pPr defTabSz="1243493"/>
            <a:endParaRPr lang="en-US" sz="2176" dirty="0"/>
          </a:p>
          <a:p>
            <a:pPr defTabSz="1243493"/>
            <a:r>
              <a:rPr lang="en-US" sz="2176" i="1" dirty="0"/>
              <a:t>Standardized Implementation</a:t>
            </a:r>
          </a:p>
        </p:txBody>
      </p:sp>
      <p:sp>
        <p:nvSpPr>
          <p:cNvPr id="61" name="Date Placeholder 2"/>
          <p:cNvSpPr txBox="1">
            <a:spLocks/>
          </p:cNvSpPr>
          <p:nvPr/>
        </p:nvSpPr>
        <p:spPr>
          <a:xfrm>
            <a:off x="881" y="6482889"/>
            <a:ext cx="2901433" cy="372394"/>
          </a:xfrm>
          <a:prstGeom prst="rect">
            <a:avLst/>
          </a:prstGeom>
        </p:spPr>
        <p:txBody>
          <a:bodyPr vert="horz" lIns="248694" tIns="62174" rIns="124347" bIns="62174" rtlCol="0" anchor="b"/>
          <a:lstStyle>
            <a:defPPr>
              <a:defRPr lang="en-US"/>
            </a:defPPr>
            <a:lvl1pPr marL="0" algn="l" defTabSz="457200" rtl="0" eaLnBrk="1" latinLnBrk="0" hangingPunct="1">
              <a:defRPr sz="800" kern="800">
                <a:solidFill>
                  <a:schemeClr val="tx1"/>
                </a:solidFill>
                <a:latin typeface="+mn-lt"/>
                <a:ea typeface="+mn-ea"/>
                <a:cs typeface="Segoe UI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125499-C7D7-6649-995B-1E9A12B0C51E}" type="datetime1">
              <a:rPr lang="en-US" sz="1088"/>
              <a:pPr/>
              <a:t>6/3/2013</a:t>
            </a:fld>
            <a:endParaRPr lang="en-US" sz="1088"/>
          </a:p>
        </p:txBody>
      </p:sp>
      <p:sp>
        <p:nvSpPr>
          <p:cNvPr id="62" name="Slide Number Placeholder 3"/>
          <p:cNvSpPr>
            <a:spLocks noGrp="1"/>
          </p:cNvSpPr>
          <p:nvPr>
            <p:ph type="sldNum" sz="quarter" idx="11"/>
          </p:nvPr>
        </p:nvSpPr>
        <p:spPr>
          <a:xfrm>
            <a:off x="9223292" y="6482889"/>
            <a:ext cx="2901433" cy="372394"/>
          </a:xfrm>
        </p:spPr>
        <p:txBody>
          <a:bodyPr/>
          <a:lstStyle/>
          <a:p>
            <a:fld id="{74A398B2-5A34-1A4A-811E-F4027282568C}" type="slidenum">
              <a:rPr lang="en-US" smtClean="0"/>
              <a:pPr/>
              <a:t>20</a:t>
            </a:fld>
            <a:endParaRPr lang="en-US"/>
          </a:p>
        </p:txBody>
      </p:sp>
      <p:sp>
        <p:nvSpPr>
          <p:cNvPr id="74" name="TextBox 73"/>
          <p:cNvSpPr txBox="1"/>
          <p:nvPr/>
        </p:nvSpPr>
        <p:spPr>
          <a:xfrm>
            <a:off x="2695069" y="906698"/>
            <a:ext cx="3523168" cy="5742919"/>
          </a:xfrm>
          <a:prstGeom prst="rect">
            <a:avLst/>
          </a:prstGeom>
          <a:noFill/>
        </p:spPr>
        <p:txBody>
          <a:bodyPr wrap="square" rtlCol="0">
            <a:spAutoFit/>
          </a:bodyPr>
          <a:lstStyle/>
          <a:p>
            <a:pPr marL="388591" indent="-388591">
              <a:buFont typeface="Arial" panose="020B0604020202020204" pitchFamily="34" charset="0"/>
              <a:buChar char="•"/>
            </a:pPr>
            <a:r>
              <a:rPr lang="en-US" sz="2448" dirty="0"/>
              <a:t>Standard deployment using System Center and Windows Server artifacts</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r>
              <a:rPr lang="en-US" sz="2448" dirty="0"/>
              <a:t>Parallel deployment and scale-out fully automated</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r>
              <a:rPr lang="en-US" sz="2448" dirty="0"/>
              <a:t>Sample self-service portal for integration</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endParaRPr lang="en-US" sz="2448" dirty="0"/>
          </a:p>
        </p:txBody>
      </p:sp>
      <p:pic>
        <p:nvPicPr>
          <p:cNvPr id="9" name="Picture 8"/>
          <p:cNvPicPr>
            <a:picLocks noChangeAspect="1"/>
          </p:cNvPicPr>
          <p:nvPr/>
        </p:nvPicPr>
        <p:blipFill rotWithShape="1">
          <a:blip r:embed="rId3"/>
          <a:srcRect l="50416" t="24186" r="17917" b="41468"/>
          <a:stretch/>
        </p:blipFill>
        <p:spPr>
          <a:xfrm>
            <a:off x="7565331" y="2668281"/>
            <a:ext cx="2789175" cy="1761584"/>
          </a:xfrm>
          <a:prstGeom prst="rect">
            <a:avLst/>
          </a:prstGeom>
        </p:spPr>
      </p:pic>
      <p:pic>
        <p:nvPicPr>
          <p:cNvPr id="4" name="Picture 3"/>
          <p:cNvPicPr>
            <a:picLocks noChangeAspect="1"/>
          </p:cNvPicPr>
          <p:nvPr/>
        </p:nvPicPr>
        <p:blipFill>
          <a:blip r:embed="rId4"/>
          <a:stretch>
            <a:fillRect/>
          </a:stretch>
        </p:blipFill>
        <p:spPr>
          <a:xfrm>
            <a:off x="7565331" y="1015742"/>
            <a:ext cx="2603416" cy="1448509"/>
          </a:xfrm>
          <a:prstGeom prst="rect">
            <a:avLst/>
          </a:prstGeom>
        </p:spPr>
      </p:pic>
      <p:pic>
        <p:nvPicPr>
          <p:cNvPr id="5" name="Picture 4"/>
          <p:cNvPicPr>
            <a:picLocks noChangeAspect="1"/>
          </p:cNvPicPr>
          <p:nvPr/>
        </p:nvPicPr>
        <p:blipFill>
          <a:blip r:embed="rId5"/>
          <a:stretch>
            <a:fillRect/>
          </a:stretch>
        </p:blipFill>
        <p:spPr>
          <a:xfrm>
            <a:off x="7591236" y="4672754"/>
            <a:ext cx="2763269" cy="1553648"/>
          </a:xfrm>
          <a:prstGeom prst="rect">
            <a:avLst/>
          </a:prstGeom>
        </p:spPr>
      </p:pic>
    </p:spTree>
    <p:extLst>
      <p:ext uri="{BB962C8B-B14F-4D97-AF65-F5344CB8AC3E}">
        <p14:creationId xmlns:p14="http://schemas.microsoft.com/office/powerpoint/2010/main" val="6722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Industrialized Delivery</a:t>
            </a:r>
            <a:br>
              <a:rPr lang="en-US" dirty="0" smtClean="0"/>
            </a:br>
            <a:r>
              <a:rPr lang="en-US" dirty="0"/>
              <a:t/>
            </a:r>
            <a:br>
              <a:rPr lang="en-US" dirty="0"/>
            </a:br>
            <a:r>
              <a:rPr lang="en-US" sz="2448" i="1" dirty="0"/>
              <a:t>Simplified operation and maintenance</a:t>
            </a:r>
            <a:r>
              <a:rPr lang="en-US" dirty="0" smtClean="0"/>
              <a:t/>
            </a:r>
            <a:br>
              <a:rPr lang="en-US" dirty="0" smtClean="0"/>
            </a:br>
            <a:r>
              <a:rPr lang="en-US" dirty="0"/>
              <a:t/>
            </a:r>
            <a:br>
              <a:rPr lang="en-US" dirty="0"/>
            </a:br>
            <a:endParaRPr lang="en-US" dirty="0"/>
          </a:p>
        </p:txBody>
      </p:sp>
      <p:sp>
        <p:nvSpPr>
          <p:cNvPr id="3" name="Date Placeholder 2"/>
          <p:cNvSpPr>
            <a:spLocks noGrp="1"/>
          </p:cNvSpPr>
          <p:nvPr>
            <p:ph type="dt" sz="half" idx="10"/>
          </p:nvPr>
        </p:nvSpPr>
        <p:spPr/>
        <p:txBody>
          <a:bodyPr/>
          <a:lstStyle/>
          <a:p>
            <a:fld id="{6CAB5F3F-0C09-2446-88B7-457681E8ABF6}" type="datetime1">
              <a:rPr lang="en-US" smtClean="0"/>
              <a:pPr/>
              <a:t>6/3/2013</a:t>
            </a:fld>
            <a:endParaRPr lang="en-US"/>
          </a:p>
        </p:txBody>
      </p:sp>
      <p:sp>
        <p:nvSpPr>
          <p:cNvPr id="4" name="Slide Number Placeholder 3"/>
          <p:cNvSpPr>
            <a:spLocks noGrp="1"/>
          </p:cNvSpPr>
          <p:nvPr>
            <p:ph type="sldNum" sz="quarter" idx="11"/>
          </p:nvPr>
        </p:nvSpPr>
        <p:spPr/>
        <p:txBody>
          <a:bodyPr/>
          <a:lstStyle/>
          <a:p>
            <a:fld id="{74A398B2-5A34-1A4A-811E-F4027282568C}" type="slidenum">
              <a:rPr lang="en-US" smtClean="0"/>
              <a:pPr/>
              <a:t>21</a:t>
            </a:fld>
            <a:endParaRPr lang="en-US"/>
          </a:p>
        </p:txBody>
      </p:sp>
      <p:sp>
        <p:nvSpPr>
          <p:cNvPr id="7" name="TextBox 6"/>
          <p:cNvSpPr txBox="1"/>
          <p:nvPr/>
        </p:nvSpPr>
        <p:spPr>
          <a:xfrm>
            <a:off x="2695069" y="906698"/>
            <a:ext cx="8911543" cy="7249742"/>
          </a:xfrm>
          <a:prstGeom prst="rect">
            <a:avLst/>
          </a:prstGeom>
          <a:noFill/>
        </p:spPr>
        <p:txBody>
          <a:bodyPr wrap="square" rtlCol="0">
            <a:spAutoFit/>
          </a:bodyPr>
          <a:lstStyle/>
          <a:p>
            <a:pPr marL="388591" indent="-388591">
              <a:buFont typeface="Arial" panose="020B0604020202020204" pitchFamily="34" charset="0"/>
              <a:buChar char="•"/>
            </a:pPr>
            <a:r>
              <a:rPr lang="en-US" sz="2448" dirty="0" smtClean="0"/>
              <a:t>MCS-based </a:t>
            </a:r>
            <a:r>
              <a:rPr lang="en-US" sz="2448" dirty="0"/>
              <a:t>maintenance for Cloud Pack automation and workload</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r>
              <a:rPr lang="en-US" sz="2448" dirty="0"/>
              <a:t>Rapid assessment using Premier Proactive Services</a:t>
            </a:r>
          </a:p>
          <a:p>
            <a:pPr marL="1010338" lvl="1" indent="-388591">
              <a:buFont typeface="Arial" panose="020B0604020202020204" pitchFamily="34" charset="0"/>
              <a:buChar char="•"/>
            </a:pPr>
            <a:r>
              <a:rPr lang="en-US" sz="2448" dirty="0"/>
              <a:t>Assessment tools, multiple submissions, and access to a secure online portal</a:t>
            </a:r>
          </a:p>
          <a:p>
            <a:pPr marL="1010338" lvl="1" indent="-388591">
              <a:buFont typeface="Arial" panose="020B0604020202020204" pitchFamily="34" charset="0"/>
              <a:buChar char="•"/>
            </a:pPr>
            <a:endParaRPr lang="en-US" sz="2448" dirty="0"/>
          </a:p>
          <a:p>
            <a:pPr marL="1010338" lvl="1" indent="-388591">
              <a:buFont typeface="Arial" panose="020B0604020202020204" pitchFamily="34" charset="0"/>
              <a:buChar char="•"/>
            </a:pPr>
            <a:r>
              <a:rPr lang="en-US" sz="2448" dirty="0"/>
              <a:t>Regular updates to best practice guidance and online portal features</a:t>
            </a:r>
          </a:p>
          <a:p>
            <a:pPr marL="1010338" lvl="1" indent="-388591">
              <a:buFont typeface="Arial" panose="020B0604020202020204" pitchFamily="34" charset="0"/>
              <a:buChar char="•"/>
            </a:pPr>
            <a:endParaRPr lang="en-US" sz="2448" dirty="0"/>
          </a:p>
          <a:p>
            <a:pPr marL="1010338" lvl="1" indent="-388591">
              <a:buFont typeface="Arial" panose="020B0604020202020204" pitchFamily="34" charset="0"/>
              <a:buChar char="•"/>
            </a:pPr>
            <a:r>
              <a:rPr lang="en-US" sz="2448" dirty="0"/>
              <a:t>Knowledge transfer of issues found</a:t>
            </a:r>
          </a:p>
          <a:p>
            <a:pPr marL="1010338" lvl="1" indent="-388591">
              <a:buFont typeface="Arial" panose="020B0604020202020204" pitchFamily="34" charset="0"/>
              <a:buChar char="•"/>
            </a:pPr>
            <a:endParaRPr lang="en-US" sz="2448" dirty="0"/>
          </a:p>
          <a:p>
            <a:pPr marL="1010338" lvl="1" indent="-388591">
              <a:buFont typeface="Arial" panose="020B0604020202020204" pitchFamily="34" charset="0"/>
              <a:buChar char="•"/>
            </a:pPr>
            <a:r>
              <a:rPr lang="en-US" sz="2448" dirty="0"/>
              <a:t>Remediation plan</a:t>
            </a:r>
          </a:p>
          <a:p>
            <a:pPr marL="1010338" lvl="1" indent="-388591">
              <a:buFont typeface="Arial" panose="020B0604020202020204" pitchFamily="34" charset="0"/>
              <a:buChar char="•"/>
            </a:pPr>
            <a:endParaRPr lang="en-US" sz="2448" dirty="0"/>
          </a:p>
          <a:p>
            <a:pPr marL="1010338" lvl="1" indent="-388591">
              <a:buFont typeface="Arial" panose="020B0604020202020204" pitchFamily="34" charset="0"/>
              <a:buChar char="•"/>
            </a:pPr>
            <a:r>
              <a:rPr lang="en-US" sz="2448" dirty="0"/>
              <a:t>Technical Findings report</a:t>
            </a:r>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endParaRPr lang="en-US" sz="2448" dirty="0"/>
          </a:p>
          <a:p>
            <a:pPr marL="388591" indent="-388591">
              <a:buFont typeface="Arial" panose="020B0604020202020204" pitchFamily="34" charset="0"/>
              <a:buChar char="•"/>
            </a:pPr>
            <a:endParaRPr lang="en-US" sz="2448" dirty="0"/>
          </a:p>
        </p:txBody>
      </p:sp>
    </p:spTree>
    <p:extLst>
      <p:ext uri="{BB962C8B-B14F-4D97-AF65-F5344CB8AC3E}">
        <p14:creationId xmlns:p14="http://schemas.microsoft.com/office/powerpoint/2010/main" val="168361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solidFill>
            <a:schemeClr val="accent1">
              <a:alpha val="90000"/>
            </a:schemeClr>
          </a:solidFill>
        </p:spPr>
        <p:txBody>
          <a:bodyPr/>
          <a:lstStyle/>
          <a:p>
            <a:r>
              <a:rPr lang="en-US" dirty="0" smtClean="0"/>
              <a:t>SharePoint </a:t>
            </a:r>
            <a:r>
              <a:rPr lang="en-US" dirty="0" err="1" smtClean="0"/>
              <a:t>CloudPack</a:t>
            </a:r>
            <a:r>
              <a:rPr lang="en-US" dirty="0" smtClean="0"/>
              <a:t> Capabilities</a:t>
            </a:r>
            <a:endParaRPr lang="en-US" dirty="0"/>
          </a:p>
        </p:txBody>
      </p:sp>
      <p:sp>
        <p:nvSpPr>
          <p:cNvPr id="4" name="Date Placeholder 3"/>
          <p:cNvSpPr>
            <a:spLocks noGrp="1"/>
          </p:cNvSpPr>
          <p:nvPr>
            <p:ph type="dt" sz="half" idx="10"/>
          </p:nvPr>
        </p:nvSpPr>
        <p:spPr/>
        <p:txBody>
          <a:bodyPr/>
          <a:lstStyle/>
          <a:p>
            <a:fld id="{206F6C62-8A68-0A4B-9C43-05DF094F5B9D}" type="datetime1">
              <a:rPr lang="en-US" smtClean="0"/>
              <a:t>6/3/2013</a:t>
            </a:fld>
            <a:endParaRPr lang="en-US"/>
          </a:p>
        </p:txBody>
      </p:sp>
      <p:sp>
        <p:nvSpPr>
          <p:cNvPr id="5" name="Slide Number Placeholder 4"/>
          <p:cNvSpPr>
            <a:spLocks noGrp="1"/>
          </p:cNvSpPr>
          <p:nvPr>
            <p:ph type="sldNum" sz="quarter" idx="11"/>
          </p:nvPr>
        </p:nvSpPr>
        <p:spPr/>
        <p:txBody>
          <a:bodyPr/>
          <a:lstStyle/>
          <a:p>
            <a:fld id="{74A398B2-5A34-1A4A-811E-F4027282568C}" type="slidenum">
              <a:rPr lang="en-US" smtClean="0"/>
              <a:pPr/>
              <a:t>22</a:t>
            </a:fld>
            <a:endParaRPr lang="en-US"/>
          </a:p>
        </p:txBody>
      </p:sp>
      <p:pic>
        <p:nvPicPr>
          <p:cNvPr id="3" name="Picture 2"/>
          <p:cNvPicPr>
            <a:picLocks noChangeAspect="1"/>
          </p:cNvPicPr>
          <p:nvPr/>
        </p:nvPicPr>
        <p:blipFill>
          <a:blip r:embed="rId3"/>
          <a:stretch>
            <a:fillRect/>
          </a:stretch>
        </p:blipFill>
        <p:spPr>
          <a:xfrm>
            <a:off x="3109559" y="1010320"/>
            <a:ext cx="8691907" cy="5217440"/>
          </a:xfrm>
          <a:prstGeom prst="rect">
            <a:avLst/>
          </a:prstGeom>
        </p:spPr>
      </p:pic>
    </p:spTree>
    <p:extLst>
      <p:ext uri="{BB962C8B-B14F-4D97-AF65-F5344CB8AC3E}">
        <p14:creationId xmlns:p14="http://schemas.microsoft.com/office/powerpoint/2010/main" val="2281874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SharePoint </a:t>
            </a:r>
            <a:r>
              <a:rPr lang="en-US" dirty="0" err="1"/>
              <a:t>CloudPack</a:t>
            </a:r>
            <a:r>
              <a:rPr lang="en-US" dirty="0"/>
              <a:t> </a:t>
            </a:r>
            <a:r>
              <a:rPr lang="en-US" dirty="0" smtClean="0"/>
              <a:t>Scenarios</a:t>
            </a:r>
            <a:endParaRPr lang="en-US" dirty="0"/>
          </a:p>
        </p:txBody>
      </p:sp>
      <p:sp>
        <p:nvSpPr>
          <p:cNvPr id="3" name="Date Placeholder 2"/>
          <p:cNvSpPr>
            <a:spLocks noGrp="1"/>
          </p:cNvSpPr>
          <p:nvPr>
            <p:ph type="dt" sz="half" idx="10"/>
          </p:nvPr>
        </p:nvSpPr>
        <p:spPr/>
        <p:txBody>
          <a:bodyPr/>
          <a:lstStyle/>
          <a:p>
            <a:fld id="{02114048-32B6-E540-A599-DA4A5454CD83}" type="datetime1">
              <a:rPr lang="en-US" smtClean="0"/>
              <a:t>6/3/2013</a:t>
            </a:fld>
            <a:endParaRPr lang="en-US"/>
          </a:p>
        </p:txBody>
      </p:sp>
      <p:sp>
        <p:nvSpPr>
          <p:cNvPr id="4" name="Slide Number Placeholder 3"/>
          <p:cNvSpPr>
            <a:spLocks noGrp="1"/>
          </p:cNvSpPr>
          <p:nvPr>
            <p:ph type="sldNum" sz="quarter" idx="11"/>
          </p:nvPr>
        </p:nvSpPr>
        <p:spPr/>
        <p:txBody>
          <a:bodyPr/>
          <a:lstStyle/>
          <a:p>
            <a:fld id="{74A398B2-5A34-1A4A-811E-F4027282568C}" type="slidenum">
              <a:rPr lang="en-US" smtClean="0"/>
              <a:pPr/>
              <a:t>23</a:t>
            </a:fld>
            <a:endParaRPr lang="en-US"/>
          </a:p>
        </p:txBody>
      </p:sp>
      <p:sp>
        <p:nvSpPr>
          <p:cNvPr id="5" name="Content Placeholder 4"/>
          <p:cNvSpPr>
            <a:spLocks noGrp="1"/>
          </p:cNvSpPr>
          <p:nvPr>
            <p:ph sz="quarter" idx="13"/>
          </p:nvPr>
        </p:nvSpPr>
        <p:spPr>
          <a:xfrm>
            <a:off x="3094424" y="1178706"/>
            <a:ext cx="8615811" cy="5103413"/>
          </a:xfrm>
        </p:spPr>
        <p:txBody>
          <a:bodyPr>
            <a:normAutofit fontScale="77500" lnSpcReduction="20000"/>
          </a:bodyPr>
          <a:lstStyle/>
          <a:p>
            <a:pPr lvl="0"/>
            <a:r>
              <a:rPr lang="en-US" sz="4352" dirty="0"/>
              <a:t>Facilitate SharePoint App Development Lifecycle</a:t>
            </a:r>
          </a:p>
          <a:p>
            <a:pPr marL="388591" lvl="1" indent="-388591"/>
            <a:r>
              <a:rPr lang="en-US" sz="2176" dirty="0">
                <a:solidFill>
                  <a:srgbClr val="3F3F3F"/>
                </a:solidFill>
              </a:rPr>
              <a:t>Enable developers to request isolated SharePoint instances as a service</a:t>
            </a:r>
          </a:p>
          <a:p>
            <a:pPr marL="388591" lvl="1" indent="-388591"/>
            <a:r>
              <a:rPr lang="en-US" sz="2176" dirty="0">
                <a:solidFill>
                  <a:srgbClr val="3F3F3F"/>
                </a:solidFill>
              </a:rPr>
              <a:t>Deploy standardized </a:t>
            </a:r>
            <a:r>
              <a:rPr lang="en-US" sz="2176" dirty="0" err="1">
                <a:solidFill>
                  <a:srgbClr val="3F3F3F"/>
                </a:solidFill>
              </a:rPr>
              <a:t>Dev</a:t>
            </a:r>
            <a:r>
              <a:rPr lang="en-US" sz="2176" dirty="0">
                <a:solidFill>
                  <a:srgbClr val="3F3F3F"/>
                </a:solidFill>
              </a:rPr>
              <a:t>, Test, Production and Training environments without large support costs</a:t>
            </a:r>
          </a:p>
          <a:p>
            <a:pPr lvl="0"/>
            <a:r>
              <a:rPr lang="en-US" sz="4352" dirty="0"/>
              <a:t>Provide Enterprise Scale at Commoditized Cost</a:t>
            </a:r>
          </a:p>
          <a:p>
            <a:pPr marL="388591" lvl="1" indent="-388591"/>
            <a:r>
              <a:rPr lang="en-US" sz="2176" dirty="0">
                <a:solidFill>
                  <a:srgbClr val="3F3F3F"/>
                </a:solidFill>
              </a:rPr>
              <a:t>Ensure jurisdictional, regulatory and industry compliance of all information</a:t>
            </a:r>
          </a:p>
          <a:p>
            <a:pPr marL="388591" lvl="1" indent="-388591"/>
            <a:r>
              <a:rPr lang="en-US" sz="2176" dirty="0">
                <a:solidFill>
                  <a:srgbClr val="3F3F3F"/>
                </a:solidFill>
              </a:rPr>
              <a:t>Reduce deployment complexity by using architecture “stamps”</a:t>
            </a:r>
          </a:p>
          <a:p>
            <a:pPr marL="388591" lvl="1" indent="-388591"/>
            <a:r>
              <a:rPr lang="en-US" sz="2176" dirty="0">
                <a:solidFill>
                  <a:srgbClr val="3F3F3F"/>
                </a:solidFill>
              </a:rPr>
              <a:t>Simplify SharePoint scale-out and disaster recovery using scale units</a:t>
            </a:r>
          </a:p>
          <a:p>
            <a:pPr marL="388591" lvl="1" indent="-388591"/>
            <a:r>
              <a:rPr lang="en-US" sz="2176" dirty="0">
                <a:solidFill>
                  <a:srgbClr val="3F3F3F"/>
                </a:solidFill>
              </a:rPr>
              <a:t>Reduce cost of maintenance and change-management with pre-designed and extensible </a:t>
            </a:r>
            <a:r>
              <a:rPr lang="en-US" sz="2176" dirty="0" err="1">
                <a:solidFill>
                  <a:srgbClr val="3F3F3F"/>
                </a:solidFill>
              </a:rPr>
              <a:t>runbook</a:t>
            </a:r>
            <a:r>
              <a:rPr lang="en-US" sz="2176" dirty="0">
                <a:solidFill>
                  <a:srgbClr val="3F3F3F"/>
                </a:solidFill>
              </a:rPr>
              <a:t> automation</a:t>
            </a:r>
          </a:p>
          <a:p>
            <a:pPr marL="388591" lvl="1" indent="-388591"/>
            <a:r>
              <a:rPr lang="en-US" sz="2176" dirty="0">
                <a:solidFill>
                  <a:srgbClr val="3F3F3F"/>
                </a:solidFill>
              </a:rPr>
              <a:t>Reduce infrastructure costs by measuring/metering usage and pooling infrastructure resources</a:t>
            </a:r>
          </a:p>
          <a:p>
            <a:pPr lvl="0"/>
            <a:r>
              <a:rPr lang="en-US" sz="4352" dirty="0"/>
              <a:t>Provide SharePoint Farms as a Service</a:t>
            </a:r>
          </a:p>
          <a:p>
            <a:pPr marL="388591" lvl="1" indent="-388591"/>
            <a:r>
              <a:rPr lang="en-US" sz="2312" dirty="0">
                <a:solidFill>
                  <a:srgbClr val="3F3F3F"/>
                </a:solidFill>
              </a:rPr>
              <a:t>Offer standardized &amp; right-scaled SharePoint Farm instances for Self-Service</a:t>
            </a:r>
          </a:p>
          <a:p>
            <a:pPr marL="388591" lvl="1" indent="-388591"/>
            <a:r>
              <a:rPr lang="en-US" sz="2312" dirty="0">
                <a:solidFill>
                  <a:srgbClr val="3F3F3F"/>
                </a:solidFill>
              </a:rPr>
              <a:t>Manage &amp; Support multiple consumers of SharePoint Farms with isolation</a:t>
            </a:r>
          </a:p>
          <a:p>
            <a:pPr marL="388591" lvl="1" indent="-388591"/>
            <a:r>
              <a:rPr lang="en-US" sz="2312" dirty="0">
                <a:solidFill>
                  <a:srgbClr val="3F3F3F"/>
                </a:solidFill>
              </a:rPr>
              <a:t>Ensure SLAs with tuned monitoring and maintenance automation</a:t>
            </a:r>
          </a:p>
        </p:txBody>
      </p:sp>
    </p:spTree>
    <p:extLst>
      <p:ext uri="{BB962C8B-B14F-4D97-AF65-F5344CB8AC3E}">
        <p14:creationId xmlns:p14="http://schemas.microsoft.com/office/powerpoint/2010/main" val="2431612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Unpacking a </a:t>
            </a:r>
            <a:r>
              <a:rPr lang="en-US" dirty="0" err="1" smtClean="0"/>
              <a:t>CloudPack</a:t>
            </a:r>
            <a:endParaRPr lang="en-US" dirty="0"/>
          </a:p>
        </p:txBody>
      </p:sp>
      <p:sp>
        <p:nvSpPr>
          <p:cNvPr id="3" name="Date Placeholder 2"/>
          <p:cNvSpPr>
            <a:spLocks noGrp="1"/>
          </p:cNvSpPr>
          <p:nvPr>
            <p:ph type="dt" sz="half" idx="10"/>
          </p:nvPr>
        </p:nvSpPr>
        <p:spPr/>
        <p:txBody>
          <a:bodyPr/>
          <a:lstStyle/>
          <a:p>
            <a:fld id="{02114048-32B6-E540-A599-DA4A5454CD83}" type="datetime1">
              <a:rPr lang="en-US" smtClean="0"/>
              <a:t>6/3/2013</a:t>
            </a:fld>
            <a:endParaRPr lang="en-US"/>
          </a:p>
        </p:txBody>
      </p:sp>
      <p:sp>
        <p:nvSpPr>
          <p:cNvPr id="4" name="Slide Number Placeholder 3"/>
          <p:cNvSpPr>
            <a:spLocks noGrp="1"/>
          </p:cNvSpPr>
          <p:nvPr>
            <p:ph type="sldNum" sz="quarter" idx="11"/>
          </p:nvPr>
        </p:nvSpPr>
        <p:spPr/>
        <p:txBody>
          <a:bodyPr/>
          <a:lstStyle/>
          <a:p>
            <a:fld id="{74A398B2-5A34-1A4A-811E-F4027282568C}" type="slidenum">
              <a:rPr lang="en-US" smtClean="0"/>
              <a:pPr/>
              <a:t>24</a:t>
            </a:fld>
            <a:endParaRPr lang="en-US"/>
          </a:p>
        </p:txBody>
      </p:sp>
      <p:pic>
        <p:nvPicPr>
          <p:cNvPr id="9" name="Picture 8"/>
          <p:cNvPicPr>
            <a:picLocks noChangeAspect="1"/>
          </p:cNvPicPr>
          <p:nvPr/>
        </p:nvPicPr>
        <p:blipFill>
          <a:blip r:embed="rId2"/>
          <a:stretch>
            <a:fillRect/>
          </a:stretch>
        </p:blipFill>
        <p:spPr>
          <a:xfrm>
            <a:off x="2592704" y="1157069"/>
            <a:ext cx="3604353" cy="1886421"/>
          </a:xfrm>
          <a:prstGeom prst="rect">
            <a:avLst/>
          </a:prstGeom>
        </p:spPr>
      </p:pic>
      <p:pic>
        <p:nvPicPr>
          <p:cNvPr id="10" name="Picture 9"/>
          <p:cNvPicPr>
            <a:picLocks noChangeAspect="1"/>
          </p:cNvPicPr>
          <p:nvPr/>
        </p:nvPicPr>
        <p:blipFill>
          <a:blip r:embed="rId3"/>
          <a:stretch>
            <a:fillRect/>
          </a:stretch>
        </p:blipFill>
        <p:spPr>
          <a:xfrm>
            <a:off x="2489082" y="3012270"/>
            <a:ext cx="4031184" cy="1840185"/>
          </a:xfrm>
          <a:prstGeom prst="rect">
            <a:avLst/>
          </a:prstGeom>
        </p:spPr>
      </p:pic>
      <p:pic>
        <p:nvPicPr>
          <p:cNvPr id="11" name="Picture 10"/>
          <p:cNvPicPr>
            <a:picLocks noChangeAspect="1"/>
          </p:cNvPicPr>
          <p:nvPr/>
        </p:nvPicPr>
        <p:blipFill>
          <a:blip r:embed="rId4"/>
          <a:stretch>
            <a:fillRect/>
          </a:stretch>
        </p:blipFill>
        <p:spPr>
          <a:xfrm>
            <a:off x="6572929" y="1201585"/>
            <a:ext cx="2418710" cy="1498040"/>
          </a:xfrm>
          <a:prstGeom prst="rect">
            <a:avLst/>
          </a:prstGeom>
        </p:spPr>
      </p:pic>
      <p:pic>
        <p:nvPicPr>
          <p:cNvPr id="12" name="Picture 11"/>
          <p:cNvPicPr>
            <a:picLocks noChangeAspect="1"/>
          </p:cNvPicPr>
          <p:nvPr/>
        </p:nvPicPr>
        <p:blipFill>
          <a:blip r:embed="rId5"/>
          <a:stretch>
            <a:fillRect/>
          </a:stretch>
        </p:blipFill>
        <p:spPr>
          <a:xfrm>
            <a:off x="6469306" y="2934499"/>
            <a:ext cx="3120611" cy="1830938"/>
          </a:xfrm>
          <a:prstGeom prst="rect">
            <a:avLst/>
          </a:prstGeom>
        </p:spPr>
      </p:pic>
      <p:pic>
        <p:nvPicPr>
          <p:cNvPr id="14" name="Picture 13"/>
          <p:cNvPicPr>
            <a:picLocks noChangeAspect="1"/>
          </p:cNvPicPr>
          <p:nvPr/>
        </p:nvPicPr>
        <p:blipFill>
          <a:blip r:embed="rId6"/>
          <a:stretch>
            <a:fillRect/>
          </a:stretch>
        </p:blipFill>
        <p:spPr>
          <a:xfrm>
            <a:off x="2489082" y="4852455"/>
            <a:ext cx="3822511" cy="1516534"/>
          </a:xfrm>
          <a:prstGeom prst="rect">
            <a:avLst/>
          </a:prstGeom>
        </p:spPr>
      </p:pic>
      <p:pic>
        <p:nvPicPr>
          <p:cNvPr id="15" name="Picture 14"/>
          <p:cNvPicPr>
            <a:picLocks noChangeAspect="1"/>
          </p:cNvPicPr>
          <p:nvPr/>
        </p:nvPicPr>
        <p:blipFill>
          <a:blip r:embed="rId7"/>
          <a:stretch>
            <a:fillRect/>
          </a:stretch>
        </p:blipFill>
        <p:spPr>
          <a:xfrm>
            <a:off x="9554966" y="2934499"/>
            <a:ext cx="2466136" cy="1830938"/>
          </a:xfrm>
          <a:prstGeom prst="rect">
            <a:avLst/>
          </a:prstGeom>
        </p:spPr>
      </p:pic>
      <p:pic>
        <p:nvPicPr>
          <p:cNvPr id="16" name="Picture 15"/>
          <p:cNvPicPr>
            <a:picLocks noChangeAspect="1"/>
          </p:cNvPicPr>
          <p:nvPr/>
        </p:nvPicPr>
        <p:blipFill>
          <a:blip r:embed="rId8"/>
          <a:stretch>
            <a:fillRect/>
          </a:stretch>
        </p:blipFill>
        <p:spPr>
          <a:xfrm>
            <a:off x="9741100" y="1229326"/>
            <a:ext cx="2798116" cy="1470299"/>
          </a:xfrm>
          <a:prstGeom prst="rect">
            <a:avLst/>
          </a:prstGeom>
        </p:spPr>
      </p:pic>
      <p:sp>
        <p:nvSpPr>
          <p:cNvPr id="17" name="TextBox 16"/>
          <p:cNvSpPr txBox="1"/>
          <p:nvPr/>
        </p:nvSpPr>
        <p:spPr>
          <a:xfrm>
            <a:off x="2592705" y="492208"/>
            <a:ext cx="3177537" cy="469039"/>
          </a:xfrm>
          <a:prstGeom prst="rect">
            <a:avLst/>
          </a:prstGeom>
          <a:noFill/>
        </p:spPr>
        <p:txBody>
          <a:bodyPr wrap="none" rtlCol="0">
            <a:spAutoFit/>
          </a:bodyPr>
          <a:lstStyle/>
          <a:p>
            <a:r>
              <a:rPr lang="en-US" sz="2448" b="1" dirty="0">
                <a:solidFill>
                  <a:schemeClr val="tx2">
                    <a:lumMod val="50000"/>
                  </a:schemeClr>
                </a:solidFill>
              </a:rPr>
              <a:t>Light-weight Design</a:t>
            </a:r>
          </a:p>
        </p:txBody>
      </p:sp>
      <p:sp>
        <p:nvSpPr>
          <p:cNvPr id="18" name="TextBox 17"/>
          <p:cNvSpPr txBox="1"/>
          <p:nvPr/>
        </p:nvSpPr>
        <p:spPr>
          <a:xfrm>
            <a:off x="6529105" y="284962"/>
            <a:ext cx="2553904" cy="845744"/>
          </a:xfrm>
          <a:prstGeom prst="rect">
            <a:avLst/>
          </a:prstGeom>
          <a:noFill/>
        </p:spPr>
        <p:txBody>
          <a:bodyPr wrap="none" rtlCol="0">
            <a:spAutoFit/>
          </a:bodyPr>
          <a:lstStyle/>
          <a:p>
            <a:r>
              <a:rPr lang="en-US" sz="2448" b="1" dirty="0">
                <a:solidFill>
                  <a:schemeClr val="tx2">
                    <a:lumMod val="50000"/>
                  </a:schemeClr>
                </a:solidFill>
              </a:rPr>
              <a:t>Standard </a:t>
            </a:r>
          </a:p>
          <a:p>
            <a:r>
              <a:rPr lang="en-US" sz="2448" b="1" dirty="0">
                <a:solidFill>
                  <a:schemeClr val="tx2">
                    <a:lumMod val="50000"/>
                  </a:schemeClr>
                </a:solidFill>
              </a:rPr>
              <a:t>Implementation</a:t>
            </a:r>
          </a:p>
        </p:txBody>
      </p:sp>
      <p:sp>
        <p:nvSpPr>
          <p:cNvPr id="19" name="TextBox 18"/>
          <p:cNvSpPr txBox="1"/>
          <p:nvPr/>
        </p:nvSpPr>
        <p:spPr>
          <a:xfrm>
            <a:off x="9741406" y="284962"/>
            <a:ext cx="1685077" cy="845744"/>
          </a:xfrm>
          <a:prstGeom prst="rect">
            <a:avLst/>
          </a:prstGeom>
          <a:noFill/>
        </p:spPr>
        <p:txBody>
          <a:bodyPr wrap="none" rtlCol="0">
            <a:spAutoFit/>
          </a:bodyPr>
          <a:lstStyle/>
          <a:p>
            <a:r>
              <a:rPr lang="en-US" sz="2448" b="1" dirty="0">
                <a:solidFill>
                  <a:schemeClr val="tx2">
                    <a:lumMod val="50000"/>
                  </a:schemeClr>
                </a:solidFill>
              </a:rPr>
              <a:t>Simplified</a:t>
            </a:r>
          </a:p>
          <a:p>
            <a:r>
              <a:rPr lang="en-US" sz="2448" b="1" dirty="0">
                <a:solidFill>
                  <a:schemeClr val="tx2">
                    <a:lumMod val="50000"/>
                  </a:schemeClr>
                </a:solidFill>
              </a:rPr>
              <a:t>Operation</a:t>
            </a:r>
          </a:p>
        </p:txBody>
      </p:sp>
      <p:cxnSp>
        <p:nvCxnSpPr>
          <p:cNvPr id="6" name="Straight Connector 5"/>
          <p:cNvCxnSpPr/>
          <p:nvPr/>
        </p:nvCxnSpPr>
        <p:spPr>
          <a:xfrm flipH="1">
            <a:off x="6429063" y="492207"/>
            <a:ext cx="40243" cy="58028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9506172" y="492207"/>
            <a:ext cx="40243" cy="5802865"/>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9"/>
          <a:stretch>
            <a:fillRect/>
          </a:stretch>
        </p:blipFill>
        <p:spPr>
          <a:xfrm>
            <a:off x="6529105" y="4832389"/>
            <a:ext cx="2560988" cy="1877174"/>
          </a:xfrm>
          <a:prstGeom prst="rect">
            <a:avLst/>
          </a:prstGeom>
        </p:spPr>
      </p:pic>
    </p:spTree>
    <p:extLst>
      <p:ext uri="{BB962C8B-B14F-4D97-AF65-F5344CB8AC3E}">
        <p14:creationId xmlns:p14="http://schemas.microsoft.com/office/powerpoint/2010/main" val="1151819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3805" y="77718"/>
            <a:ext cx="7035338" cy="519307"/>
          </a:xfrm>
        </p:spPr>
        <p:txBody>
          <a:bodyPr/>
          <a:lstStyle/>
          <a:p>
            <a:r>
              <a:rPr lang="en-US" dirty="0" smtClean="0"/>
              <a:t>From PLA to </a:t>
            </a:r>
            <a:r>
              <a:rPr lang="en-US" dirty="0" err="1" smtClean="0"/>
              <a:t>IaaS</a:t>
            </a:r>
            <a:r>
              <a:rPr lang="en-US" dirty="0" smtClean="0"/>
              <a:t> Implementation</a:t>
            </a:r>
            <a:endParaRPr lang="en-US" dirty="0"/>
          </a:p>
        </p:txBody>
      </p:sp>
      <p:grpSp>
        <p:nvGrpSpPr>
          <p:cNvPr id="154" name="Group 153"/>
          <p:cNvGrpSpPr/>
          <p:nvPr/>
        </p:nvGrpSpPr>
        <p:grpSpPr>
          <a:xfrm>
            <a:off x="1693494" y="5048668"/>
            <a:ext cx="6295073" cy="1479555"/>
            <a:chOff x="304800" y="4950124"/>
            <a:chExt cx="6172200" cy="1450676"/>
          </a:xfrm>
        </p:grpSpPr>
        <p:sp>
          <p:nvSpPr>
            <p:cNvPr id="23" name="Rectangle 22"/>
            <p:cNvSpPr/>
            <p:nvPr>
              <p:custDataLst>
                <p:tags r:id="rId32"/>
              </p:custDataLst>
            </p:nvPr>
          </p:nvSpPr>
          <p:spPr>
            <a:xfrm>
              <a:off x="304800" y="4953000"/>
              <a:ext cx="1132505" cy="618226"/>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t"/>
            <a:lstStyle/>
            <a:p>
              <a:r>
                <a:rPr lang="en-US" sz="1122" dirty="0">
                  <a:solidFill>
                    <a:srgbClr val="000000"/>
                  </a:solidFill>
                </a:rPr>
                <a:t>SC VMM</a:t>
              </a:r>
            </a:p>
          </p:txBody>
        </p:sp>
        <p:sp>
          <p:nvSpPr>
            <p:cNvPr id="24" name="Rectangle 23"/>
            <p:cNvSpPr/>
            <p:nvPr>
              <p:custDataLst>
                <p:tags r:id="rId33"/>
              </p:custDataLst>
            </p:nvPr>
          </p:nvSpPr>
          <p:spPr>
            <a:xfrm>
              <a:off x="304800" y="5638800"/>
              <a:ext cx="6172200" cy="762000"/>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pPr algn="ctr"/>
              <a:r>
                <a:rPr lang="en-US" sz="1530" dirty="0">
                  <a:solidFill>
                    <a:srgbClr val="000000"/>
                  </a:solidFill>
                </a:rPr>
                <a:t>Microsoft </a:t>
              </a:r>
              <a:r>
                <a:rPr lang="en-US" sz="1530" i="1" dirty="0">
                  <a:solidFill>
                    <a:srgbClr val="000000"/>
                  </a:solidFill>
                </a:rPr>
                <a:t>Infrastructure-as-a-Services</a:t>
              </a:r>
              <a:r>
                <a:rPr lang="en-US" sz="1530" dirty="0">
                  <a:solidFill>
                    <a:srgbClr val="000000"/>
                  </a:solidFill>
                </a:rPr>
                <a:t> </a:t>
              </a:r>
            </a:p>
            <a:p>
              <a:pPr algn="ctr"/>
              <a:r>
                <a:rPr lang="en-US" sz="1530" dirty="0">
                  <a:solidFill>
                    <a:srgbClr val="000000"/>
                  </a:solidFill>
                </a:rPr>
                <a:t>(Hyper-V + System Center)</a:t>
              </a:r>
            </a:p>
          </p:txBody>
        </p:sp>
        <p:sp>
          <p:nvSpPr>
            <p:cNvPr id="25" name="Rectangle 24"/>
            <p:cNvSpPr/>
            <p:nvPr>
              <p:custDataLst>
                <p:tags r:id="rId34"/>
              </p:custDataLst>
            </p:nvPr>
          </p:nvSpPr>
          <p:spPr>
            <a:xfrm>
              <a:off x="1564724" y="4953000"/>
              <a:ext cx="1132505" cy="618226"/>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t"/>
            <a:lstStyle/>
            <a:p>
              <a:r>
                <a:rPr lang="en-US" sz="1122" dirty="0">
                  <a:solidFill>
                    <a:srgbClr val="000000"/>
                  </a:solidFill>
                </a:rPr>
                <a:t>SC Orchestrator</a:t>
              </a:r>
            </a:p>
          </p:txBody>
        </p:sp>
        <p:sp>
          <p:nvSpPr>
            <p:cNvPr id="26" name="Rectangle 25"/>
            <p:cNvSpPr/>
            <p:nvPr>
              <p:custDataLst>
                <p:tags r:id="rId35"/>
              </p:custDataLst>
            </p:nvPr>
          </p:nvSpPr>
          <p:spPr>
            <a:xfrm>
              <a:off x="2824648" y="4953000"/>
              <a:ext cx="1132505" cy="618226"/>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t"/>
            <a:lstStyle/>
            <a:p>
              <a:r>
                <a:rPr lang="en-US" sz="1122" dirty="0">
                  <a:solidFill>
                    <a:srgbClr val="000000"/>
                  </a:solidFill>
                </a:rPr>
                <a:t>SC </a:t>
              </a:r>
            </a:p>
            <a:p>
              <a:r>
                <a:rPr lang="en-US" sz="1122" dirty="0">
                  <a:solidFill>
                    <a:srgbClr val="000000"/>
                  </a:solidFill>
                </a:rPr>
                <a:t>Operations Manager</a:t>
              </a:r>
            </a:p>
          </p:txBody>
        </p:sp>
        <p:sp>
          <p:nvSpPr>
            <p:cNvPr id="27" name="Rectangle 26"/>
            <p:cNvSpPr/>
            <p:nvPr>
              <p:custDataLst>
                <p:tags r:id="rId36"/>
              </p:custDataLst>
            </p:nvPr>
          </p:nvSpPr>
          <p:spPr>
            <a:xfrm>
              <a:off x="4084572" y="4950124"/>
              <a:ext cx="1132505" cy="618226"/>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t"/>
            <a:lstStyle/>
            <a:p>
              <a:r>
                <a:rPr lang="en-US" sz="1122" dirty="0">
                  <a:solidFill>
                    <a:srgbClr val="000000"/>
                  </a:solidFill>
                </a:rPr>
                <a:t>SC Service Manager</a:t>
              </a:r>
            </a:p>
          </p:txBody>
        </p:sp>
        <p:sp>
          <p:nvSpPr>
            <p:cNvPr id="28" name="Rectangle 27"/>
            <p:cNvSpPr/>
            <p:nvPr>
              <p:custDataLst>
                <p:tags r:id="rId37"/>
              </p:custDataLst>
            </p:nvPr>
          </p:nvSpPr>
          <p:spPr>
            <a:xfrm>
              <a:off x="5344495" y="4953000"/>
              <a:ext cx="1132505" cy="618226"/>
            </a:xfrm>
            <a:prstGeom prst="rect">
              <a:avLst/>
            </a:prstGeom>
            <a:solidFill>
              <a:srgbClr val="00BC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t"/>
            <a:lstStyle/>
            <a:p>
              <a:r>
                <a:rPr lang="en-US" sz="1122" dirty="0">
                  <a:solidFill>
                    <a:srgbClr val="000000"/>
                  </a:solidFill>
                </a:rPr>
                <a:t>SC App Controller</a:t>
              </a:r>
            </a:p>
          </p:txBody>
        </p:sp>
        <p:pic>
          <p:nvPicPr>
            <p:cNvPr id="37" name="Picture 3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1000" y="5676899"/>
              <a:ext cx="652463" cy="676275"/>
            </a:xfrm>
            <a:prstGeom prst="rect">
              <a:avLst/>
            </a:prstGeom>
          </p:spPr>
        </p:pic>
        <p:pic>
          <p:nvPicPr>
            <p:cNvPr id="38" name="Picture 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487837" y="5676899"/>
              <a:ext cx="663132" cy="714374"/>
            </a:xfrm>
            <a:prstGeom prst="rect">
              <a:avLst/>
            </a:prstGeom>
          </p:spPr>
        </p:pic>
      </p:grpSp>
      <p:sp>
        <p:nvSpPr>
          <p:cNvPr id="44" name="Rectangle 43"/>
          <p:cNvSpPr/>
          <p:nvPr>
            <p:custDataLst>
              <p:tags r:id="rId1"/>
            </p:custDataLst>
          </p:nvPr>
        </p:nvSpPr>
        <p:spPr>
          <a:xfrm>
            <a:off x="4353029" y="2653775"/>
            <a:ext cx="3366249" cy="1465224"/>
          </a:xfrm>
          <a:prstGeom prst="rect">
            <a:avLst/>
          </a:prstGeom>
          <a:solidFill>
            <a:srgbClr val="9B4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3776" tIns="95851" rIns="143776" bIns="95851" rtlCol="0" anchor="b"/>
          <a:lstStyle/>
          <a:p>
            <a:pPr algn="ctr"/>
            <a:r>
              <a:rPr lang="en-US" sz="1530" dirty="0">
                <a:solidFill>
                  <a:srgbClr val="FFFFFF"/>
                </a:solidFill>
              </a:rPr>
              <a:t>SharePoint Cloud Pack: </a:t>
            </a:r>
            <a:r>
              <a:rPr lang="en-US" sz="1530" i="1" dirty="0">
                <a:solidFill>
                  <a:srgbClr val="FFFFFF"/>
                </a:solidFill>
              </a:rPr>
              <a:t>Collaboration</a:t>
            </a:r>
          </a:p>
        </p:txBody>
      </p:sp>
      <p:sp>
        <p:nvSpPr>
          <p:cNvPr id="84" name="TextBox 83"/>
          <p:cNvSpPr txBox="1"/>
          <p:nvPr/>
        </p:nvSpPr>
        <p:spPr>
          <a:xfrm>
            <a:off x="4538649" y="2265775"/>
            <a:ext cx="980135" cy="345351"/>
          </a:xfrm>
          <a:prstGeom prst="rect">
            <a:avLst/>
          </a:prstGeom>
          <a:noFill/>
        </p:spPr>
        <p:txBody>
          <a:bodyPr wrap="square" lIns="0" tIns="0" rIns="0" bIns="0" rtlCol="0">
            <a:spAutoFit/>
          </a:bodyPr>
          <a:lstStyle/>
          <a:p>
            <a:r>
              <a:rPr lang="en-US" sz="1122" dirty="0"/>
              <a:t>Cloud Pack Documentation</a:t>
            </a:r>
          </a:p>
        </p:txBody>
      </p:sp>
      <p:sp>
        <p:nvSpPr>
          <p:cNvPr id="85" name="TextBox 84"/>
          <p:cNvSpPr txBox="1"/>
          <p:nvPr/>
        </p:nvSpPr>
        <p:spPr>
          <a:xfrm>
            <a:off x="6662814" y="2265775"/>
            <a:ext cx="980135" cy="352226"/>
          </a:xfrm>
          <a:prstGeom prst="rect">
            <a:avLst/>
          </a:prstGeom>
          <a:noFill/>
        </p:spPr>
        <p:txBody>
          <a:bodyPr wrap="square" lIns="0" tIns="0" rIns="0" bIns="0" rtlCol="0">
            <a:spAutoFit/>
          </a:bodyPr>
          <a:lstStyle/>
          <a:p>
            <a:r>
              <a:rPr lang="en-US" sz="1122" dirty="0"/>
              <a:t>Cloud Pack Artifacts</a:t>
            </a:r>
          </a:p>
        </p:txBody>
      </p:sp>
      <p:grpSp>
        <p:nvGrpSpPr>
          <p:cNvPr id="156" name="Group 155"/>
          <p:cNvGrpSpPr/>
          <p:nvPr/>
        </p:nvGrpSpPr>
        <p:grpSpPr>
          <a:xfrm>
            <a:off x="4663898" y="1071572"/>
            <a:ext cx="3264112" cy="1582201"/>
            <a:chOff x="3048000" y="1050657"/>
            <a:chExt cx="3200400" cy="1551318"/>
          </a:xfrm>
        </p:grpSpPr>
        <p:grpSp>
          <p:nvGrpSpPr>
            <p:cNvPr id="145" name="Group 144"/>
            <p:cNvGrpSpPr/>
            <p:nvPr/>
          </p:nvGrpSpPr>
          <p:grpSpPr>
            <a:xfrm>
              <a:off x="3217981" y="1154554"/>
              <a:ext cx="2900075" cy="1447421"/>
              <a:chOff x="3217981" y="1154554"/>
              <a:chExt cx="2900075" cy="1447421"/>
            </a:xfrm>
          </p:grpSpPr>
          <p:grpSp>
            <p:nvGrpSpPr>
              <p:cNvPr id="42" name="Group 41"/>
              <p:cNvGrpSpPr/>
              <p:nvPr/>
            </p:nvGrpSpPr>
            <p:grpSpPr>
              <a:xfrm>
                <a:off x="3876152" y="1154554"/>
                <a:ext cx="1028700" cy="946735"/>
                <a:chOff x="3619500" y="2346503"/>
                <a:chExt cx="1524000" cy="1524000"/>
              </a:xfrm>
            </p:grpSpPr>
            <p:sp>
              <p:nvSpPr>
                <p:cNvPr id="41" name="Rectangle 40"/>
                <p:cNvSpPr/>
                <p:nvPr>
                  <p:custDataLst>
                    <p:tags r:id="rId31"/>
                  </p:custDataLst>
                </p:nvPr>
              </p:nvSpPr>
              <p:spPr>
                <a:xfrm>
                  <a:off x="3619500" y="2346503"/>
                  <a:ext cx="1524000" cy="1524000"/>
                </a:xfrm>
                <a:prstGeom prst="rect">
                  <a:avLst/>
                </a:prstGeom>
                <a:solidFill>
                  <a:srgbClr val="505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endParaRPr lang="en-US" sz="1530" dirty="0">
                    <a:solidFill>
                      <a:srgbClr val="FFFFFF"/>
                    </a:solidFill>
                  </a:endParaRPr>
                </a:p>
              </p:txBody>
            </p:sp>
            <p:pic>
              <p:nvPicPr>
                <p:cNvPr id="39" name="Picture 3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857998" y="2613294"/>
                  <a:ext cx="1047001" cy="858086"/>
                </a:xfrm>
                <a:prstGeom prst="rect">
                  <a:avLst/>
                </a:prstGeom>
              </p:spPr>
            </p:pic>
          </p:grpSp>
          <p:cxnSp>
            <p:nvCxnSpPr>
              <p:cNvPr id="58" name="Straight Arrow Connector 57"/>
              <p:cNvCxnSpPr>
                <a:endCxn id="41" idx="1"/>
              </p:cNvCxnSpPr>
              <p:nvPr/>
            </p:nvCxnSpPr>
            <p:spPr>
              <a:xfrm flipV="1">
                <a:off x="3217981" y="1627922"/>
                <a:ext cx="658171" cy="39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94" idx="1"/>
                <a:endCxn id="41" idx="3"/>
              </p:cNvCxnSpPr>
              <p:nvPr/>
            </p:nvCxnSpPr>
            <p:spPr>
              <a:xfrm flipH="1" flipV="1">
                <a:off x="4904852" y="1627922"/>
                <a:ext cx="1213204" cy="25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1" idx="2"/>
                <a:endCxn id="44" idx="0"/>
              </p:cNvCxnSpPr>
              <p:nvPr/>
            </p:nvCxnSpPr>
            <p:spPr>
              <a:xfrm>
                <a:off x="4390502" y="2101289"/>
                <a:ext cx="2969" cy="5006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1" name="Right Brace 90"/>
            <p:cNvSpPr/>
            <p:nvPr/>
          </p:nvSpPr>
          <p:spPr>
            <a:xfrm>
              <a:off x="3048000" y="1050657"/>
              <a:ext cx="171978" cy="1149095"/>
            </a:xfrm>
            <a:prstGeom prst="rightBrace">
              <a:avLst>
                <a:gd name="adj1" fmla="val 3842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94" name="Left Brace 93"/>
            <p:cNvSpPr/>
            <p:nvPr/>
          </p:nvSpPr>
          <p:spPr>
            <a:xfrm>
              <a:off x="6118056" y="1119066"/>
              <a:ext cx="130344" cy="1022732"/>
            </a:xfrm>
            <a:prstGeom prst="leftBrace">
              <a:avLst>
                <a:gd name="adj1" fmla="val 4532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grpSp>
      <p:grpSp>
        <p:nvGrpSpPr>
          <p:cNvPr id="142" name="Group 141"/>
          <p:cNvGrpSpPr/>
          <p:nvPr/>
        </p:nvGrpSpPr>
        <p:grpSpPr>
          <a:xfrm>
            <a:off x="7932640" y="487137"/>
            <a:ext cx="2655139" cy="2073638"/>
            <a:chOff x="6252940" y="477628"/>
            <a:chExt cx="2603314" cy="2033163"/>
          </a:xfrm>
        </p:grpSpPr>
        <p:sp>
          <p:nvSpPr>
            <p:cNvPr id="30" name="Rectangle 29"/>
            <p:cNvSpPr/>
            <p:nvPr>
              <p:custDataLst>
                <p:tags r:id="rId23"/>
              </p:custDataLst>
            </p:nvPr>
          </p:nvSpPr>
          <p:spPr>
            <a:xfrm>
              <a:off x="7865654" y="477628"/>
              <a:ext cx="990600" cy="1748486"/>
            </a:xfrm>
            <a:prstGeom prst="rect">
              <a:avLst/>
            </a:prstGeom>
            <a:pattFill prst="pct50">
              <a:fgClr>
                <a:srgbClr val="FF8C00"/>
              </a:fgClr>
              <a:bgClr>
                <a:schemeClr val="bg1"/>
              </a:bgClr>
            </a:patt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vert" lIns="69945" rIns="69945" rtlCol="0" anchor="t"/>
            <a:lstStyle/>
            <a:p>
              <a:pPr algn="r"/>
              <a:r>
                <a:rPr lang="en-US" sz="918" dirty="0">
                  <a:solidFill>
                    <a:srgbClr val="000000"/>
                  </a:solidFill>
                </a:rPr>
                <a:t>SharePoint PLA: </a:t>
              </a:r>
              <a:r>
                <a:rPr lang="en-US" sz="918" i="1" dirty="0">
                  <a:solidFill>
                    <a:srgbClr val="000000"/>
                  </a:solidFill>
                </a:rPr>
                <a:t>Sites</a:t>
              </a:r>
            </a:p>
          </p:txBody>
        </p:sp>
        <p:sp>
          <p:nvSpPr>
            <p:cNvPr id="29" name="Rectangle 28"/>
            <p:cNvSpPr/>
            <p:nvPr>
              <p:custDataLst>
                <p:tags r:id="rId24"/>
              </p:custDataLst>
            </p:nvPr>
          </p:nvSpPr>
          <p:spPr>
            <a:xfrm>
              <a:off x="7565814" y="613816"/>
              <a:ext cx="990600" cy="1748486"/>
            </a:xfrm>
            <a:prstGeom prst="rect">
              <a:avLst/>
            </a:prstGeom>
            <a:pattFill prst="pct50">
              <a:fgClr>
                <a:srgbClr val="FF8C00"/>
              </a:fgClr>
              <a:bgClr>
                <a:schemeClr val="bg1"/>
              </a:bgClr>
            </a:patt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vert" lIns="69945" rIns="69945" rtlCol="0" anchor="t"/>
            <a:lstStyle/>
            <a:p>
              <a:pPr algn="r"/>
              <a:r>
                <a:rPr lang="en-US" sz="918" dirty="0">
                  <a:solidFill>
                    <a:srgbClr val="000000"/>
                  </a:solidFill>
                </a:rPr>
                <a:t>SharePoint PLA: </a:t>
              </a:r>
              <a:r>
                <a:rPr lang="en-US" sz="918" i="1" dirty="0">
                  <a:solidFill>
                    <a:srgbClr val="000000"/>
                  </a:solidFill>
                </a:rPr>
                <a:t>Search</a:t>
              </a:r>
            </a:p>
          </p:txBody>
        </p:sp>
        <p:sp>
          <p:nvSpPr>
            <p:cNvPr id="16" name="Rectangle 15"/>
            <p:cNvSpPr/>
            <p:nvPr>
              <p:custDataLst>
                <p:tags r:id="rId25"/>
              </p:custDataLst>
            </p:nvPr>
          </p:nvSpPr>
          <p:spPr>
            <a:xfrm>
              <a:off x="7279016" y="762305"/>
              <a:ext cx="990600" cy="1748486"/>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r>
                <a:rPr lang="en-US" sz="1020" b="1" dirty="0">
                  <a:solidFill>
                    <a:srgbClr val="000000"/>
                  </a:solidFill>
                </a:rPr>
                <a:t>SharePoint PLA: </a:t>
              </a:r>
              <a:r>
                <a:rPr lang="en-US" sz="1020" b="1" i="1" dirty="0">
                  <a:solidFill>
                    <a:srgbClr val="000000"/>
                  </a:solidFill>
                </a:rPr>
                <a:t>Collaboration</a:t>
              </a:r>
            </a:p>
          </p:txBody>
        </p:sp>
        <p:sp>
          <p:nvSpPr>
            <p:cNvPr id="32" name="Rectangle 31"/>
            <p:cNvSpPr/>
            <p:nvPr>
              <p:custDataLst>
                <p:tags r:id="rId26"/>
              </p:custDataLst>
            </p:nvPr>
          </p:nvSpPr>
          <p:spPr>
            <a:xfrm>
              <a:off x="6252940" y="1125182"/>
              <a:ext cx="990600" cy="296978"/>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Service Description</a:t>
              </a:r>
            </a:p>
          </p:txBody>
        </p:sp>
        <p:sp>
          <p:nvSpPr>
            <p:cNvPr id="33" name="Rectangle 32"/>
            <p:cNvSpPr/>
            <p:nvPr>
              <p:custDataLst>
                <p:tags r:id="rId27"/>
              </p:custDataLst>
            </p:nvPr>
          </p:nvSpPr>
          <p:spPr>
            <a:xfrm>
              <a:off x="6252940" y="1488059"/>
              <a:ext cx="990600" cy="296978"/>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Service Level Agreement</a:t>
              </a:r>
            </a:p>
          </p:txBody>
        </p:sp>
        <p:sp>
          <p:nvSpPr>
            <p:cNvPr id="34" name="Rectangle 33"/>
            <p:cNvSpPr/>
            <p:nvPr>
              <p:custDataLst>
                <p:tags r:id="rId28"/>
              </p:custDataLst>
            </p:nvPr>
          </p:nvSpPr>
          <p:spPr>
            <a:xfrm>
              <a:off x="6263887" y="762305"/>
              <a:ext cx="990600" cy="296978"/>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Vision/Scope</a:t>
              </a:r>
            </a:p>
          </p:txBody>
        </p:sp>
        <p:sp>
          <p:nvSpPr>
            <p:cNvPr id="35" name="Rectangle 34"/>
            <p:cNvSpPr/>
            <p:nvPr>
              <p:custDataLst>
                <p:tags r:id="rId29"/>
              </p:custDataLst>
            </p:nvPr>
          </p:nvSpPr>
          <p:spPr>
            <a:xfrm>
              <a:off x="6268525" y="2213813"/>
              <a:ext cx="990600" cy="296978"/>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Questionnaire</a:t>
              </a:r>
            </a:p>
          </p:txBody>
        </p:sp>
        <p:sp>
          <p:nvSpPr>
            <p:cNvPr id="36" name="Rectangle 35"/>
            <p:cNvSpPr/>
            <p:nvPr>
              <p:custDataLst>
                <p:tags r:id="rId30"/>
              </p:custDataLst>
            </p:nvPr>
          </p:nvSpPr>
          <p:spPr>
            <a:xfrm>
              <a:off x="6252940" y="1850936"/>
              <a:ext cx="990600" cy="296978"/>
            </a:xfrm>
            <a:prstGeom prst="rect">
              <a:avLst/>
            </a:prstGeom>
            <a:solidFill>
              <a:srgbClr val="FF8C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Functional Specification</a:t>
              </a:r>
            </a:p>
          </p:txBody>
        </p:sp>
        <p:sp>
          <p:nvSpPr>
            <p:cNvPr id="104" name="Rectangle 103"/>
            <p:cNvSpPr/>
            <p:nvPr/>
          </p:nvSpPr>
          <p:spPr>
            <a:xfrm>
              <a:off x="7657365" y="1455635"/>
              <a:ext cx="233902" cy="237687"/>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1</a:t>
              </a:r>
            </a:p>
          </p:txBody>
        </p:sp>
      </p:grpSp>
      <p:grpSp>
        <p:nvGrpSpPr>
          <p:cNvPr id="143" name="Group 142"/>
          <p:cNvGrpSpPr/>
          <p:nvPr/>
        </p:nvGrpSpPr>
        <p:grpSpPr>
          <a:xfrm>
            <a:off x="1676046" y="763139"/>
            <a:ext cx="2080908" cy="1783294"/>
            <a:chOff x="118466" y="748244"/>
            <a:chExt cx="2040291" cy="1748486"/>
          </a:xfrm>
        </p:grpSpPr>
        <p:sp>
          <p:nvSpPr>
            <p:cNvPr id="8" name="Rectangle 7"/>
            <p:cNvSpPr/>
            <p:nvPr>
              <p:custDataLst>
                <p:tags r:id="rId17"/>
              </p:custDataLst>
            </p:nvPr>
          </p:nvSpPr>
          <p:spPr>
            <a:xfrm>
              <a:off x="118466" y="748802"/>
              <a:ext cx="990600" cy="174792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3776" tIns="95851" rIns="143776" bIns="95851" rtlCol="0" anchor="b"/>
            <a:lstStyle/>
            <a:p>
              <a:r>
                <a:rPr lang="en-US" sz="1428" b="1" dirty="0">
                  <a:solidFill>
                    <a:srgbClr val="FFFFFF"/>
                  </a:solidFill>
                </a:rPr>
                <a:t>PCIF Toolkit </a:t>
              </a:r>
              <a:r>
                <a:rPr lang="en-US" sz="816" b="1" dirty="0">
                  <a:solidFill>
                    <a:srgbClr val="FFFFFF"/>
                  </a:solidFill>
                </a:rPr>
                <a:t>(part of DCS Application Transformation Offering)</a:t>
              </a:r>
            </a:p>
          </p:txBody>
        </p:sp>
        <p:sp>
          <p:nvSpPr>
            <p:cNvPr id="9" name="Rectangle 8"/>
            <p:cNvSpPr/>
            <p:nvPr>
              <p:custDataLst>
                <p:tags r:id="rId18"/>
              </p:custDataLst>
            </p:nvPr>
          </p:nvSpPr>
          <p:spPr>
            <a:xfrm>
              <a:off x="1168157" y="748244"/>
              <a:ext cx="990600" cy="29697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FFFFFF"/>
                  </a:solidFill>
                </a:rPr>
                <a:t>Getting Started Guide</a:t>
              </a:r>
            </a:p>
          </p:txBody>
        </p:sp>
        <p:sp>
          <p:nvSpPr>
            <p:cNvPr id="10" name="Rectangle 9"/>
            <p:cNvSpPr/>
            <p:nvPr>
              <p:custDataLst>
                <p:tags r:id="rId19"/>
              </p:custDataLst>
            </p:nvPr>
          </p:nvSpPr>
          <p:spPr>
            <a:xfrm>
              <a:off x="1168157" y="1111121"/>
              <a:ext cx="990600" cy="29697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FFFFFF"/>
                  </a:solidFill>
                </a:rPr>
                <a:t>PCIF Reference Architecture</a:t>
              </a:r>
            </a:p>
          </p:txBody>
        </p:sp>
        <p:sp>
          <p:nvSpPr>
            <p:cNvPr id="11" name="Rectangle 10"/>
            <p:cNvSpPr/>
            <p:nvPr>
              <p:custDataLst>
                <p:tags r:id="rId20"/>
              </p:custDataLst>
            </p:nvPr>
          </p:nvSpPr>
          <p:spPr>
            <a:xfrm>
              <a:off x="1168157" y="1473998"/>
              <a:ext cx="990600" cy="296978"/>
            </a:xfrm>
            <a:prstGeom prst="rect">
              <a:avLst/>
            </a:prstGeom>
            <a:solidFill>
              <a:srgbClr val="BAD8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000000"/>
                  </a:solidFill>
                </a:rPr>
                <a:t>Function “How to” Design Guides</a:t>
              </a:r>
            </a:p>
          </p:txBody>
        </p:sp>
        <p:sp>
          <p:nvSpPr>
            <p:cNvPr id="12" name="Rectangle 11"/>
            <p:cNvSpPr/>
            <p:nvPr>
              <p:custDataLst>
                <p:tags r:id="rId21"/>
              </p:custDataLst>
            </p:nvPr>
          </p:nvSpPr>
          <p:spPr>
            <a:xfrm>
              <a:off x="1168157" y="1836875"/>
              <a:ext cx="990600" cy="29697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FFFFFF"/>
                  </a:solidFill>
                </a:rPr>
                <a:t>DCS Plug-ins</a:t>
              </a:r>
            </a:p>
          </p:txBody>
        </p:sp>
        <p:sp>
          <p:nvSpPr>
            <p:cNvPr id="13" name="Rectangle 12"/>
            <p:cNvSpPr/>
            <p:nvPr>
              <p:custDataLst>
                <p:tags r:id="rId22"/>
              </p:custDataLst>
            </p:nvPr>
          </p:nvSpPr>
          <p:spPr>
            <a:xfrm>
              <a:off x="1168157" y="2199752"/>
              <a:ext cx="990600" cy="29697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816" dirty="0">
                  <a:solidFill>
                    <a:srgbClr val="FFFFFF"/>
                  </a:solidFill>
                </a:rPr>
                <a:t>Common Interface Scripts</a:t>
              </a:r>
            </a:p>
          </p:txBody>
        </p:sp>
        <p:sp>
          <p:nvSpPr>
            <p:cNvPr id="105" name="Rectangle 104"/>
            <p:cNvSpPr/>
            <p:nvPr/>
          </p:nvSpPr>
          <p:spPr>
            <a:xfrm>
              <a:off x="1007429" y="1154554"/>
              <a:ext cx="203274" cy="173736"/>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2</a:t>
              </a:r>
            </a:p>
          </p:txBody>
        </p:sp>
      </p:grpSp>
      <p:grpSp>
        <p:nvGrpSpPr>
          <p:cNvPr id="151" name="Group 150"/>
          <p:cNvGrpSpPr/>
          <p:nvPr/>
        </p:nvGrpSpPr>
        <p:grpSpPr>
          <a:xfrm>
            <a:off x="4431544" y="2720092"/>
            <a:ext cx="1010320" cy="527584"/>
            <a:chOff x="2824648" y="2773663"/>
            <a:chExt cx="990600" cy="290162"/>
          </a:xfrm>
        </p:grpSpPr>
        <p:sp>
          <p:nvSpPr>
            <p:cNvPr id="55" name="Rectangle 54"/>
            <p:cNvSpPr/>
            <p:nvPr>
              <p:custDataLst>
                <p:tags r:id="rId15"/>
              </p:custDataLst>
            </p:nvPr>
          </p:nvSpPr>
          <p:spPr>
            <a:xfrm>
              <a:off x="2824648" y="2930467"/>
              <a:ext cx="990600" cy="133358"/>
            </a:xfrm>
            <a:prstGeom prst="rect">
              <a:avLst/>
            </a:prstGeom>
            <a:solidFill>
              <a:srgbClr val="BAD8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tIns="0" rIns="69945" bIns="0" rtlCol="0" anchor="b"/>
            <a:lstStyle/>
            <a:p>
              <a:r>
                <a:rPr lang="en-US" sz="714" dirty="0">
                  <a:solidFill>
                    <a:srgbClr val="000000"/>
                  </a:solidFill>
                </a:rPr>
                <a:t>Provisioning Design/ Functional Spec</a:t>
              </a:r>
            </a:p>
          </p:txBody>
        </p:sp>
        <p:sp>
          <p:nvSpPr>
            <p:cNvPr id="56" name="Rectangle 55"/>
            <p:cNvSpPr/>
            <p:nvPr>
              <p:custDataLst>
                <p:tags r:id="rId16"/>
              </p:custDataLst>
            </p:nvPr>
          </p:nvSpPr>
          <p:spPr>
            <a:xfrm>
              <a:off x="2824648" y="2773663"/>
              <a:ext cx="990600" cy="131260"/>
            </a:xfrm>
            <a:prstGeom prst="rect">
              <a:avLst/>
            </a:prstGeom>
            <a:solidFill>
              <a:srgbClr val="BAD8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tIns="0" rIns="69945" bIns="0" rtlCol="0" anchor="b"/>
            <a:lstStyle/>
            <a:p>
              <a:r>
                <a:rPr lang="en-US" sz="714" dirty="0">
                  <a:solidFill>
                    <a:srgbClr val="000000"/>
                  </a:solidFill>
                </a:rPr>
                <a:t>Monitoring Design/</a:t>
              </a:r>
            </a:p>
            <a:p>
              <a:r>
                <a:rPr lang="en-US" sz="714" dirty="0">
                  <a:solidFill>
                    <a:srgbClr val="000000"/>
                  </a:solidFill>
                </a:rPr>
                <a:t>Functional Spec</a:t>
              </a:r>
            </a:p>
          </p:txBody>
        </p:sp>
        <p:sp>
          <p:nvSpPr>
            <p:cNvPr id="106" name="Rectangle 105"/>
            <p:cNvSpPr/>
            <p:nvPr/>
          </p:nvSpPr>
          <p:spPr>
            <a:xfrm>
              <a:off x="3653535" y="2811177"/>
              <a:ext cx="137160" cy="137160"/>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3</a:t>
              </a:r>
            </a:p>
          </p:txBody>
        </p:sp>
      </p:grpSp>
      <p:grpSp>
        <p:nvGrpSpPr>
          <p:cNvPr id="157" name="Group 156"/>
          <p:cNvGrpSpPr/>
          <p:nvPr/>
        </p:nvGrpSpPr>
        <p:grpSpPr>
          <a:xfrm>
            <a:off x="5535737" y="2687421"/>
            <a:ext cx="2146747" cy="747842"/>
            <a:chOff x="3902820" y="2634965"/>
            <a:chExt cx="2104845" cy="733245"/>
          </a:xfrm>
        </p:grpSpPr>
        <p:sp>
          <p:nvSpPr>
            <p:cNvPr id="87" name="Freeform 86"/>
            <p:cNvSpPr/>
            <p:nvPr/>
          </p:nvSpPr>
          <p:spPr>
            <a:xfrm flipH="1">
              <a:off x="3902820" y="2634965"/>
              <a:ext cx="2104845" cy="733245"/>
            </a:xfrm>
            <a:custGeom>
              <a:avLst/>
              <a:gdLst>
                <a:gd name="connsiteX0" fmla="*/ 0 w 2104845"/>
                <a:gd name="connsiteY0" fmla="*/ 0 h 733245"/>
                <a:gd name="connsiteX1" fmla="*/ 0 w 2104845"/>
                <a:gd name="connsiteY1" fmla="*/ 733245 h 733245"/>
                <a:gd name="connsiteX2" fmla="*/ 1052423 w 2104845"/>
                <a:gd name="connsiteY2" fmla="*/ 733245 h 733245"/>
                <a:gd name="connsiteX3" fmla="*/ 1061049 w 2104845"/>
                <a:gd name="connsiteY3" fmla="*/ 500332 h 733245"/>
                <a:gd name="connsiteX4" fmla="*/ 2104845 w 2104845"/>
                <a:gd name="connsiteY4" fmla="*/ 500332 h 733245"/>
                <a:gd name="connsiteX5" fmla="*/ 2104845 w 2104845"/>
                <a:gd name="connsiteY5" fmla="*/ 0 h 733245"/>
                <a:gd name="connsiteX6" fmla="*/ 0 w 2104845"/>
                <a:gd name="connsiteY6" fmla="*/ 0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845" h="733245">
                  <a:moveTo>
                    <a:pt x="0" y="0"/>
                  </a:moveTo>
                  <a:lnTo>
                    <a:pt x="0" y="733245"/>
                  </a:lnTo>
                  <a:lnTo>
                    <a:pt x="1052423" y="733245"/>
                  </a:lnTo>
                  <a:lnTo>
                    <a:pt x="1061049" y="500332"/>
                  </a:lnTo>
                  <a:lnTo>
                    <a:pt x="2104845" y="500332"/>
                  </a:lnTo>
                  <a:lnTo>
                    <a:pt x="2104845" y="0"/>
                  </a:lnTo>
                  <a:lnTo>
                    <a:pt x="0" y="0"/>
                  </a:lnTo>
                  <a:close/>
                </a:path>
              </a:pathLst>
            </a:custGeom>
            <a:noFill/>
            <a:ln w="19050">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nvGrpSpPr>
            <p:cNvPr id="152" name="Group 151"/>
            <p:cNvGrpSpPr/>
            <p:nvPr/>
          </p:nvGrpSpPr>
          <p:grpSpPr>
            <a:xfrm>
              <a:off x="3940186" y="2667000"/>
              <a:ext cx="2027858" cy="658612"/>
              <a:chOff x="3940186" y="2667000"/>
              <a:chExt cx="2027858" cy="658612"/>
            </a:xfrm>
          </p:grpSpPr>
          <p:sp>
            <p:nvSpPr>
              <p:cNvPr id="68" name="Rectangle 67"/>
              <p:cNvSpPr/>
              <p:nvPr>
                <p:custDataLst>
                  <p:tags r:id="rId10"/>
                </p:custDataLst>
              </p:nvPr>
            </p:nvSpPr>
            <p:spPr>
              <a:xfrm>
                <a:off x="4977444" y="3124444"/>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Hydration</a:t>
                </a:r>
              </a:p>
            </p:txBody>
          </p:sp>
          <p:sp>
            <p:nvSpPr>
              <p:cNvPr id="69" name="Rectangle 68"/>
              <p:cNvSpPr/>
              <p:nvPr>
                <p:custDataLst>
                  <p:tags r:id="rId11"/>
                </p:custDataLst>
              </p:nvPr>
            </p:nvSpPr>
            <p:spPr>
              <a:xfrm>
                <a:off x="4977444" y="2901004"/>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Service Templates</a:t>
                </a:r>
              </a:p>
            </p:txBody>
          </p:sp>
          <p:sp>
            <p:nvSpPr>
              <p:cNvPr id="70" name="Rectangle 69"/>
              <p:cNvSpPr/>
              <p:nvPr>
                <p:custDataLst>
                  <p:tags r:id="rId12"/>
                </p:custDataLst>
              </p:nvPr>
            </p:nvSpPr>
            <p:spPr>
              <a:xfrm>
                <a:off x="4977444" y="2667000"/>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Security Model</a:t>
                </a:r>
              </a:p>
            </p:txBody>
          </p:sp>
          <p:sp>
            <p:nvSpPr>
              <p:cNvPr id="82" name="Rectangle 81"/>
              <p:cNvSpPr/>
              <p:nvPr>
                <p:custDataLst>
                  <p:tags r:id="rId13"/>
                </p:custDataLst>
              </p:nvPr>
            </p:nvSpPr>
            <p:spPr>
              <a:xfrm>
                <a:off x="3940186" y="2901004"/>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Configuration portal</a:t>
                </a:r>
              </a:p>
            </p:txBody>
          </p:sp>
          <p:sp>
            <p:nvSpPr>
              <p:cNvPr id="83" name="Rectangle 82"/>
              <p:cNvSpPr/>
              <p:nvPr>
                <p:custDataLst>
                  <p:tags r:id="rId14"/>
                </p:custDataLst>
              </p:nvPr>
            </p:nvSpPr>
            <p:spPr>
              <a:xfrm>
                <a:off x="3940186" y="2667000"/>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err="1">
                    <a:solidFill>
                      <a:srgbClr val="FFFFFF"/>
                    </a:solidFill>
                  </a:rPr>
                  <a:t>Runbooks</a:t>
                </a:r>
                <a:endParaRPr lang="en-US" sz="714" dirty="0">
                  <a:solidFill>
                    <a:srgbClr val="FFFFFF"/>
                  </a:solidFill>
                </a:endParaRPr>
              </a:p>
            </p:txBody>
          </p:sp>
          <p:sp>
            <p:nvSpPr>
              <p:cNvPr id="107" name="Rectangle 106"/>
              <p:cNvSpPr/>
              <p:nvPr/>
            </p:nvSpPr>
            <p:spPr>
              <a:xfrm>
                <a:off x="4748107" y="2699004"/>
                <a:ext cx="137160" cy="137160"/>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4</a:t>
                </a:r>
              </a:p>
            </p:txBody>
          </p:sp>
        </p:grpSp>
      </p:grpSp>
      <p:grpSp>
        <p:nvGrpSpPr>
          <p:cNvPr id="158" name="Group 157"/>
          <p:cNvGrpSpPr/>
          <p:nvPr/>
        </p:nvGrpSpPr>
        <p:grpSpPr>
          <a:xfrm>
            <a:off x="4401833" y="2687421"/>
            <a:ext cx="2146747" cy="887558"/>
            <a:chOff x="2791049" y="2634966"/>
            <a:chExt cx="2104845" cy="870234"/>
          </a:xfrm>
        </p:grpSpPr>
        <p:sp>
          <p:nvSpPr>
            <p:cNvPr id="89" name="Freeform 88"/>
            <p:cNvSpPr/>
            <p:nvPr/>
          </p:nvSpPr>
          <p:spPr>
            <a:xfrm flipH="1">
              <a:off x="2791049" y="2634966"/>
              <a:ext cx="2104845" cy="870234"/>
            </a:xfrm>
            <a:custGeom>
              <a:avLst/>
              <a:gdLst>
                <a:gd name="connsiteX0" fmla="*/ 0 w 2104845"/>
                <a:gd name="connsiteY0" fmla="*/ 457200 h 724619"/>
                <a:gd name="connsiteX1" fmla="*/ 0 w 2104845"/>
                <a:gd name="connsiteY1" fmla="*/ 724619 h 724619"/>
                <a:gd name="connsiteX2" fmla="*/ 2104845 w 2104845"/>
                <a:gd name="connsiteY2" fmla="*/ 724619 h 724619"/>
                <a:gd name="connsiteX3" fmla="*/ 2104845 w 2104845"/>
                <a:gd name="connsiteY3" fmla="*/ 0 h 724619"/>
                <a:gd name="connsiteX4" fmla="*/ 1052422 w 2104845"/>
                <a:gd name="connsiteY4" fmla="*/ 0 h 724619"/>
                <a:gd name="connsiteX5" fmla="*/ 1052422 w 2104845"/>
                <a:gd name="connsiteY5" fmla="*/ 457200 h 724619"/>
                <a:gd name="connsiteX6" fmla="*/ 0 w 2104845"/>
                <a:gd name="connsiteY6" fmla="*/ 457200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845" h="724619">
                  <a:moveTo>
                    <a:pt x="0" y="457200"/>
                  </a:moveTo>
                  <a:lnTo>
                    <a:pt x="0" y="724619"/>
                  </a:lnTo>
                  <a:lnTo>
                    <a:pt x="2104845" y="724619"/>
                  </a:lnTo>
                  <a:lnTo>
                    <a:pt x="2104845" y="0"/>
                  </a:lnTo>
                  <a:lnTo>
                    <a:pt x="1052422" y="0"/>
                  </a:lnTo>
                  <a:lnTo>
                    <a:pt x="1052422" y="457200"/>
                  </a:lnTo>
                  <a:lnTo>
                    <a:pt x="0" y="457200"/>
                  </a:lnTo>
                  <a:close/>
                </a:path>
              </a:pathLst>
            </a:custGeom>
            <a:noFill/>
            <a:ln w="19050">
              <a:solidFill>
                <a:srgbClr val="FFC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nvGrpSpPr>
            <p:cNvPr id="153" name="Group 152"/>
            <p:cNvGrpSpPr/>
            <p:nvPr/>
          </p:nvGrpSpPr>
          <p:grpSpPr>
            <a:xfrm>
              <a:off x="3853926" y="3236748"/>
              <a:ext cx="1014184" cy="201168"/>
              <a:chOff x="3853926" y="3236748"/>
              <a:chExt cx="1014184" cy="201168"/>
            </a:xfrm>
          </p:grpSpPr>
          <p:sp>
            <p:nvSpPr>
              <p:cNvPr id="67" name="Rectangle 66"/>
              <p:cNvSpPr/>
              <p:nvPr>
                <p:custDataLst>
                  <p:tags r:id="rId9"/>
                </p:custDataLst>
              </p:nvPr>
            </p:nvSpPr>
            <p:spPr>
              <a:xfrm>
                <a:off x="3853926" y="3236748"/>
                <a:ext cx="990600" cy="201168"/>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SharePoint Decision Leading Workshop</a:t>
                </a:r>
              </a:p>
            </p:txBody>
          </p:sp>
          <p:sp>
            <p:nvSpPr>
              <p:cNvPr id="108" name="Rectangle 107"/>
              <p:cNvSpPr/>
              <p:nvPr/>
            </p:nvSpPr>
            <p:spPr>
              <a:xfrm>
                <a:off x="4730950" y="3276601"/>
                <a:ext cx="137160" cy="136798"/>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5</a:t>
                </a:r>
              </a:p>
            </p:txBody>
          </p:sp>
        </p:grpSp>
      </p:grpSp>
      <p:sp>
        <p:nvSpPr>
          <p:cNvPr id="140" name="Rectangle 139"/>
          <p:cNvSpPr/>
          <p:nvPr/>
        </p:nvSpPr>
        <p:spPr>
          <a:xfrm>
            <a:off x="8087088" y="2601422"/>
            <a:ext cx="2747592" cy="3578109"/>
          </a:xfrm>
          <a:prstGeom prst="rect">
            <a:avLst/>
          </a:prstGeom>
        </p:spPr>
        <p:txBody>
          <a:bodyPr wrap="square">
            <a:spAutoFit/>
          </a:bodyPr>
          <a:lstStyle/>
          <a:p>
            <a:pPr marL="233149" indent="-233149">
              <a:spcAft>
                <a:spcPts val="612"/>
              </a:spcAft>
              <a:buFont typeface="+mj-lt"/>
              <a:buAutoNum type="arabicPeriod"/>
            </a:pPr>
            <a:r>
              <a:rPr lang="en-US" sz="1122" b="1" dirty="0"/>
              <a:t>Review PLA </a:t>
            </a:r>
            <a:r>
              <a:rPr lang="en-US" sz="1122" dirty="0"/>
              <a:t>- Use as basis for Cloud Pack</a:t>
            </a:r>
          </a:p>
          <a:p>
            <a:pPr marL="233149" indent="-233149">
              <a:spcAft>
                <a:spcPts val="612"/>
              </a:spcAft>
              <a:buFont typeface="+mj-lt"/>
              <a:buAutoNum type="arabicPeriod"/>
            </a:pPr>
            <a:r>
              <a:rPr lang="en-US" sz="1122" b="1" dirty="0"/>
              <a:t>Read PCIF RA </a:t>
            </a:r>
            <a:r>
              <a:rPr lang="en-US" sz="1122" dirty="0"/>
              <a:t>- Describes “functions” required to deploy/manage workloads on </a:t>
            </a:r>
            <a:r>
              <a:rPr lang="en-US" sz="1122" dirty="0" err="1"/>
              <a:t>IaaS</a:t>
            </a:r>
            <a:endParaRPr lang="en-US" sz="1122" dirty="0"/>
          </a:p>
          <a:p>
            <a:pPr marL="233149" indent="-233149">
              <a:spcAft>
                <a:spcPts val="612"/>
              </a:spcAft>
              <a:buFont typeface="+mj-lt"/>
              <a:buAutoNum type="arabicPeriod"/>
            </a:pPr>
            <a:r>
              <a:rPr lang="en-US" sz="1122" b="1" dirty="0"/>
              <a:t>Develop Cloud Pack Functional Specs </a:t>
            </a:r>
            <a:r>
              <a:rPr lang="en-US" sz="1122" dirty="0"/>
              <a:t>- Use PCIF “</a:t>
            </a:r>
            <a:r>
              <a:rPr lang="en-US" sz="1122" u="sng" dirty="0"/>
              <a:t>How To Guides</a:t>
            </a:r>
            <a:r>
              <a:rPr lang="en-US" sz="1122" dirty="0"/>
              <a:t>” to create function designs for Provisioning, Monitoring, etc.</a:t>
            </a:r>
          </a:p>
          <a:p>
            <a:pPr marL="233149" indent="-233149">
              <a:spcAft>
                <a:spcPts val="612"/>
              </a:spcAft>
              <a:buFont typeface="+mj-lt"/>
              <a:buAutoNum type="arabicPeriod"/>
            </a:pPr>
            <a:r>
              <a:rPr lang="en-US" sz="1122" b="1" dirty="0"/>
              <a:t>Build Cloud Pack Artifacts </a:t>
            </a:r>
            <a:r>
              <a:rPr lang="en-US" sz="1122" dirty="0"/>
              <a:t>- Use PCIF “Cloud Pack Functional Spec Designs”, and “Cloud Pack Install Guide” to build VMM STs, Hydration, SCOM MPs</a:t>
            </a:r>
          </a:p>
          <a:p>
            <a:pPr marL="233149" indent="-233149">
              <a:spcAft>
                <a:spcPts val="612"/>
              </a:spcAft>
              <a:buFont typeface="+mj-lt"/>
              <a:buAutoNum type="arabicPeriod"/>
            </a:pPr>
            <a:r>
              <a:rPr lang="en-US" sz="1122" b="1" dirty="0"/>
              <a:t>Build Engagement Content </a:t>
            </a:r>
            <a:r>
              <a:rPr lang="en-US" sz="1122" dirty="0"/>
              <a:t>- Use PCIF “DCS Templates” to build Engagement  Implementation and Install Guide for Cloud Pack</a:t>
            </a:r>
          </a:p>
        </p:txBody>
      </p:sp>
      <p:grpSp>
        <p:nvGrpSpPr>
          <p:cNvPr id="150" name="Group 149"/>
          <p:cNvGrpSpPr/>
          <p:nvPr/>
        </p:nvGrpSpPr>
        <p:grpSpPr>
          <a:xfrm>
            <a:off x="3799957" y="1088596"/>
            <a:ext cx="863941" cy="1142826"/>
            <a:chOff x="2200922" y="1067347"/>
            <a:chExt cx="847078" cy="1120519"/>
          </a:xfrm>
        </p:grpSpPr>
        <p:sp>
          <p:nvSpPr>
            <p:cNvPr id="76" name="Rectangle 75"/>
            <p:cNvSpPr/>
            <p:nvPr>
              <p:custDataLst>
                <p:tags r:id="rId4"/>
              </p:custDataLst>
            </p:nvPr>
          </p:nvSpPr>
          <p:spPr>
            <a:xfrm>
              <a:off x="2200922" y="1297055"/>
              <a:ext cx="847078" cy="210312"/>
            </a:xfrm>
            <a:prstGeom prst="rect">
              <a:avLst/>
            </a:prstGeom>
            <a:solidFill>
              <a:srgbClr val="BAD8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r>
                <a:rPr lang="en-US" sz="714" dirty="0">
                  <a:solidFill>
                    <a:srgbClr val="000000"/>
                  </a:solidFill>
                </a:rPr>
                <a:t>Monitoring</a:t>
              </a:r>
            </a:p>
          </p:txBody>
        </p:sp>
        <p:sp>
          <p:nvSpPr>
            <p:cNvPr id="77" name="Rectangle 76"/>
            <p:cNvSpPr/>
            <p:nvPr>
              <p:custDataLst>
                <p:tags r:id="rId5"/>
              </p:custDataLst>
            </p:nvPr>
          </p:nvSpPr>
          <p:spPr>
            <a:xfrm>
              <a:off x="2200922" y="1067347"/>
              <a:ext cx="847078" cy="210312"/>
            </a:xfrm>
            <a:prstGeom prst="rect">
              <a:avLst/>
            </a:prstGeom>
            <a:solidFill>
              <a:srgbClr val="BAD8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r>
                <a:rPr lang="en-US" sz="714" dirty="0">
                  <a:solidFill>
                    <a:srgbClr val="000000"/>
                  </a:solidFill>
                </a:rPr>
                <a:t>Provisioning</a:t>
              </a:r>
            </a:p>
          </p:txBody>
        </p:sp>
        <p:sp>
          <p:nvSpPr>
            <p:cNvPr id="78" name="Rectangle 77"/>
            <p:cNvSpPr/>
            <p:nvPr>
              <p:custDataLst>
                <p:tags r:id="rId6"/>
              </p:custDataLst>
            </p:nvPr>
          </p:nvSpPr>
          <p:spPr>
            <a:xfrm>
              <a:off x="2200922" y="1747845"/>
              <a:ext cx="847078" cy="210312"/>
            </a:xfrm>
            <a:prstGeom prst="rect">
              <a:avLst/>
            </a:prstGeom>
            <a:pattFill prst="ltDnDiag">
              <a:fgClr>
                <a:srgbClr val="BAD80A"/>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r>
                <a:rPr lang="en-US" sz="714" dirty="0">
                  <a:solidFill>
                    <a:srgbClr val="000000"/>
                  </a:solidFill>
                </a:rPr>
                <a:t>Backup/Recovery</a:t>
              </a:r>
            </a:p>
          </p:txBody>
        </p:sp>
        <p:sp>
          <p:nvSpPr>
            <p:cNvPr id="79" name="Rectangle 78"/>
            <p:cNvSpPr/>
            <p:nvPr>
              <p:custDataLst>
                <p:tags r:id="rId7"/>
              </p:custDataLst>
            </p:nvPr>
          </p:nvSpPr>
          <p:spPr>
            <a:xfrm>
              <a:off x="2200922" y="1526763"/>
              <a:ext cx="847078" cy="210312"/>
            </a:xfrm>
            <a:prstGeom prst="rect">
              <a:avLst/>
            </a:prstGeom>
            <a:pattFill prst="ltDnDiag">
              <a:fgClr>
                <a:srgbClr val="BAD80A"/>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r>
                <a:rPr lang="en-US" sz="714" dirty="0">
                  <a:solidFill>
                    <a:srgbClr val="000000"/>
                  </a:solidFill>
                </a:rPr>
                <a:t>Change </a:t>
              </a:r>
              <a:r>
                <a:rPr lang="en-US" sz="714" dirty="0" err="1">
                  <a:solidFill>
                    <a:srgbClr val="000000"/>
                  </a:solidFill>
                </a:rPr>
                <a:t>Mgmt</a:t>
              </a:r>
              <a:endParaRPr lang="en-US" sz="714" dirty="0">
                <a:solidFill>
                  <a:srgbClr val="000000"/>
                </a:solidFill>
              </a:endParaRPr>
            </a:p>
          </p:txBody>
        </p:sp>
        <p:sp>
          <p:nvSpPr>
            <p:cNvPr id="80" name="Rectangle 79"/>
            <p:cNvSpPr/>
            <p:nvPr>
              <p:custDataLst>
                <p:tags r:id="rId8"/>
              </p:custDataLst>
            </p:nvPr>
          </p:nvSpPr>
          <p:spPr>
            <a:xfrm>
              <a:off x="2200922" y="1977554"/>
              <a:ext cx="847078" cy="210312"/>
            </a:xfrm>
            <a:prstGeom prst="rect">
              <a:avLst/>
            </a:prstGeom>
            <a:pattFill prst="ltDnDiag">
              <a:fgClr>
                <a:srgbClr val="BAD80A"/>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000000"/>
                  </a:solidFill>
                </a:rPr>
                <a:t>Usage Analysis</a:t>
              </a:r>
            </a:p>
            <a:p>
              <a:r>
                <a:rPr lang="en-US" sz="612" dirty="0">
                  <a:solidFill>
                    <a:srgbClr val="000000"/>
                  </a:solidFill>
                </a:rPr>
                <a:t>(charge back)</a:t>
              </a:r>
            </a:p>
          </p:txBody>
        </p:sp>
        <p:sp>
          <p:nvSpPr>
            <p:cNvPr id="141" name="Rectangle 140"/>
            <p:cNvSpPr/>
            <p:nvPr/>
          </p:nvSpPr>
          <p:spPr>
            <a:xfrm>
              <a:off x="2839590" y="1111121"/>
              <a:ext cx="137160" cy="137160"/>
            </a:xfrm>
            <a:prstGeom prst="rect">
              <a:avLst/>
            </a:prstGeom>
            <a:solidFill>
              <a:schemeClr val="accent1">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4" b="1" dirty="0">
                  <a:solidFill>
                    <a:sysClr val="windowText" lastClr="000000"/>
                  </a:solidFill>
                </a:rPr>
                <a:t>3</a:t>
              </a:r>
            </a:p>
          </p:txBody>
        </p:sp>
      </p:grpSp>
      <p:sp>
        <p:nvSpPr>
          <p:cNvPr id="160" name="Rectangle 159"/>
          <p:cNvSpPr/>
          <p:nvPr/>
        </p:nvSpPr>
        <p:spPr>
          <a:xfrm>
            <a:off x="1555221" y="4903804"/>
            <a:ext cx="6531866" cy="1687232"/>
          </a:xfrm>
          <a:prstGeom prst="rect">
            <a:avLst/>
          </a:prstGeom>
          <a:noFill/>
          <a:ln>
            <a:solidFill>
              <a:schemeClr val="tx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nvGrpSpPr>
          <p:cNvPr id="159" name="Group 158"/>
          <p:cNvGrpSpPr/>
          <p:nvPr/>
        </p:nvGrpSpPr>
        <p:grpSpPr>
          <a:xfrm>
            <a:off x="1693494" y="4129997"/>
            <a:ext cx="6295073" cy="838024"/>
            <a:chOff x="304800" y="4049383"/>
            <a:chExt cx="6172200" cy="821667"/>
          </a:xfrm>
        </p:grpSpPr>
        <p:grpSp>
          <p:nvGrpSpPr>
            <p:cNvPr id="155" name="Group 154"/>
            <p:cNvGrpSpPr/>
            <p:nvPr/>
          </p:nvGrpSpPr>
          <p:grpSpPr>
            <a:xfrm>
              <a:off x="304800" y="4419600"/>
              <a:ext cx="6172200" cy="451450"/>
              <a:chOff x="304800" y="4419600"/>
              <a:chExt cx="6172200" cy="451450"/>
            </a:xfrm>
          </p:grpSpPr>
          <p:sp>
            <p:nvSpPr>
              <p:cNvPr id="31" name="Rectangle 30"/>
              <p:cNvSpPr/>
              <p:nvPr>
                <p:custDataLst>
                  <p:tags r:id="rId3"/>
                </p:custDataLst>
              </p:nvPr>
            </p:nvSpPr>
            <p:spPr>
              <a:xfrm>
                <a:off x="304800" y="4419600"/>
                <a:ext cx="6172200" cy="451450"/>
              </a:xfrm>
              <a:prstGeom prst="rect">
                <a:avLst/>
              </a:prstGeom>
              <a:solidFill>
                <a:srgbClr val="9B4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3776" tIns="95851" rIns="143776" bIns="95851" rtlCol="0" anchor="t"/>
              <a:lstStyle/>
              <a:p>
                <a:pPr algn="ctr"/>
                <a:r>
                  <a:rPr lang="en-US" sz="1632" dirty="0">
                    <a:solidFill>
                      <a:srgbClr val="FFFFFF"/>
                    </a:solidFill>
                  </a:rPr>
                  <a:t>SharePoint Collaboration Platform</a:t>
                </a:r>
                <a:endParaRPr lang="en-US" sz="1632" i="1" dirty="0">
                  <a:solidFill>
                    <a:srgbClr val="FFFFFF"/>
                  </a:solidFill>
                </a:endParaRPr>
              </a:p>
            </p:txBody>
          </p:sp>
          <p:pic>
            <p:nvPicPr>
              <p:cNvPr id="45" name="Picture 4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410200" y="4419600"/>
                <a:ext cx="566252" cy="388487"/>
              </a:xfrm>
              <a:prstGeom prst="rect">
                <a:avLst/>
              </a:prstGeom>
            </p:spPr>
          </p:pic>
        </p:grpSp>
        <p:sp>
          <p:nvSpPr>
            <p:cNvPr id="54" name="Down Arrow 53"/>
            <p:cNvSpPr/>
            <p:nvPr/>
          </p:nvSpPr>
          <p:spPr>
            <a:xfrm>
              <a:off x="4213748" y="4049383"/>
              <a:ext cx="304800" cy="381000"/>
            </a:xfrm>
            <a:prstGeom prst="downArrow">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sp>
        <p:nvSpPr>
          <p:cNvPr id="81" name="Rectangle 80"/>
          <p:cNvSpPr/>
          <p:nvPr>
            <p:custDataLst>
              <p:tags r:id="rId2"/>
            </p:custDataLst>
          </p:nvPr>
        </p:nvSpPr>
        <p:spPr>
          <a:xfrm>
            <a:off x="4431544" y="3282531"/>
            <a:ext cx="1010320" cy="242477"/>
          </a:xfrm>
          <a:prstGeom prst="rect">
            <a:avLst/>
          </a:prstGeom>
          <a:solidFill>
            <a:srgbClr val="009E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ctr"/>
          <a:lstStyle/>
          <a:p>
            <a:r>
              <a:rPr lang="en-US" sz="714" dirty="0">
                <a:solidFill>
                  <a:srgbClr val="FFFFFF"/>
                </a:solidFill>
              </a:rPr>
              <a:t>Cloud Pack Install Guide</a:t>
            </a:r>
          </a:p>
        </p:txBody>
      </p:sp>
    </p:spTree>
    <p:extLst>
      <p:ext uri="{BB962C8B-B14F-4D97-AF65-F5344CB8AC3E}">
        <p14:creationId xmlns:p14="http://schemas.microsoft.com/office/powerpoint/2010/main" val="10818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
                                            <p:txEl>
                                              <p:pRg st="0" end="0"/>
                                            </p:txEl>
                                          </p:spTgt>
                                        </p:tgtEl>
                                        <p:attrNameLst>
                                          <p:attrName>style.visibility</p:attrName>
                                        </p:attrNameLst>
                                      </p:cBhvr>
                                      <p:to>
                                        <p:strVal val="visible"/>
                                      </p:to>
                                    </p:set>
                                    <p:animEffect transition="in" filter="fade">
                                      <p:cBhvr>
                                        <p:cTn id="10" dur="500"/>
                                        <p:tgtEl>
                                          <p:spTgt spid="1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0">
                                            <p:txEl>
                                              <p:pRg st="1" end="1"/>
                                            </p:txEl>
                                          </p:spTgt>
                                        </p:tgtEl>
                                        <p:attrNameLst>
                                          <p:attrName>style.visibility</p:attrName>
                                        </p:attrNameLst>
                                      </p:cBhvr>
                                      <p:to>
                                        <p:strVal val="visible"/>
                                      </p:to>
                                    </p:set>
                                    <p:animEffect transition="in" filter="fade">
                                      <p:cBhvr>
                                        <p:cTn id="18" dur="500"/>
                                        <p:tgtEl>
                                          <p:spTgt spid="14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xEl>
                                              <p:pRg st="0" end="0"/>
                                            </p:txEl>
                                          </p:spTgt>
                                        </p:tgtEl>
                                        <p:attrNameLst>
                                          <p:attrName>style.visibility</p:attrName>
                                        </p:attrNameLst>
                                      </p:cBhvr>
                                      <p:to>
                                        <p:strVal val="visible"/>
                                      </p:to>
                                    </p:set>
                                    <p:animEffect transition="in" filter="fade">
                                      <p:cBhvr>
                                        <p:cTn id="29" dur="500"/>
                                        <p:tgtEl>
                                          <p:spTgt spid="4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500"/>
                                        <p:tgtEl>
                                          <p:spTgt spid="151"/>
                                        </p:tgtEl>
                                      </p:cBhvr>
                                    </p:animEffect>
                                  </p:childTnLst>
                                </p:cTn>
                              </p:par>
                              <p:par>
                                <p:cTn id="33" presetID="10" presetClass="entr" presetSubtype="0" fill="hold" nodeType="withEffect">
                                  <p:stCondLst>
                                    <p:cond delay="0"/>
                                  </p:stCondLst>
                                  <p:childTnLst>
                                    <p:set>
                                      <p:cBhvr>
                                        <p:cTn id="34" dur="1" fill="hold">
                                          <p:stCondLst>
                                            <p:cond delay="0"/>
                                          </p:stCondLst>
                                        </p:cTn>
                                        <p:tgtEl>
                                          <p:spTgt spid="156"/>
                                        </p:tgtEl>
                                        <p:attrNameLst>
                                          <p:attrName>style.visibility</p:attrName>
                                        </p:attrNameLst>
                                      </p:cBhvr>
                                      <p:to>
                                        <p:strVal val="visible"/>
                                      </p:to>
                                    </p:set>
                                    <p:animEffect transition="in" filter="fade">
                                      <p:cBhvr>
                                        <p:cTn id="35" dur="500"/>
                                        <p:tgtEl>
                                          <p:spTgt spid="15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0">
                                            <p:txEl>
                                              <p:pRg st="2" end="2"/>
                                            </p:txEl>
                                          </p:spTgt>
                                        </p:tgtEl>
                                        <p:attrNameLst>
                                          <p:attrName>style.visibility</p:attrName>
                                        </p:attrNameLst>
                                      </p:cBhvr>
                                      <p:to>
                                        <p:strVal val="visible"/>
                                      </p:to>
                                    </p:set>
                                    <p:animEffect transition="in" filter="fade">
                                      <p:cBhvr>
                                        <p:cTn id="38" dur="500"/>
                                        <p:tgtEl>
                                          <p:spTgt spid="14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0">
                                            <p:txEl>
                                              <p:pRg st="3" end="3"/>
                                            </p:txEl>
                                          </p:spTgt>
                                        </p:tgtEl>
                                        <p:attrNameLst>
                                          <p:attrName>style.visibility</p:attrName>
                                        </p:attrNameLst>
                                      </p:cBhvr>
                                      <p:to>
                                        <p:strVal val="visible"/>
                                      </p:to>
                                    </p:set>
                                    <p:animEffect transition="in" filter="fade">
                                      <p:cBhvr>
                                        <p:cTn id="43" dur="500"/>
                                        <p:tgtEl>
                                          <p:spTgt spid="140">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57"/>
                                        </p:tgtEl>
                                        <p:attrNameLst>
                                          <p:attrName>style.visibility</p:attrName>
                                        </p:attrNameLst>
                                      </p:cBhvr>
                                      <p:to>
                                        <p:strVal val="visible"/>
                                      </p:to>
                                    </p:set>
                                    <p:animEffect transition="in" filter="fade">
                                      <p:cBhvr>
                                        <p:cTn id="46" dur="500"/>
                                        <p:tgtEl>
                                          <p:spTgt spid="1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0">
                                            <p:txEl>
                                              <p:pRg st="4" end="4"/>
                                            </p:txEl>
                                          </p:spTgt>
                                        </p:tgtEl>
                                        <p:attrNameLst>
                                          <p:attrName>style.visibility</p:attrName>
                                        </p:attrNameLst>
                                      </p:cBhvr>
                                      <p:to>
                                        <p:strVal val="visible"/>
                                      </p:to>
                                    </p:set>
                                    <p:animEffect transition="in" filter="fade">
                                      <p:cBhvr>
                                        <p:cTn id="54" dur="500"/>
                                        <p:tgtEl>
                                          <p:spTgt spid="140">
                                            <p:txEl>
                                              <p:pRg st="4" end="4"/>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par>
                                <p:cTn id="58" presetID="10" presetClass="entr" presetSubtype="0" fill="hold" nodeType="withEffect">
                                  <p:stCondLst>
                                    <p:cond delay="0"/>
                                  </p:stCondLst>
                                  <p:childTnLst>
                                    <p:set>
                                      <p:cBhvr>
                                        <p:cTn id="59" dur="1" fill="hold">
                                          <p:stCondLst>
                                            <p:cond delay="0"/>
                                          </p:stCondLst>
                                        </p:cTn>
                                        <p:tgtEl>
                                          <p:spTgt spid="158"/>
                                        </p:tgtEl>
                                        <p:attrNameLst>
                                          <p:attrName>style.visibility</p:attrName>
                                        </p:attrNameLst>
                                      </p:cBhvr>
                                      <p:to>
                                        <p:strVal val="visible"/>
                                      </p:to>
                                    </p:set>
                                    <p:animEffect transition="in" filter="fade">
                                      <p:cBhvr>
                                        <p:cTn id="60" dur="500"/>
                                        <p:tgtEl>
                                          <p:spTgt spid="15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500"/>
                                        <p:tgtEl>
                                          <p:spTgt spid="8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9"/>
                                        </p:tgtEl>
                                        <p:attrNameLst>
                                          <p:attrName>style.visibility</p:attrName>
                                        </p:attrNameLst>
                                      </p:cBhvr>
                                      <p:to>
                                        <p:strVal val="visible"/>
                                      </p:to>
                                    </p:set>
                                    <p:animEffect transition="in" filter="fade">
                                      <p:cBhvr>
                                        <p:cTn id="68"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4" grpId="0"/>
      <p:bldP spid="85" grpId="0"/>
      <p:bldP spid="140" grpId="0" build="p"/>
      <p:bldP spid="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Computing Resources</a:t>
            </a:r>
            <a:endParaRPr lang="en-US" dirty="0"/>
          </a:p>
        </p:txBody>
      </p:sp>
      <p:sp>
        <p:nvSpPr>
          <p:cNvPr id="3" name="Text Placeholder 2"/>
          <p:cNvSpPr>
            <a:spLocks noGrp="1"/>
          </p:cNvSpPr>
          <p:nvPr>
            <p:ph type="body" sz="quarter" idx="10"/>
          </p:nvPr>
        </p:nvSpPr>
        <p:spPr/>
        <p:txBody>
          <a:bodyPr/>
          <a:lstStyle/>
          <a:p>
            <a:endParaRPr lang="en-US"/>
          </a:p>
        </p:txBody>
      </p:sp>
      <p:sp>
        <p:nvSpPr>
          <p:cNvPr id="6" name="Rectangle 5"/>
          <p:cNvSpPr/>
          <p:nvPr/>
        </p:nvSpPr>
        <p:spPr bwMode="auto">
          <a:xfrm>
            <a:off x="273455" y="1214472"/>
            <a:ext cx="11889564" cy="548319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invGray">
          <a:xfrm>
            <a:off x="420342" y="1219563"/>
            <a:ext cx="11790169" cy="6463308"/>
          </a:xfrm>
          <a:prstGeom prst="rect">
            <a:avLst/>
          </a:prstGeom>
        </p:spPr>
        <p:txBody>
          <a:bodyPr wrap="square">
            <a:spAutoFit/>
          </a:bodyPr>
          <a:lstStyle/>
          <a:p>
            <a:r>
              <a:rPr lang="en-US" sz="3600" dirty="0">
                <a:solidFill>
                  <a:srgbClr val="FFFFFF"/>
                </a:solidFill>
              </a:rPr>
              <a:t>Trustworthy Computing (</a:t>
            </a:r>
            <a:r>
              <a:rPr lang="en-US" sz="3600" dirty="0" err="1">
                <a:solidFill>
                  <a:srgbClr val="FFFFFF"/>
                </a:solidFill>
              </a:rPr>
              <a:t>TwC</a:t>
            </a:r>
            <a:r>
              <a:rPr lang="en-US" sz="3600" dirty="0">
                <a:solidFill>
                  <a:srgbClr val="FFFFFF"/>
                </a:solidFill>
              </a:rPr>
              <a:t>) is a long-term, </a:t>
            </a:r>
            <a:r>
              <a:rPr lang="en-US" sz="3600" dirty="0" smtClean="0">
                <a:solidFill>
                  <a:srgbClr val="FFFFFF"/>
                </a:solidFill>
              </a:rPr>
              <a:t>collaborative </a:t>
            </a:r>
            <a:r>
              <a:rPr lang="en-US" sz="3600" dirty="0">
                <a:solidFill>
                  <a:srgbClr val="FFFFFF"/>
                </a:solidFill>
              </a:rPr>
              <a:t>effort to deliver more secure, private,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and </a:t>
            </a:r>
            <a:r>
              <a:rPr lang="en-US" sz="3600" dirty="0">
                <a:solidFill>
                  <a:srgbClr val="FFFFFF"/>
                </a:solidFill>
              </a:rPr>
              <a:t>reliable computing experiences for everyone</a:t>
            </a:r>
            <a:r>
              <a:rPr lang="en-US" sz="3600" dirty="0" smtClean="0">
                <a:solidFill>
                  <a:srgbClr val="FFFFFF"/>
                </a:solidFill>
              </a:rPr>
              <a:t>. </a:t>
            </a:r>
          </a:p>
          <a:p>
            <a:r>
              <a:rPr lang="en-US" sz="3600" dirty="0" smtClean="0">
                <a:solidFill>
                  <a:srgbClr val="FFFFFF"/>
                </a:solidFill>
              </a:rPr>
              <a:t>Learn more at:</a:t>
            </a:r>
            <a:endParaRPr lang="en-US" sz="3600" dirty="0" smtClean="0">
              <a:gradFill>
                <a:gsLst>
                  <a:gs pos="1250">
                    <a:srgbClr val="FFFFFF"/>
                  </a:gs>
                  <a:gs pos="100000">
                    <a:srgbClr val="FFFFFF"/>
                  </a:gs>
                </a:gsLst>
                <a:lin ang="5400000" scaled="0"/>
              </a:gradFill>
            </a:endParaRPr>
          </a:p>
          <a:p>
            <a:pPr>
              <a:lnSpc>
                <a:spcPct val="90000"/>
              </a:lnSpc>
              <a:spcBef>
                <a:spcPct val="20000"/>
              </a:spcBef>
              <a:buSzPct val="105000"/>
            </a:pPr>
            <a:r>
              <a:rPr lang="en-US" sz="3600" dirty="0" smtClean="0">
                <a:gradFill>
                  <a:gsLst>
                    <a:gs pos="1250">
                      <a:srgbClr val="FFFFFF"/>
                    </a:gs>
                    <a:gs pos="100000">
                      <a:srgbClr val="FFFFFF"/>
                    </a:gs>
                  </a:gsLst>
                  <a:lin ang="5400000" scaled="0"/>
                </a:gradFill>
                <a:hlinkClick r:id="rId3"/>
              </a:rPr>
              <a:t>http://microsoft.com/twc</a:t>
            </a:r>
            <a:endParaRPr lang="en-US" sz="3600" dirty="0" smtClean="0">
              <a:gradFill>
                <a:gsLst>
                  <a:gs pos="1250">
                    <a:srgbClr val="FFFFFF"/>
                  </a:gs>
                  <a:gs pos="100000">
                    <a:srgbClr val="FFFFFF"/>
                  </a:gs>
                </a:gsLst>
                <a:lin ang="5400000" scaled="0"/>
              </a:gradFill>
            </a:endParaRPr>
          </a:p>
          <a:p>
            <a:pPr marL="571500" indent="-571500">
              <a:lnSpc>
                <a:spcPct val="90000"/>
              </a:lnSpc>
              <a:spcBef>
                <a:spcPct val="20000"/>
              </a:spcBef>
              <a:buSzPct val="105000"/>
              <a:buFontTx/>
              <a:buBlip>
                <a:blip r:embed="rId4"/>
              </a:buBlip>
            </a:pPr>
            <a:r>
              <a:rPr lang="en-US" sz="3600" dirty="0" smtClean="0">
                <a:gradFill>
                  <a:gsLst>
                    <a:gs pos="1250">
                      <a:srgbClr val="FFFFFF"/>
                    </a:gs>
                    <a:gs pos="100000">
                      <a:srgbClr val="FFFFFF"/>
                    </a:gs>
                  </a:gsLst>
                  <a:lin ang="5400000" scaled="0"/>
                </a:gradFill>
                <a:latin typeface="Segoe UI Light"/>
              </a:rPr>
              <a:t>Cloud </a:t>
            </a:r>
            <a:r>
              <a:rPr lang="en-US" sz="3600" dirty="0">
                <a:gradFill>
                  <a:gsLst>
                    <a:gs pos="1250">
                      <a:srgbClr val="FFFFFF"/>
                    </a:gs>
                    <a:gs pos="100000">
                      <a:srgbClr val="FFFFFF"/>
                    </a:gs>
                  </a:gsLst>
                  <a:lin ang="5400000" scaled="0"/>
                </a:gradFill>
                <a:latin typeface="Segoe UI Light"/>
              </a:rPr>
              <a:t>Security Readiness Tool</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Pass the Hash Guidance</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Data, Insights and Guidance </a:t>
            </a:r>
            <a:r>
              <a:rPr lang="en-US" sz="2400" dirty="0">
                <a:gradFill>
                  <a:gsLst>
                    <a:gs pos="1250">
                      <a:srgbClr val="FFFFFF"/>
                    </a:gs>
                    <a:gs pos="100000">
                      <a:srgbClr val="FFFFFF"/>
                    </a:gs>
                  </a:gsLst>
                  <a:lin ang="5400000" scaled="0"/>
                </a:gradFill>
                <a:latin typeface="Segoe UI Light"/>
              </a:rPr>
              <a:t>(Security Intelligence Report, volume 14)</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and more…</a:t>
            </a:r>
          </a:p>
          <a:p>
            <a:endParaRPr lang="en-US" sz="3600" dirty="0" smtClean="0">
              <a:solidFill>
                <a:srgbClr val="FFFFFF"/>
              </a:solidFill>
              <a:latin typeface="Segoe UI Light"/>
            </a:endParaRPr>
          </a:p>
          <a:p>
            <a:endParaRPr lang="en-US" sz="3600" dirty="0">
              <a:solidFill>
                <a:srgbClr val="FFFFFF"/>
              </a:soli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257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059" y="1214472"/>
            <a:ext cx="4762500" cy="4762500"/>
          </a:xfrm>
          <a:prstGeom prst="rect">
            <a:avLst/>
          </a:prstGeom>
        </p:spPr>
      </p:pic>
    </p:spTree>
    <p:extLst>
      <p:ext uri="{BB962C8B-B14F-4D97-AF65-F5344CB8AC3E}">
        <p14:creationId xmlns:p14="http://schemas.microsoft.com/office/powerpoint/2010/main" val="241554201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Typical Lifecycle</a:t>
            </a:r>
          </a:p>
        </p:txBody>
      </p:sp>
      <p:sp>
        <p:nvSpPr>
          <p:cNvPr id="3" name="Rectangle 2"/>
          <p:cNvSpPr/>
          <p:nvPr/>
        </p:nvSpPr>
        <p:spPr bwMode="auto">
          <a:xfrm>
            <a:off x="503237" y="1897062"/>
            <a:ext cx="4191000" cy="685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46637" rIns="0" bIns="46637" numCol="1" rtlCol="0" anchor="ctr" anchorCtr="0" compatLnSpc="1">
            <a:prstTxWarp prst="textNoShape">
              <a:avLst/>
            </a:prstTxWarp>
          </a:bodyPr>
          <a:lstStyle/>
          <a:p>
            <a:pPr defTabSz="932472" fontAlgn="base">
              <a:spcBef>
                <a:spcPct val="0"/>
              </a:spcBef>
              <a:spcAft>
                <a:spcPct val="0"/>
              </a:spcAft>
            </a:pPr>
            <a:r>
              <a:rPr lang="en-US" sz="3200" dirty="0">
                <a:gradFill>
                  <a:gsLst>
                    <a:gs pos="0">
                      <a:srgbClr val="FFFFFF"/>
                    </a:gs>
                    <a:gs pos="100000">
                      <a:srgbClr val="FFFFFF"/>
                    </a:gs>
                  </a:gsLst>
                  <a:lin ang="5400000" scaled="0"/>
                </a:gradFill>
                <a:latin typeface="Segoe Semibold" panose="020B0702040504020203" pitchFamily="34" charset="0"/>
              </a:rPr>
              <a:t>Design</a:t>
            </a:r>
          </a:p>
        </p:txBody>
      </p:sp>
      <p:sp>
        <p:nvSpPr>
          <p:cNvPr id="17" name="Rectangle 16"/>
          <p:cNvSpPr/>
          <p:nvPr/>
        </p:nvSpPr>
        <p:spPr bwMode="auto">
          <a:xfrm>
            <a:off x="503237" y="2732225"/>
            <a:ext cx="4191000" cy="685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46637" rIns="0" bIns="46637" numCol="1" rtlCol="0" anchor="ctr" anchorCtr="0" compatLnSpc="1">
            <a:prstTxWarp prst="textNoShape">
              <a:avLst/>
            </a:prstTxWarp>
          </a:bodyPr>
          <a:lstStyle/>
          <a:p>
            <a:pPr defTabSz="932472" fontAlgn="base">
              <a:spcBef>
                <a:spcPct val="0"/>
              </a:spcBef>
              <a:spcAft>
                <a:spcPct val="0"/>
              </a:spcAft>
            </a:pPr>
            <a:r>
              <a:rPr lang="en-US" sz="3200" dirty="0">
                <a:gradFill>
                  <a:gsLst>
                    <a:gs pos="0">
                      <a:srgbClr val="FFFFFF"/>
                    </a:gs>
                    <a:gs pos="100000">
                      <a:srgbClr val="FFFFFF"/>
                    </a:gs>
                  </a:gsLst>
                  <a:lin ang="5400000" scaled="0"/>
                </a:gradFill>
                <a:latin typeface="Segoe Semibold" panose="020B0702040504020203" pitchFamily="34" charset="0"/>
              </a:rPr>
              <a:t>Stand It Up</a:t>
            </a:r>
          </a:p>
        </p:txBody>
      </p:sp>
      <p:sp>
        <p:nvSpPr>
          <p:cNvPr id="18" name="Rectangle 17"/>
          <p:cNvSpPr/>
          <p:nvPr/>
        </p:nvSpPr>
        <p:spPr bwMode="auto">
          <a:xfrm>
            <a:off x="503237" y="3567388"/>
            <a:ext cx="4191000" cy="685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46637" rIns="0" bIns="46637" numCol="1" rtlCol="0" anchor="ctr" anchorCtr="0" compatLnSpc="1">
            <a:prstTxWarp prst="textNoShape">
              <a:avLst/>
            </a:prstTxWarp>
          </a:bodyPr>
          <a:lstStyle/>
          <a:p>
            <a:pPr defTabSz="932472" fontAlgn="base">
              <a:spcBef>
                <a:spcPct val="0"/>
              </a:spcBef>
              <a:spcAft>
                <a:spcPct val="0"/>
              </a:spcAft>
            </a:pPr>
            <a:r>
              <a:rPr lang="en-US" sz="3200" dirty="0">
                <a:gradFill>
                  <a:gsLst>
                    <a:gs pos="0">
                      <a:srgbClr val="FFFFFF"/>
                    </a:gs>
                    <a:gs pos="100000">
                      <a:srgbClr val="FFFFFF"/>
                    </a:gs>
                  </a:gsLst>
                  <a:lin ang="5400000" scaled="0"/>
                </a:gradFill>
                <a:latin typeface="Segoe Semibold" panose="020B0702040504020203" pitchFamily="34" charset="0"/>
              </a:rPr>
              <a:t>Keep It Running</a:t>
            </a:r>
          </a:p>
        </p:txBody>
      </p:sp>
      <p:sp>
        <p:nvSpPr>
          <p:cNvPr id="19" name="Rectangle 18"/>
          <p:cNvSpPr/>
          <p:nvPr/>
        </p:nvSpPr>
        <p:spPr bwMode="auto">
          <a:xfrm>
            <a:off x="503237" y="4402551"/>
            <a:ext cx="4191000" cy="685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46637" rIns="0" bIns="46637" numCol="1" rtlCol="0" anchor="ctr" anchorCtr="0" compatLnSpc="1">
            <a:prstTxWarp prst="textNoShape">
              <a:avLst/>
            </a:prstTxWarp>
          </a:bodyPr>
          <a:lstStyle/>
          <a:p>
            <a:pPr defTabSz="932472" fontAlgn="base">
              <a:spcBef>
                <a:spcPct val="0"/>
              </a:spcBef>
              <a:spcAft>
                <a:spcPct val="0"/>
              </a:spcAft>
            </a:pPr>
            <a:r>
              <a:rPr lang="en-US" sz="3200" dirty="0">
                <a:gradFill>
                  <a:gsLst>
                    <a:gs pos="0">
                      <a:srgbClr val="FFFFFF"/>
                    </a:gs>
                    <a:gs pos="100000">
                      <a:srgbClr val="FFFFFF"/>
                    </a:gs>
                  </a:gsLst>
                  <a:lin ang="5400000" scaled="0"/>
                </a:gradFill>
                <a:latin typeface="Segoe Semibold" panose="020B0702040504020203" pitchFamily="34" charset="0"/>
              </a:rPr>
              <a:t>Use It Well</a:t>
            </a:r>
          </a:p>
        </p:txBody>
      </p:sp>
      <p:sp>
        <p:nvSpPr>
          <p:cNvPr id="46" name="Rectangle 45"/>
          <p:cNvSpPr/>
          <p:nvPr/>
        </p:nvSpPr>
        <p:spPr>
          <a:xfrm>
            <a:off x="4922837" y="1947574"/>
            <a:ext cx="6216650" cy="584775"/>
          </a:xfrm>
          <a:prstGeom prst="rect">
            <a:avLst/>
          </a:prstGeom>
        </p:spPr>
        <p:txBody>
          <a:bodyPr>
            <a:spAutoFit/>
          </a:bodyPr>
          <a:lstStyle/>
          <a:p>
            <a:pPr defTabSz="932290" fontAlgn="base">
              <a:spcBef>
                <a:spcPct val="0"/>
              </a:spcBef>
              <a:spcAft>
                <a:spcPct val="0"/>
              </a:spcAft>
            </a:pPr>
            <a:r>
              <a:rPr lang="en-US" sz="3200" dirty="0" smtClean="0">
                <a:latin typeface="+mj-lt"/>
              </a:rPr>
              <a:t>Configure vs. Customize</a:t>
            </a:r>
            <a:endParaRPr lang="en-US" sz="3200" dirty="0">
              <a:latin typeface="+mj-lt"/>
            </a:endParaRPr>
          </a:p>
        </p:txBody>
      </p:sp>
      <p:sp>
        <p:nvSpPr>
          <p:cNvPr id="47" name="Rectangle 46"/>
          <p:cNvSpPr/>
          <p:nvPr/>
        </p:nvSpPr>
        <p:spPr>
          <a:xfrm>
            <a:off x="4922837" y="2782737"/>
            <a:ext cx="6216650" cy="584775"/>
          </a:xfrm>
          <a:prstGeom prst="rect">
            <a:avLst/>
          </a:prstGeom>
        </p:spPr>
        <p:txBody>
          <a:bodyPr>
            <a:spAutoFit/>
          </a:bodyPr>
          <a:lstStyle/>
          <a:p>
            <a:pPr defTabSz="932290" fontAlgn="base">
              <a:spcBef>
                <a:spcPct val="0"/>
              </a:spcBef>
              <a:spcAft>
                <a:spcPct val="0"/>
              </a:spcAft>
            </a:pPr>
            <a:r>
              <a:rPr lang="en-US" sz="3200" dirty="0">
                <a:latin typeface="+mj-lt"/>
              </a:rPr>
              <a:t>Solution Integration</a:t>
            </a:r>
          </a:p>
        </p:txBody>
      </p:sp>
      <p:sp>
        <p:nvSpPr>
          <p:cNvPr id="48" name="Rectangle 47"/>
          <p:cNvSpPr/>
          <p:nvPr/>
        </p:nvSpPr>
        <p:spPr>
          <a:xfrm>
            <a:off x="4922837" y="3617900"/>
            <a:ext cx="6216650" cy="584775"/>
          </a:xfrm>
          <a:prstGeom prst="rect">
            <a:avLst/>
          </a:prstGeom>
        </p:spPr>
        <p:txBody>
          <a:bodyPr>
            <a:spAutoFit/>
          </a:bodyPr>
          <a:lstStyle/>
          <a:p>
            <a:pPr defTabSz="932290" fontAlgn="base">
              <a:spcBef>
                <a:spcPct val="0"/>
              </a:spcBef>
              <a:spcAft>
                <a:spcPct val="0"/>
              </a:spcAft>
            </a:pPr>
            <a:r>
              <a:rPr lang="en-US" sz="3200" dirty="0">
                <a:latin typeface="+mj-lt"/>
              </a:rPr>
              <a:t>Admin &amp; Service Upgrades</a:t>
            </a:r>
          </a:p>
        </p:txBody>
      </p:sp>
      <p:sp>
        <p:nvSpPr>
          <p:cNvPr id="49" name="Rectangle 48"/>
          <p:cNvSpPr/>
          <p:nvPr/>
        </p:nvSpPr>
        <p:spPr>
          <a:xfrm>
            <a:off x="4922837" y="4453063"/>
            <a:ext cx="6216650" cy="584775"/>
          </a:xfrm>
          <a:prstGeom prst="rect">
            <a:avLst/>
          </a:prstGeom>
        </p:spPr>
        <p:txBody>
          <a:bodyPr>
            <a:spAutoFit/>
          </a:bodyPr>
          <a:lstStyle/>
          <a:p>
            <a:pPr defTabSz="932290" fontAlgn="base">
              <a:spcBef>
                <a:spcPct val="0"/>
              </a:spcBef>
              <a:spcAft>
                <a:spcPct val="0"/>
              </a:spcAft>
            </a:pPr>
            <a:r>
              <a:rPr lang="en-US" sz="3200" dirty="0">
                <a:latin typeface="+mj-lt"/>
              </a:rPr>
              <a:t>Feature Adoption </a:t>
            </a:r>
            <a:r>
              <a:rPr lang="en-US" sz="3200" dirty="0" smtClean="0">
                <a:latin typeface="+mj-lt"/>
              </a:rPr>
              <a:t>&amp; </a:t>
            </a:r>
            <a:r>
              <a:rPr lang="en-US" sz="3200" dirty="0">
                <a:latin typeface="+mj-lt"/>
              </a:rPr>
              <a:t>Usage</a:t>
            </a:r>
          </a:p>
        </p:txBody>
      </p:sp>
    </p:spTree>
    <p:extLst>
      <p:ext uri="{BB962C8B-B14F-4D97-AF65-F5344CB8AC3E}">
        <p14:creationId xmlns:p14="http://schemas.microsoft.com/office/powerpoint/2010/main" val="157643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0-#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8" grpId="1" animBg="1"/>
      <p:bldP spid="19" grpId="0" animBg="1"/>
      <p:bldP spid="19" grpId="1" animBg="1"/>
      <p:bldP spid="46" grpId="0"/>
      <p:bldP spid="47" grpId="0"/>
      <p:bldP spid="48" grpId="0"/>
      <p:bldP spid="48" grpId="1"/>
      <p:bldP spid="49" grpId="0"/>
      <p:bldP spid="4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3515807" y="2601751"/>
            <a:ext cx="1500644" cy="3698694"/>
          </a:xfrm>
          <a:prstGeom prst="rect">
            <a:avLst/>
          </a:prstGeom>
          <a:solidFill>
            <a:schemeClr val="tx1">
              <a:lumMod val="50000"/>
              <a:lumOff val="50000"/>
            </a:schemeClr>
          </a:solidFill>
        </p:spPr>
        <p:txBody>
          <a:bodyPr vert="horz" lIns="63587" tIns="95380" rIns="63587" bIns="0" rtlCol="0">
            <a:normAutofit/>
          </a:bodyPr>
          <a:lstStyle>
            <a:lvl1pPr marL="0" indent="0" algn="l" defTabSz="457200" rtl="0" eaLnBrk="1" latinLnBrk="0" hangingPunct="1">
              <a:lnSpc>
                <a:spcPct val="120000"/>
              </a:lnSpc>
              <a:spcBef>
                <a:spcPts val="0"/>
              </a:spcBef>
              <a:buFont typeface="Arial"/>
              <a:buNone/>
              <a:defRPr sz="1100" kern="1200">
                <a:solidFill>
                  <a:schemeClr val="tx1"/>
                </a:solidFill>
                <a:latin typeface="Segoe Pro Light"/>
                <a:ea typeface="+mn-ea"/>
                <a:cs typeface="Segoe Pro Light"/>
              </a:defRPr>
            </a:lvl1pPr>
            <a:lvl2pPr marL="457200" indent="0" algn="l" defTabSz="457200" rtl="0" eaLnBrk="1" latinLnBrk="0" hangingPunct="1">
              <a:spcBef>
                <a:spcPct val="20000"/>
              </a:spcBef>
              <a:buFont typeface="Arial"/>
              <a:buNone/>
              <a:defRPr sz="1400" kern="1200">
                <a:solidFill>
                  <a:schemeClr val="tx1"/>
                </a:solidFill>
                <a:latin typeface="Segoe Pro Light"/>
                <a:ea typeface="+mn-ea"/>
                <a:cs typeface="Segoe Pro Light"/>
              </a:defRPr>
            </a:lvl2pPr>
            <a:lvl3pPr marL="914400" indent="0" algn="l" defTabSz="457200" rtl="0" eaLnBrk="1" latinLnBrk="0" hangingPunct="1">
              <a:spcBef>
                <a:spcPct val="20000"/>
              </a:spcBef>
              <a:buFont typeface="Arial"/>
              <a:buNone/>
              <a:defRPr sz="1400" kern="1200">
                <a:solidFill>
                  <a:schemeClr val="tx1"/>
                </a:solidFill>
                <a:latin typeface="Segoe Pro Light"/>
                <a:ea typeface="+mn-ea"/>
                <a:cs typeface="Segoe Pro Light"/>
              </a:defRPr>
            </a:lvl3pPr>
            <a:lvl4pPr marL="1371600" indent="0" algn="l" defTabSz="457200" rtl="0" eaLnBrk="1" latinLnBrk="0" hangingPunct="1">
              <a:spcBef>
                <a:spcPct val="20000"/>
              </a:spcBef>
              <a:buFont typeface="Arial"/>
              <a:buNone/>
              <a:defRPr sz="1400" kern="1200">
                <a:solidFill>
                  <a:schemeClr val="tx1"/>
                </a:solidFill>
                <a:latin typeface="Segoe Pro Light"/>
                <a:ea typeface="+mn-ea"/>
                <a:cs typeface="Segoe Pro Light"/>
              </a:defRPr>
            </a:lvl4pPr>
            <a:lvl5pPr marL="1828800" indent="0" algn="l" defTabSz="457200" rtl="0" eaLnBrk="1" latinLnBrk="0" hangingPunct="1">
              <a:spcBef>
                <a:spcPct val="20000"/>
              </a:spcBef>
              <a:buFont typeface="Arial"/>
              <a:buNone/>
              <a:defRPr sz="1400" kern="1200">
                <a:solidFill>
                  <a:schemeClr val="tx1"/>
                </a:solidFill>
                <a:latin typeface="Segoe Pro Light"/>
                <a:ea typeface="+mn-ea"/>
                <a:cs typeface="Segoe Pr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348"/>
              </a:spcAft>
            </a:pPr>
            <a:r>
              <a:rPr lang="en-US" sz="730" dirty="0">
                <a:solidFill>
                  <a:srgbClr val="FFFFFF"/>
                </a:solidFill>
                <a:latin typeface="Segoe UI Semibold" panose="020B0702040204020203" pitchFamily="34" charset="0"/>
                <a:cs typeface="Segoe UI Semibold" panose="020B0702040204020203" pitchFamily="34" charset="0"/>
              </a:rPr>
              <a:t>Potential benefits of deployment with PLA:</a:t>
            </a:r>
          </a:p>
          <a:p>
            <a:pPr>
              <a:spcAft>
                <a:spcPts val="348"/>
              </a:spcAft>
            </a:pPr>
            <a:r>
              <a:rPr lang="en-US" sz="695" b="1" dirty="0">
                <a:solidFill>
                  <a:srgbClr val="FFFFFF"/>
                </a:solidFill>
                <a:latin typeface="Segoe UI" panose="020B0502040204020203" pitchFamily="34" charset="0"/>
                <a:cs typeface="Segoe UI" panose="020B0502040204020203" pitchFamily="34" charset="0"/>
              </a:rPr>
              <a:t/>
            </a:r>
            <a:br>
              <a:rPr lang="en-US" sz="695" b="1" dirty="0">
                <a:solidFill>
                  <a:srgbClr val="FFFFFF"/>
                </a:solidFill>
                <a:latin typeface="Segoe UI" panose="020B0502040204020203" pitchFamily="34" charset="0"/>
                <a:cs typeface="Segoe UI" panose="020B0502040204020203" pitchFamily="34" charset="0"/>
              </a:rPr>
            </a:br>
            <a:r>
              <a:rPr lang="en-US" sz="695" b="1" dirty="0">
                <a:solidFill>
                  <a:srgbClr val="FFFFFF"/>
                </a:solidFill>
                <a:latin typeface="Segoe UI" panose="020B0502040204020203" pitchFamily="34" charset="0"/>
                <a:cs typeface="Segoe UI" panose="020B0502040204020203" pitchFamily="34" charset="0"/>
              </a:rPr>
              <a:t/>
            </a:r>
            <a:br>
              <a:rPr lang="en-US" sz="695" b="1" dirty="0">
                <a:solidFill>
                  <a:srgbClr val="FFFFFF"/>
                </a:solidFill>
                <a:latin typeface="Segoe UI" panose="020B0502040204020203" pitchFamily="34" charset="0"/>
                <a:cs typeface="Segoe UI" panose="020B0502040204020203" pitchFamily="34" charset="0"/>
              </a:rPr>
            </a:br>
            <a:r>
              <a:rPr lang="en-US" sz="730" dirty="0">
                <a:solidFill>
                  <a:srgbClr val="FFFFFF"/>
                </a:solidFill>
                <a:latin typeface="Segoe UI Semibold" panose="020B0702040204020203" pitchFamily="34" charset="0"/>
                <a:cs typeface="Segoe UI Semibold" panose="020B0702040204020203" pitchFamily="34" charset="0"/>
              </a:rPr>
              <a:t>Scalability and Reliability</a:t>
            </a:r>
            <a:br>
              <a:rPr lang="en-US" sz="730" dirty="0">
                <a:solidFill>
                  <a:srgbClr val="FFFFFF"/>
                </a:solidFill>
                <a:latin typeface="Segoe UI Semibold" panose="020B0702040204020203" pitchFamily="34" charset="0"/>
                <a:cs typeface="Segoe UI Semibold" panose="020B0702040204020203" pitchFamily="34" charset="0"/>
              </a:rPr>
            </a:br>
            <a:r>
              <a:rPr lang="en-US" sz="695" dirty="0">
                <a:solidFill>
                  <a:srgbClr val="FFFFFF"/>
                </a:solidFill>
                <a:latin typeface="Segoe UI" panose="020B0502040204020203" pitchFamily="34" charset="0"/>
                <a:cs typeface="Segoe UI" panose="020B0502040204020203" pitchFamily="34" charset="0"/>
              </a:rPr>
              <a:t>Achieve the perfect balance between scalability, reliability, and security.</a:t>
            </a:r>
          </a:p>
          <a:p>
            <a:endParaRPr lang="en-US" sz="730" dirty="0">
              <a:solidFill>
                <a:srgbClr val="FFFFFF"/>
              </a:solidFill>
              <a:latin typeface="Segoe UI" panose="020B0502040204020203" pitchFamily="34" charset="0"/>
              <a:cs typeface="Segoe UI" panose="020B0502040204020203" pitchFamily="34" charset="0"/>
            </a:endParaRPr>
          </a:p>
          <a:p>
            <a:r>
              <a:rPr lang="en-US" sz="730" dirty="0">
                <a:solidFill>
                  <a:srgbClr val="FFFFFF"/>
                </a:solidFill>
                <a:latin typeface="Segoe UI Semibold" panose="020B0702040204020203" pitchFamily="34" charset="0"/>
                <a:cs typeface="Segoe UI Semibold" panose="020B0702040204020203" pitchFamily="34" charset="0"/>
              </a:rPr>
              <a:t>Quality of Service</a:t>
            </a:r>
          </a:p>
          <a:p>
            <a:pPr fontAlgn="base">
              <a:spcAft>
                <a:spcPts val="1669"/>
              </a:spcAft>
            </a:pPr>
            <a:r>
              <a:rPr lang="en-US" sz="695" dirty="0">
                <a:solidFill>
                  <a:srgbClr val="FFFFFF"/>
                </a:solidFill>
                <a:latin typeface="Segoe UI" panose="020B0502040204020203" pitchFamily="34" charset="0"/>
                <a:cs typeface="Segoe UI" panose="020B0502040204020203" pitchFamily="34" charset="0"/>
              </a:rPr>
              <a:t>Efficiently deploy the infrastructure while maximizing uptime and minimizing failures.</a:t>
            </a:r>
          </a:p>
          <a:p>
            <a:r>
              <a:rPr lang="en-US" sz="730" dirty="0">
                <a:solidFill>
                  <a:srgbClr val="FFFFFF"/>
                </a:solidFill>
                <a:latin typeface="Segoe UI Semibold" panose="020B0702040204020203" pitchFamily="34" charset="0"/>
                <a:cs typeface="Segoe UI Semibold" panose="020B0702040204020203" pitchFamily="34" charset="0"/>
              </a:rPr>
              <a:t>Reduced Risk  </a:t>
            </a:r>
          </a:p>
          <a:p>
            <a:pPr fontAlgn="base">
              <a:spcAft>
                <a:spcPts val="1669"/>
              </a:spcAft>
            </a:pPr>
            <a:r>
              <a:rPr lang="en-US" sz="695" dirty="0">
                <a:solidFill>
                  <a:srgbClr val="FFFFFF"/>
                </a:solidFill>
                <a:latin typeface="Segoe UI" panose="020B0502040204020203" pitchFamily="34" charset="0"/>
                <a:cs typeface="Segoe UI" panose="020B0502040204020203" pitchFamily="34" charset="0"/>
              </a:rPr>
              <a:t>Manage risks and complexities and reduce deployment costs and administrative overhead.  </a:t>
            </a:r>
          </a:p>
          <a:p>
            <a:r>
              <a:rPr lang="en-US" sz="730" dirty="0">
                <a:solidFill>
                  <a:srgbClr val="FFFFFF"/>
                </a:solidFill>
                <a:latin typeface="Segoe UI Semibold" panose="020B0702040204020203" pitchFamily="34" charset="0"/>
                <a:cs typeface="Segoe UI Semibold" panose="020B0702040204020203" pitchFamily="34" charset="0"/>
              </a:rPr>
              <a:t>Business Value</a:t>
            </a:r>
          </a:p>
          <a:p>
            <a:pPr fontAlgn="base">
              <a:spcAft>
                <a:spcPts val="1669"/>
              </a:spcAft>
            </a:pPr>
            <a:r>
              <a:rPr lang="en-US" sz="695" dirty="0">
                <a:solidFill>
                  <a:srgbClr val="FFFFFF"/>
                </a:solidFill>
                <a:latin typeface="Segoe UI" panose="020B0502040204020203" pitchFamily="34" charset="0"/>
                <a:cs typeface="Segoe UI" panose="020B0502040204020203" pitchFamily="34" charset="0"/>
              </a:rPr>
              <a:t>Streamlines the deployment to focus on empowering users and meeting business needs.</a:t>
            </a:r>
          </a:p>
        </p:txBody>
      </p:sp>
      <p:pic>
        <p:nvPicPr>
          <p:cNvPr id="9" name="Picture Placeholder 8"/>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3542" b="36152"/>
          <a:stretch/>
        </p:blipFill>
        <p:spPr>
          <a:xfrm>
            <a:off x="3515807" y="-1"/>
            <a:ext cx="5404860" cy="1812218"/>
          </a:xfrm>
        </p:spPr>
      </p:pic>
      <p:sp>
        <p:nvSpPr>
          <p:cNvPr id="16" name="Text Placeholder 7"/>
          <p:cNvSpPr>
            <a:spLocks noGrp="1"/>
          </p:cNvSpPr>
          <p:nvPr>
            <p:ph type="body" sz="quarter" idx="14"/>
          </p:nvPr>
        </p:nvSpPr>
        <p:spPr>
          <a:xfrm>
            <a:off x="5156454" y="2540092"/>
            <a:ext cx="3531696" cy="3947254"/>
          </a:xfrm>
        </p:spPr>
        <p:txBody>
          <a:bodyPr vert="horz" lIns="63587" tIns="0" rIns="0" bIns="0" rtlCol="0">
            <a:normAutofit/>
          </a:bodyPr>
          <a:lstStyle/>
          <a:p>
            <a:pPr>
              <a:spcAft>
                <a:spcPts val="417"/>
              </a:spcAft>
            </a:pPr>
            <a:r>
              <a:rPr lang="en-US" dirty="0">
                <a:latin typeface="Segoe UI" panose="020B0502040204020203" pitchFamily="34" charset="0"/>
                <a:cs typeface="Segoe UI" panose="020B0502040204020203" pitchFamily="34" charset="0"/>
              </a:rPr>
              <a:t>To survive today’s challenging business climate, organizations must operate efficiently to maintain their competitive edge. In this setting, the quality of a company’s IT platform can resonate to every corner of the organization, encouraging innovation, growing revenue, and helping to cut costs. However it’s not an easy task to identify the most appropriate architecture that satisfies your organization's unique requirements and can be deployed predictably and quickly. Virtually an unlimited number of configuration variations exist in infrastructure deployment and various levels of cloud compatibility across implementations must be considered, often resulting in a longer and complex planning and deployment cycle. </a:t>
            </a:r>
          </a:p>
          <a:p>
            <a:pPr>
              <a:spcAft>
                <a:spcPts val="834"/>
              </a:spcAft>
            </a:pPr>
            <a:r>
              <a:rPr lang="en-US" dirty="0" smtClean="0">
                <a:latin typeface="Segoe UI" panose="020B0502040204020203" pitchFamily="34" charset="0"/>
                <a:cs typeface="Segoe UI" panose="020B0502040204020203" pitchFamily="34" charset="0"/>
              </a:rPr>
              <a:t>Microsoft </a:t>
            </a:r>
            <a:r>
              <a:rPr lang="en-US" dirty="0">
                <a:latin typeface="Segoe UI" panose="020B0502040204020203" pitchFamily="34" charset="0"/>
                <a:cs typeface="Segoe UI" panose="020B0502040204020203" pitchFamily="34" charset="0"/>
              </a:rPr>
              <a:t>Services can help you accelerate the deployment of your productivity platform by reducing technical </a:t>
            </a:r>
            <a:r>
              <a:rPr lang="en-US" dirty="0" smtClean="0">
                <a:latin typeface="Segoe UI" panose="020B0502040204020203" pitchFamily="34" charset="0"/>
                <a:cs typeface="Segoe UI" panose="020B0502040204020203" pitchFamily="34" charset="0"/>
              </a:rPr>
              <a:t>complexities </a:t>
            </a:r>
            <a:r>
              <a:rPr lang="en-US" dirty="0">
                <a:latin typeface="Segoe UI" panose="020B0502040204020203" pitchFamily="34" charset="0"/>
                <a:cs typeface="Segoe UI" panose="020B0502040204020203" pitchFamily="34" charset="0"/>
              </a:rPr>
              <a:t>and improving </a:t>
            </a:r>
            <a:r>
              <a:rPr lang="en-US" dirty="0" smtClean="0">
                <a:latin typeface="Segoe UI" panose="020B0502040204020203" pitchFamily="34" charset="0"/>
                <a:cs typeface="Segoe UI" panose="020B0502040204020203" pitchFamily="34" charset="0"/>
              </a:rPr>
              <a:t>service levels </a:t>
            </a:r>
            <a:r>
              <a:rPr lang="en-US" dirty="0">
                <a:latin typeface="Segoe UI" panose="020B0502040204020203" pitchFamily="34" charset="0"/>
                <a:cs typeface="Segoe UI" panose="020B0502040204020203" pitchFamily="34" charset="0"/>
              </a:rPr>
              <a:t>while laying the foundation for the essential communication and collaboration capabilities needed to drive your business forward. </a:t>
            </a:r>
          </a:p>
          <a:p>
            <a:pPr>
              <a:spcAft>
                <a:spcPts val="417"/>
              </a:spcAft>
            </a:pPr>
            <a:r>
              <a:rPr lang="en-US" dirty="0">
                <a:latin typeface="Segoe UI Semibold" panose="020B0702040204020203" pitchFamily="34" charset="0"/>
                <a:cs typeface="Segoe UI Semibold" panose="020B0702040204020203" pitchFamily="34" charset="0"/>
              </a:rPr>
              <a:t>Get a predictable, </a:t>
            </a:r>
            <a:r>
              <a:rPr lang="en-US" dirty="0" smtClean="0">
                <a:latin typeface="Segoe UI Semibold" panose="020B0702040204020203" pitchFamily="34" charset="0"/>
                <a:cs typeface="Segoe UI Semibold" panose="020B0702040204020203" pitchFamily="34" charset="0"/>
              </a:rPr>
              <a:t>lower </a:t>
            </a:r>
            <a:r>
              <a:rPr lang="en-US" dirty="0">
                <a:latin typeface="Segoe UI Semibold" panose="020B0702040204020203" pitchFamily="34" charset="0"/>
                <a:cs typeface="Segoe UI Semibold" panose="020B0702040204020203" pitchFamily="34" charset="0"/>
              </a:rPr>
              <a:t>risk deployment with Product Line Architecture </a:t>
            </a:r>
          </a:p>
          <a:p>
            <a:pPr>
              <a:spcAft>
                <a:spcPts val="417"/>
              </a:spcAft>
            </a:pPr>
            <a:r>
              <a:rPr lang="en-US" dirty="0">
                <a:latin typeface="Segoe UI" panose="020B0502040204020203" pitchFamily="34" charset="0"/>
                <a:cs typeface="Segoe UI" panose="020B0502040204020203" pitchFamily="34" charset="0"/>
              </a:rPr>
              <a:t>Microsoft Services Product Line Architecture (PLA) provides you with a set of pre-defined technical architecture and prescriptive guidance on how to architect and deploy a business productivity platform easily and cost effectively by minimizing complexity in platform design and deployment. </a:t>
            </a:r>
          </a:p>
          <a:p>
            <a:pPr>
              <a:spcAft>
                <a:spcPts val="417"/>
              </a:spcAft>
            </a:pPr>
            <a:r>
              <a:rPr lang="en-US" dirty="0">
                <a:latin typeface="Segoe UI Semibold" panose="020B0702040204020203" pitchFamily="34" charset="0"/>
                <a:cs typeface="Segoe UI Semibold" panose="020B0702040204020203" pitchFamily="34" charset="0"/>
              </a:rPr>
              <a:t>Build a cloud-ready platform with SharePoint, Exchange and Lync PLAs </a:t>
            </a:r>
          </a:p>
          <a:p>
            <a:pPr>
              <a:spcAft>
                <a:spcPts val="417"/>
              </a:spcAft>
            </a:pPr>
            <a:r>
              <a:rPr lang="en-US" dirty="0">
                <a:latin typeface="Segoe UI" panose="020B0502040204020203" pitchFamily="34" charset="0"/>
                <a:cs typeface="Segoe UI" panose="020B0502040204020203" pitchFamily="34" charset="0"/>
              </a:rPr>
              <a:t>Microsoft Services offers PLAs for the core productivity platform— SharePoint 2013, Exchange 2013 and Lync 2013—so you can build your infrastructure and provide advanced capabilities for your organization including social computing, collaboration, unified communications and content discovery and management.  </a:t>
            </a:r>
            <a:endParaRPr lang="en-US" dirty="0" smtClean="0">
              <a:latin typeface="Segoe UI" panose="020B0502040204020203" pitchFamily="34" charset="0"/>
              <a:cs typeface="Segoe UI" panose="020B0502040204020203" pitchFamily="34" charset="0"/>
            </a:endParaRPr>
          </a:p>
          <a:p>
            <a:pPr>
              <a:spcAft>
                <a:spcPts val="417"/>
              </a:spcAft>
            </a:pPr>
            <a:r>
              <a:rPr lang="en-US" dirty="0" smtClean="0">
                <a:latin typeface="Segoe UI" panose="020B0502040204020203" pitchFamily="34" charset="0"/>
                <a:cs typeface="Segoe UI" panose="020B0502040204020203" pitchFamily="34" charset="0"/>
              </a:rPr>
              <a:t>The </a:t>
            </a:r>
            <a:r>
              <a:rPr lang="en-US" dirty="0">
                <a:latin typeface="Segoe UI" panose="020B0502040204020203" pitchFamily="34" charset="0"/>
                <a:cs typeface="Segoe UI" panose="020B0502040204020203" pitchFamily="34" charset="0"/>
              </a:rPr>
              <a:t>PLA framework is consistent across SharePoint, Exchange, </a:t>
            </a:r>
            <a:r>
              <a:rPr lang="en-US" dirty="0" smtClean="0">
                <a:latin typeface="Segoe UI" panose="020B0502040204020203" pitchFamily="34" charset="0"/>
                <a:cs typeface="Segoe UI" panose="020B0502040204020203" pitchFamily="34" charset="0"/>
              </a:rPr>
              <a:t>Lync </a:t>
            </a:r>
            <a:r>
              <a:rPr lang="en-US" dirty="0">
                <a:latin typeface="Segoe UI" panose="020B0502040204020203" pitchFamily="34" charset="0"/>
                <a:cs typeface="Segoe UI" panose="020B0502040204020203" pitchFamily="34" charset="0"/>
              </a:rPr>
              <a:t>so your platform is cloud-ready and you can choose the optimal mix of public cloud, private cloud, and on-premises deployment options to meet your organizational needs. </a:t>
            </a:r>
          </a:p>
        </p:txBody>
      </p:sp>
      <p:sp>
        <p:nvSpPr>
          <p:cNvPr id="4" name="Text Placeholder 3"/>
          <p:cNvSpPr>
            <a:spLocks noGrp="1"/>
          </p:cNvSpPr>
          <p:nvPr>
            <p:ph type="body" sz="quarter" idx="13"/>
          </p:nvPr>
        </p:nvSpPr>
        <p:spPr>
          <a:xfrm>
            <a:off x="3505209" y="604072"/>
            <a:ext cx="3020363" cy="1208145"/>
          </a:xfrm>
          <a:solidFill>
            <a:schemeClr val="accent1">
              <a:alpha val="83000"/>
            </a:schemeClr>
          </a:solidFill>
          <a:ln>
            <a:noFill/>
          </a:ln>
        </p:spPr>
        <p:txBody>
          <a:bodyPr vert="horz" lIns="127173" tIns="95380" rIns="274320" bIns="0" rtlCol="0">
            <a:noAutofit/>
          </a:bodyPr>
          <a:lstStyle/>
          <a:p>
            <a:r>
              <a:rPr lang="en-US" dirty="0"/>
              <a:t>Accelerate </a:t>
            </a:r>
            <a:r>
              <a:rPr lang="en-US" dirty="0" smtClean="0"/>
              <a:t>Productivity </a:t>
            </a:r>
            <a:r>
              <a:rPr lang="en-US" dirty="0"/>
              <a:t>platform deployment with Product Line Architecture</a:t>
            </a:r>
          </a:p>
        </p:txBody>
      </p:sp>
      <p:sp>
        <p:nvSpPr>
          <p:cNvPr id="5" name="Text Placeholder 4"/>
          <p:cNvSpPr>
            <a:spLocks noGrp="1"/>
          </p:cNvSpPr>
          <p:nvPr>
            <p:ph type="body" sz="quarter" idx="12"/>
          </p:nvPr>
        </p:nvSpPr>
        <p:spPr>
          <a:solidFill>
            <a:schemeClr val="accent2"/>
          </a:solidFill>
        </p:spPr>
        <p:txBody>
          <a:bodyPr vert="horz" lIns="127173" tIns="95380" rIns="0" bIns="0" rtlCol="0">
            <a:noAutofit/>
          </a:bodyPr>
          <a:lstStyle/>
          <a:p>
            <a:r>
              <a:rPr lang="en-US" sz="730" dirty="0">
                <a:solidFill>
                  <a:schemeClr val="bg1"/>
                </a:solidFill>
              </a:rPr>
              <a:t>SharePoint 2013 Exchange 2013</a:t>
            </a:r>
          </a:p>
          <a:p>
            <a:r>
              <a:rPr lang="en-US" sz="730" dirty="0">
                <a:solidFill>
                  <a:schemeClr val="bg1"/>
                </a:solidFill>
              </a:rPr>
              <a:t>Lync </a:t>
            </a:r>
            <a:r>
              <a:rPr lang="en-US" sz="730" dirty="0" smtClean="0">
                <a:solidFill>
                  <a:schemeClr val="bg1"/>
                </a:solidFill>
              </a:rPr>
              <a:t>2013</a:t>
            </a:r>
          </a:p>
          <a:p>
            <a:endParaRPr lang="en-US" dirty="0" smtClean="0">
              <a:solidFill>
                <a:schemeClr val="bg1"/>
              </a:solidFill>
              <a:latin typeface="Segoe UI" panose="020B0502040204020203" pitchFamily="34" charset="0"/>
              <a:cs typeface="Segoe UI" panose="020B0502040204020203" pitchFamily="34" charset="0"/>
            </a:endParaRPr>
          </a:p>
        </p:txBody>
      </p:sp>
      <p:pic>
        <p:nvPicPr>
          <p:cNvPr id="11" name="Picture Placeholder 3"/>
          <p:cNvPicPr>
            <a:picLocks noGrp="1" noChangeAspect="1"/>
          </p:cNvPicPr>
          <p:nvPr>
            <p:ph type="pic" sz="quarter" idx="4294967295"/>
          </p:nvPr>
        </p:nvPicPr>
        <p:blipFill rotWithShape="1">
          <a:blip r:embed="rId4"/>
          <a:srcRect t="-11203" b="-11890"/>
          <a:stretch/>
        </p:blipFill>
        <p:spPr>
          <a:xfrm>
            <a:off x="3621784" y="101816"/>
            <a:ext cx="706831" cy="185495"/>
          </a:xfrm>
        </p:spPr>
      </p:pic>
      <p:pic>
        <p:nvPicPr>
          <p:cNvPr id="13" name="Picture 12"/>
          <p:cNvPicPr>
            <a:picLocks noChangeAspect="1"/>
          </p:cNvPicPr>
          <p:nvPr/>
        </p:nvPicPr>
        <p:blipFill>
          <a:blip r:embed="rId5"/>
          <a:stretch>
            <a:fillRect/>
          </a:stretch>
        </p:blipFill>
        <p:spPr>
          <a:xfrm>
            <a:off x="3634585" y="6707942"/>
            <a:ext cx="635866" cy="135565"/>
          </a:xfrm>
          <a:prstGeom prst="rect">
            <a:avLst/>
          </a:prstGeom>
        </p:spPr>
      </p:pic>
      <p:pic>
        <p:nvPicPr>
          <p:cNvPr id="12" name="Picture 7" descr="\\MAGNUM\Projects\Microsoft\Cloud Power FY12\Design\ICONS_PNG\Within_Your_Reach.png"/>
          <p:cNvPicPr>
            <a:picLocks noChangeAspect="1" noChangeArrowheads="1"/>
          </p:cNvPicPr>
          <p:nvPr/>
        </p:nvPicPr>
        <p:blipFill>
          <a:blip r:embed="rId6" cstate="print">
            <a:biLevel thresh="25000"/>
          </a:blip>
          <a:stretch>
            <a:fillRect/>
          </a:stretch>
        </p:blipFill>
        <p:spPr bwMode="auto">
          <a:xfrm>
            <a:off x="4600782" y="4435030"/>
            <a:ext cx="413313" cy="413313"/>
          </a:xfrm>
          <a:prstGeom prst="rect">
            <a:avLst/>
          </a:prstGeom>
          <a:noFill/>
        </p:spPr>
      </p:pic>
      <p:pic>
        <p:nvPicPr>
          <p:cNvPr id="14" name="Picture 6" descr="\\MAGNUM\Projects\Microsoft\Cloud Power FY12\Design\ICONS_PNG\Ingerity.png"/>
          <p:cNvPicPr>
            <a:picLocks noChangeAspect="1" noChangeArrowheads="1"/>
          </p:cNvPicPr>
          <p:nvPr/>
        </p:nvPicPr>
        <p:blipFill>
          <a:blip r:embed="rId7" cstate="print">
            <a:lum bright="100000"/>
          </a:blip>
          <a:srcRect/>
          <a:stretch>
            <a:fillRect/>
          </a:stretch>
        </p:blipFill>
        <p:spPr bwMode="auto">
          <a:xfrm>
            <a:off x="4600782" y="2999167"/>
            <a:ext cx="413313" cy="413313"/>
          </a:xfrm>
          <a:prstGeom prst="rect">
            <a:avLst/>
          </a:prstGeom>
          <a:noFill/>
        </p:spPr>
      </p:pic>
      <p:pic>
        <p:nvPicPr>
          <p:cNvPr id="17" name="Picture 5" descr="\\MAGNUM\Projects\Microsoft\Cloud Power FY12\Design\ICONS_PNG\Layer-79.png"/>
          <p:cNvPicPr>
            <a:picLocks noChangeAspect="1" noChangeArrowheads="1"/>
          </p:cNvPicPr>
          <p:nvPr/>
        </p:nvPicPr>
        <p:blipFill>
          <a:blip r:embed="rId8" cstate="print">
            <a:lum bright="100000"/>
          </a:blip>
          <a:srcRect/>
          <a:stretch>
            <a:fillRect/>
          </a:stretch>
        </p:blipFill>
        <p:spPr bwMode="auto">
          <a:xfrm>
            <a:off x="4582621" y="3718423"/>
            <a:ext cx="413313" cy="413313"/>
          </a:xfrm>
          <a:prstGeom prst="rect">
            <a:avLst/>
          </a:prstGeom>
          <a:noFill/>
        </p:spPr>
      </p:pic>
      <p:pic>
        <p:nvPicPr>
          <p:cNvPr id="18" name="Picture 5" descr="\\MAGNUM\Projects\Microsoft\Cloud Power FY12\Design\ICONS_PNG\Productivity.png"/>
          <p:cNvPicPr>
            <a:picLocks noChangeAspect="1" noChangeArrowheads="1"/>
          </p:cNvPicPr>
          <p:nvPr/>
        </p:nvPicPr>
        <p:blipFill>
          <a:blip r:embed="rId9" cstate="print">
            <a:lum bright="100000"/>
          </a:blip>
          <a:srcRect/>
          <a:stretch>
            <a:fillRect/>
          </a:stretch>
        </p:blipFill>
        <p:spPr bwMode="auto">
          <a:xfrm>
            <a:off x="4583916" y="5243110"/>
            <a:ext cx="413313" cy="413313"/>
          </a:xfrm>
          <a:prstGeom prst="rect">
            <a:avLst/>
          </a:prstGeom>
          <a:noFill/>
        </p:spPr>
      </p:pic>
      <p:sp>
        <p:nvSpPr>
          <p:cNvPr id="20" name="Text Placeholder 5"/>
          <p:cNvSpPr>
            <a:spLocks noGrp="1"/>
          </p:cNvSpPr>
          <p:nvPr>
            <p:ph type="body" sz="quarter" idx="15"/>
          </p:nvPr>
        </p:nvSpPr>
        <p:spPr>
          <a:xfrm>
            <a:off x="5156455" y="2283420"/>
            <a:ext cx="3531696" cy="272484"/>
          </a:xfrm>
        </p:spPr>
        <p:txBody>
          <a:bodyPr vert="horz" lIns="63587" tIns="0" rIns="0" bIns="0" rtlCol="0">
            <a:noAutofit/>
          </a:bodyPr>
          <a:lstStyle/>
          <a:p>
            <a:r>
              <a:rPr lang="en-US" sz="1252" dirty="0">
                <a:latin typeface="Segoe UI Light" panose="020B0502040204020203" pitchFamily="34" charset="0"/>
                <a:cs typeface="Segoe UI Light" panose="020B0502040204020203" pitchFamily="34" charset="0"/>
              </a:rPr>
              <a:t>Enable a cloud-aligned platform with PLA </a:t>
            </a:r>
          </a:p>
        </p:txBody>
      </p:sp>
    </p:spTree>
    <p:extLst>
      <p:ext uri="{BB962C8B-B14F-4D97-AF65-F5344CB8AC3E}">
        <p14:creationId xmlns:p14="http://schemas.microsoft.com/office/powerpoint/2010/main" val="1683379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34585" y="6707942"/>
            <a:ext cx="635866" cy="135565"/>
          </a:xfrm>
          <a:prstGeom prst="rect">
            <a:avLst/>
          </a:prstGeom>
        </p:spPr>
      </p:pic>
      <p:sp>
        <p:nvSpPr>
          <p:cNvPr id="9" name="Text Placeholder 4"/>
          <p:cNvSpPr>
            <a:spLocks noGrp="1"/>
          </p:cNvSpPr>
          <p:nvPr>
            <p:ph type="body" sz="quarter" idx="12"/>
          </p:nvPr>
        </p:nvSpPr>
        <p:spPr>
          <a:xfrm>
            <a:off x="3514477" y="505873"/>
            <a:ext cx="1501350" cy="5931446"/>
          </a:xfrm>
          <a:solidFill>
            <a:schemeClr val="tx1">
              <a:lumMod val="50000"/>
              <a:lumOff val="50000"/>
            </a:schemeClr>
          </a:solidFill>
        </p:spPr>
        <p:txBody>
          <a:bodyPr vert="horz" lIns="63587" tIns="95380" rIns="63587" bIns="0" rtlCol="0">
            <a:normAutofit/>
          </a:bodyPr>
          <a:lstStyle/>
          <a:p>
            <a:pPr>
              <a:spcAft>
                <a:spcPts val="834"/>
              </a:spcAft>
            </a:pPr>
            <a:endParaRPr lang="en-US" i="1" spc="-14" dirty="0">
              <a:solidFill>
                <a:schemeClr val="bg1"/>
              </a:solidFill>
              <a:latin typeface="Segoe UI" panose="020B0502040204020203" pitchFamily="34" charset="0"/>
              <a:cs typeface="Segoe UI" panose="020B0502040204020203" pitchFamily="34" charset="0"/>
            </a:endParaRPr>
          </a:p>
          <a:p>
            <a:pPr>
              <a:spcAft>
                <a:spcPts val="834"/>
              </a:spcAft>
            </a:pPr>
            <a:endParaRPr lang="en-US" i="1" spc="-14" dirty="0">
              <a:solidFill>
                <a:schemeClr val="bg1"/>
              </a:solidFill>
              <a:latin typeface="Segoe UI" panose="020B0502040204020203" pitchFamily="34" charset="0"/>
              <a:cs typeface="Segoe UI" panose="020B0502040204020203" pitchFamily="34" charset="0"/>
            </a:endParaRPr>
          </a:p>
        </p:txBody>
      </p:sp>
      <p:sp>
        <p:nvSpPr>
          <p:cNvPr id="41" name="Title 1"/>
          <p:cNvSpPr txBox="1">
            <a:spLocks/>
          </p:cNvSpPr>
          <p:nvPr/>
        </p:nvSpPr>
        <p:spPr>
          <a:xfrm>
            <a:off x="5162430" y="787317"/>
            <a:ext cx="3599271" cy="238777"/>
          </a:xfrm>
          <a:prstGeom prst="rect">
            <a:avLst/>
          </a:prstGeom>
        </p:spPr>
        <p:txBody>
          <a:bodyPr vert="horz" lIns="63587" tIns="0" rIns="0" bIns="0" rtlCol="0" anchor="t" anchorCtr="0">
            <a:normAutofit/>
          </a:bodyPr>
          <a:lstStyle>
            <a:lvl1pPr algn="l" defTabSz="457200" rtl="0" eaLnBrk="1" latinLnBrk="0" hangingPunct="1">
              <a:spcBef>
                <a:spcPct val="0"/>
              </a:spcBef>
              <a:buNone/>
              <a:defRPr sz="2400" kern="1200">
                <a:solidFill>
                  <a:srgbClr val="505050"/>
                </a:solidFill>
                <a:latin typeface="Segoe Pro Light"/>
                <a:ea typeface="+mj-ea"/>
                <a:cs typeface="Segoe Pro Light"/>
              </a:defRPr>
            </a:lvl1pPr>
          </a:lstStyle>
          <a:p>
            <a:endParaRPr lang="en-US" sz="1252" dirty="0">
              <a:latin typeface="Segoe UI" panose="020B0502040204020203" pitchFamily="34" charset="0"/>
              <a:ea typeface="+mn-ea"/>
              <a:cs typeface="Segoe UI" panose="020B0502040204020203" pitchFamily="34" charset="0"/>
            </a:endParaRPr>
          </a:p>
        </p:txBody>
      </p:sp>
      <p:sp>
        <p:nvSpPr>
          <p:cNvPr id="32" name="Rectangle 31"/>
          <p:cNvSpPr/>
          <p:nvPr/>
        </p:nvSpPr>
        <p:spPr>
          <a:xfrm>
            <a:off x="5169110" y="6092509"/>
            <a:ext cx="3628044" cy="349070"/>
          </a:xfrm>
          <a:prstGeom prst="rect">
            <a:avLst/>
          </a:prstGeom>
        </p:spPr>
        <p:txBody>
          <a:bodyPr wrap="square">
            <a:spAutoFit/>
          </a:bodyPr>
          <a:lstStyle/>
          <a:p>
            <a:pPr defTabSz="635874">
              <a:lnSpc>
                <a:spcPct val="120000"/>
              </a:lnSpc>
              <a:defRPr/>
            </a:pPr>
            <a:r>
              <a:rPr lang="en-US" sz="695" dirty="0">
                <a:solidFill>
                  <a:srgbClr val="000000">
                    <a:lumMod val="75000"/>
                    <a:lumOff val="25000"/>
                  </a:srgbClr>
                </a:solidFill>
                <a:latin typeface="Segoe UI" panose="020B0502040204020203" pitchFamily="34" charset="0"/>
                <a:cs typeface="Segoe UI" panose="020B0502040204020203" pitchFamily="34" charset="0"/>
              </a:rPr>
              <a:t>For more information about Consulting and Support Solutions from Microsoft, visit </a:t>
            </a:r>
            <a:r>
              <a:rPr lang="en-US" sz="695" dirty="0">
                <a:solidFill>
                  <a:srgbClr val="000000">
                    <a:lumMod val="75000"/>
                    <a:lumOff val="25000"/>
                  </a:srgbClr>
                </a:solidFill>
                <a:latin typeface="Segoe UI" panose="020B0502040204020203" pitchFamily="34" charset="0"/>
                <a:cs typeface="Segoe UI" panose="020B0502040204020203" pitchFamily="34" charset="0"/>
                <a:hlinkClick r:id="rId4"/>
              </a:rPr>
              <a:t>www.microsoft.com/services</a:t>
            </a:r>
            <a:r>
              <a:rPr lang="en-US" sz="695" dirty="0">
                <a:solidFill>
                  <a:srgbClr val="000000">
                    <a:lumMod val="75000"/>
                    <a:lumOff val="25000"/>
                  </a:srgbClr>
                </a:solidFill>
                <a:latin typeface="Segoe UI" panose="020B0502040204020203" pitchFamily="34" charset="0"/>
                <a:cs typeface="Segoe UI" panose="020B0502040204020203" pitchFamily="34" charset="0"/>
              </a:rPr>
              <a:t>.</a:t>
            </a:r>
          </a:p>
        </p:txBody>
      </p:sp>
      <p:sp>
        <p:nvSpPr>
          <p:cNvPr id="40" name="Rectangle 39"/>
          <p:cNvSpPr>
            <a:spLocks noChangeAspect="1"/>
          </p:cNvSpPr>
          <p:nvPr/>
        </p:nvSpPr>
        <p:spPr>
          <a:xfrm>
            <a:off x="3589084" y="5128908"/>
            <a:ext cx="635866" cy="63586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937" tIns="30625" rIns="45937" bIns="30625" rtlCol="0" anchor="b"/>
          <a:lstStyle/>
          <a:p>
            <a:pPr algn="ctr" defTabSz="317937"/>
            <a:r>
              <a:rPr lang="en-US" sz="695" dirty="0">
                <a:solidFill>
                  <a:srgbClr val="FFFFFF"/>
                </a:solidFill>
                <a:latin typeface="Segoe UI" panose="020B0502040204020203" pitchFamily="34" charset="0"/>
                <a:cs typeface="Segoe UI" panose="020B0502040204020203" pitchFamily="34" charset="0"/>
              </a:rPr>
              <a:t>Build Guide</a:t>
            </a:r>
          </a:p>
        </p:txBody>
      </p:sp>
      <p:sp>
        <p:nvSpPr>
          <p:cNvPr id="42" name="Rectangle 41"/>
          <p:cNvSpPr>
            <a:spLocks noChangeAspect="1"/>
          </p:cNvSpPr>
          <p:nvPr/>
        </p:nvSpPr>
        <p:spPr>
          <a:xfrm>
            <a:off x="4293820" y="5757372"/>
            <a:ext cx="635866" cy="635866"/>
          </a:xfrm>
          <a:prstGeom prst="rect">
            <a:avLst/>
          </a:prstGeom>
          <a:solidFill>
            <a:schemeClr val="accent3"/>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Operations Guide</a:t>
            </a:r>
          </a:p>
        </p:txBody>
      </p:sp>
      <p:sp>
        <p:nvSpPr>
          <p:cNvPr id="43" name="Rectangle 42"/>
          <p:cNvSpPr>
            <a:spLocks noChangeAspect="1"/>
          </p:cNvSpPr>
          <p:nvPr/>
        </p:nvSpPr>
        <p:spPr>
          <a:xfrm>
            <a:off x="4293820" y="4466413"/>
            <a:ext cx="635866" cy="635866"/>
          </a:xfrm>
          <a:prstGeom prst="rect">
            <a:avLst/>
          </a:prstGeom>
          <a:solidFill>
            <a:schemeClr val="tx2"/>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Sizing Calculators</a:t>
            </a:r>
          </a:p>
        </p:txBody>
      </p:sp>
      <p:sp>
        <p:nvSpPr>
          <p:cNvPr id="44" name="Rectangle 43"/>
          <p:cNvSpPr>
            <a:spLocks noChangeAspect="1"/>
          </p:cNvSpPr>
          <p:nvPr/>
        </p:nvSpPr>
        <p:spPr>
          <a:xfrm>
            <a:off x="3589084" y="3811694"/>
            <a:ext cx="635866" cy="635866"/>
          </a:xfrm>
          <a:prstGeom prst="rect">
            <a:avLst/>
          </a:prstGeom>
          <a:solidFill>
            <a:srgbClr val="6EB005"/>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Service Level Target</a:t>
            </a:r>
          </a:p>
        </p:txBody>
      </p:sp>
      <p:sp>
        <p:nvSpPr>
          <p:cNvPr id="45" name="Rectangle 44"/>
          <p:cNvSpPr>
            <a:spLocks noChangeAspect="1"/>
          </p:cNvSpPr>
          <p:nvPr/>
        </p:nvSpPr>
        <p:spPr>
          <a:xfrm>
            <a:off x="4293820" y="3188333"/>
            <a:ext cx="635866" cy="635866"/>
          </a:xfrm>
          <a:prstGeom prst="rect">
            <a:avLst/>
          </a:prstGeom>
          <a:solidFill>
            <a:schemeClr val="accent5"/>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Test Plan</a:t>
            </a:r>
          </a:p>
        </p:txBody>
      </p:sp>
      <p:sp>
        <p:nvSpPr>
          <p:cNvPr id="46" name="Rectangle 45"/>
          <p:cNvSpPr>
            <a:spLocks noChangeAspect="1"/>
          </p:cNvSpPr>
          <p:nvPr/>
        </p:nvSpPr>
        <p:spPr>
          <a:xfrm>
            <a:off x="3589084" y="2554093"/>
            <a:ext cx="635866" cy="635866"/>
          </a:xfrm>
          <a:prstGeom prst="rect">
            <a:avLst/>
          </a:prstGeom>
          <a:solidFill>
            <a:schemeClr val="accent2"/>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Functional Specification</a:t>
            </a:r>
          </a:p>
        </p:txBody>
      </p:sp>
      <p:sp>
        <p:nvSpPr>
          <p:cNvPr id="47" name="Rectangle 46"/>
          <p:cNvSpPr>
            <a:spLocks noChangeAspect="1"/>
          </p:cNvSpPr>
          <p:nvPr/>
        </p:nvSpPr>
        <p:spPr>
          <a:xfrm>
            <a:off x="4293820" y="1918075"/>
            <a:ext cx="635866" cy="635866"/>
          </a:xfrm>
          <a:prstGeom prst="rect">
            <a:avLst/>
          </a:prstGeom>
          <a:solidFill>
            <a:schemeClr val="accent1"/>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Rulebook</a:t>
            </a:r>
          </a:p>
        </p:txBody>
      </p:sp>
      <p:sp>
        <p:nvSpPr>
          <p:cNvPr id="48" name="Rectangle 47"/>
          <p:cNvSpPr>
            <a:spLocks noChangeAspect="1"/>
          </p:cNvSpPr>
          <p:nvPr/>
        </p:nvSpPr>
        <p:spPr>
          <a:xfrm>
            <a:off x="3589084" y="1273763"/>
            <a:ext cx="635866" cy="635866"/>
          </a:xfrm>
          <a:prstGeom prst="rect">
            <a:avLst/>
          </a:prstGeom>
          <a:solidFill>
            <a:schemeClr val="accent5">
              <a:lumMod val="50000"/>
            </a:schemeClr>
          </a:solidFill>
          <a:ln w="25400" cap="flat" cmpd="sng" algn="ctr">
            <a:noFill/>
            <a:prstDash val="solid"/>
          </a:ln>
          <a:effectLst/>
        </p:spPr>
        <p:txBody>
          <a:bodyPr lIns="33775" tIns="22517" rIns="33775" bIns="22517" rtlCol="0" anchor="b"/>
          <a:lstStyle/>
          <a:p>
            <a:pPr algn="ctr" defTabSz="635874">
              <a:defRPr/>
            </a:pPr>
            <a:r>
              <a:rPr lang="en-US" sz="695" dirty="0">
                <a:solidFill>
                  <a:srgbClr val="FFFFFF"/>
                </a:solidFill>
                <a:latin typeface="Segoe UI" panose="020B0502040204020203" pitchFamily="34" charset="0"/>
                <a:cs typeface="Segoe UI" panose="020B0502040204020203" pitchFamily="34" charset="0"/>
              </a:rPr>
              <a:t>Service Description</a:t>
            </a:r>
          </a:p>
        </p:txBody>
      </p:sp>
      <p:sp>
        <p:nvSpPr>
          <p:cNvPr id="49" name="Freeform 18"/>
          <p:cNvSpPr>
            <a:spLocks noEditPoints="1"/>
          </p:cNvSpPr>
          <p:nvPr/>
        </p:nvSpPr>
        <p:spPr bwMode="black">
          <a:xfrm>
            <a:off x="3754882" y="1327893"/>
            <a:ext cx="304270" cy="31793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42920" tIns="21460" rIns="42920" bIns="21460"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50" name="Group 49"/>
          <p:cNvGrpSpPr/>
          <p:nvPr/>
        </p:nvGrpSpPr>
        <p:grpSpPr bwMode="black">
          <a:xfrm>
            <a:off x="3728889" y="3901631"/>
            <a:ext cx="356255" cy="265832"/>
            <a:chOff x="10387010" y="4179361"/>
            <a:chExt cx="974730" cy="593731"/>
          </a:xfrm>
          <a:solidFill>
            <a:srgbClr val="FFFFFF"/>
          </a:solidFill>
        </p:grpSpPr>
        <p:sp>
          <p:nvSpPr>
            <p:cNvPr id="51" name="Freeform 50"/>
            <p:cNvSpPr>
              <a:spLocks/>
            </p:cNvSpPr>
            <p:nvPr/>
          </p:nvSpPr>
          <p:spPr bwMode="black">
            <a:xfrm>
              <a:off x="10506075" y="4258741"/>
              <a:ext cx="706438" cy="514351"/>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2" name="Freeform 51"/>
            <p:cNvSpPr>
              <a:spLocks/>
            </p:cNvSpPr>
            <p:nvPr/>
          </p:nvSpPr>
          <p:spPr bwMode="black">
            <a:xfrm>
              <a:off x="10615611" y="4179361"/>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3" name="Freeform 52"/>
            <p:cNvSpPr>
              <a:spLocks/>
            </p:cNvSpPr>
            <p:nvPr/>
          </p:nvSpPr>
          <p:spPr bwMode="black">
            <a:xfrm>
              <a:off x="10536236" y="4544486"/>
              <a:ext cx="319089" cy="220664"/>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4" name="Freeform 53"/>
            <p:cNvSpPr>
              <a:spLocks/>
            </p:cNvSpPr>
            <p:nvPr/>
          </p:nvSpPr>
          <p:spPr bwMode="black">
            <a:xfrm>
              <a:off x="11207752" y="4239686"/>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5" name="Freeform 54"/>
            <p:cNvSpPr>
              <a:spLocks/>
            </p:cNvSpPr>
            <p:nvPr/>
          </p:nvSpPr>
          <p:spPr bwMode="black">
            <a:xfrm>
              <a:off x="10387010" y="4206349"/>
              <a:ext cx="176212" cy="352424"/>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56" name="Freeform 81"/>
          <p:cNvSpPr>
            <a:spLocks/>
          </p:cNvSpPr>
          <p:nvPr/>
        </p:nvSpPr>
        <p:spPr bwMode="black">
          <a:xfrm>
            <a:off x="4447103" y="5790398"/>
            <a:ext cx="329302" cy="346385"/>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FFFFFF"/>
          </a:solidFill>
          <a:ln>
            <a:noFill/>
          </a:ln>
        </p:spPr>
        <p:txBody>
          <a:bodyPr vert="horz" wrap="square" lIns="42920" tIns="21460" rIns="42920" bIns="21460"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7" name="Freeform 79"/>
          <p:cNvSpPr>
            <a:spLocks noEditPoints="1"/>
          </p:cNvSpPr>
          <p:nvPr/>
        </p:nvSpPr>
        <p:spPr bwMode="black">
          <a:xfrm>
            <a:off x="4464324" y="2004960"/>
            <a:ext cx="294858" cy="317933"/>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rgbClr val="FFFFFF"/>
          </a:solidFill>
          <a:ln>
            <a:noFill/>
          </a:ln>
          <a:extLst/>
        </p:spPr>
        <p:txBody>
          <a:bodyPr vert="horz" wrap="square" lIns="42920" tIns="21460" rIns="42920" bIns="21460"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58" name="Freeform 82"/>
          <p:cNvSpPr>
            <a:spLocks noEditPoints="1"/>
          </p:cNvSpPr>
          <p:nvPr/>
        </p:nvSpPr>
        <p:spPr bwMode="black">
          <a:xfrm>
            <a:off x="3723843" y="2600951"/>
            <a:ext cx="366348" cy="317933"/>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solidFill>
            <a:srgbClr val="FFFFFF"/>
          </a:solidFill>
          <a:ln>
            <a:noFill/>
          </a:ln>
        </p:spPr>
        <p:txBody>
          <a:bodyPr vert="horz" wrap="square" lIns="47683" tIns="23841" rIns="47683" bIns="23841" numCol="1" anchor="t" anchorCtr="0" compatLnSpc="1">
            <a:prstTxWarp prst="textNoShape">
              <a:avLst/>
            </a:prstTxWarp>
          </a:bodyPr>
          <a:lstStyle/>
          <a:p>
            <a:pPr algn="ctr" defTabSz="635874">
              <a:defRPr/>
            </a:pPr>
            <a:endParaRPr lang="en-US" sz="765" kern="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549" y="3270162"/>
            <a:ext cx="342411" cy="317933"/>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6404" y="4528575"/>
            <a:ext cx="310698" cy="317933"/>
          </a:xfrm>
          <a:prstGeom prst="rect">
            <a:avLst/>
          </a:prstGeom>
        </p:spPr>
      </p:pic>
      <p:sp>
        <p:nvSpPr>
          <p:cNvPr id="61" name="Freeform 80"/>
          <p:cNvSpPr>
            <a:spLocks noEditPoints="1"/>
          </p:cNvSpPr>
          <p:nvPr/>
        </p:nvSpPr>
        <p:spPr bwMode="black">
          <a:xfrm>
            <a:off x="3754399" y="5219952"/>
            <a:ext cx="305237" cy="350891"/>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58373" tIns="29187" rIns="58373" bIns="29187" numCol="1" anchor="t" anchorCtr="0" compatLnSpc="1">
            <a:prstTxWarp prst="textNoShape">
              <a:avLst/>
            </a:prstTxWarp>
          </a:bodyPr>
          <a:lstStyle/>
          <a:p>
            <a:pPr defTabSz="317937"/>
            <a:endParaRPr lang="en-US" sz="1135">
              <a:solidFill>
                <a:srgbClr val="000000"/>
              </a:solidFill>
              <a:latin typeface="Segoe UI" panose="020B0502040204020203" pitchFamily="34" charset="0"/>
              <a:cs typeface="Segoe UI" panose="020B0502040204020203" pitchFamily="34" charset="0"/>
            </a:endParaRPr>
          </a:p>
        </p:txBody>
      </p:sp>
      <p:graphicFrame>
        <p:nvGraphicFramePr>
          <p:cNvPr id="64" name="Diagram 63"/>
          <p:cNvGraphicFramePr/>
          <p:nvPr>
            <p:extLst/>
          </p:nvPr>
        </p:nvGraphicFramePr>
        <p:xfrm>
          <a:off x="6716758" y="730268"/>
          <a:ext cx="2877767" cy="1516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9" name="TextBox 68"/>
          <p:cNvSpPr txBox="1"/>
          <p:nvPr/>
        </p:nvSpPr>
        <p:spPr>
          <a:xfrm>
            <a:off x="5148764" y="490233"/>
            <a:ext cx="2844599" cy="708656"/>
          </a:xfrm>
          <a:prstGeom prst="rect">
            <a:avLst/>
          </a:prstGeom>
          <a:noFill/>
        </p:spPr>
        <p:txBody>
          <a:bodyPr wrap="square" rtlCol="0">
            <a:spAutoFit/>
          </a:bodyPr>
          <a:lstStyle/>
          <a:p>
            <a:pPr defTabSz="317937">
              <a:lnSpc>
                <a:spcPct val="120000"/>
              </a:lnSpc>
              <a:spcAft>
                <a:spcPts val="834"/>
              </a:spcAft>
            </a:pPr>
            <a:r>
              <a:rPr lang="en-US" sz="1252" dirty="0">
                <a:solidFill>
                  <a:srgbClr val="505050"/>
                </a:solidFill>
                <a:latin typeface="Segoe UI Light" panose="020B0502040204020203" pitchFamily="34" charset="0"/>
                <a:cs typeface="Segoe UI Light" panose="020B0502040204020203" pitchFamily="34" charset="0"/>
              </a:rPr>
              <a:t>Deployment Scenarios</a:t>
            </a:r>
            <a:r>
              <a:rPr lang="en-US" sz="1252" dirty="0">
                <a:solidFill>
                  <a:srgbClr val="505050"/>
                </a:solidFill>
                <a:latin typeface="Segoe UI" panose="020B0502040204020203" pitchFamily="34" charset="0"/>
                <a:cs typeface="Segoe UI" panose="020B0502040204020203" pitchFamily="34" charset="0"/>
              </a:rPr>
              <a:t/>
            </a:r>
            <a:br>
              <a:rPr lang="en-US" sz="1252" dirty="0">
                <a:solidFill>
                  <a:srgbClr val="505050"/>
                </a:solidFill>
                <a:latin typeface="Segoe UI" panose="020B0502040204020203" pitchFamily="34" charset="0"/>
                <a:cs typeface="Segoe UI" panose="020B0502040204020203" pitchFamily="34" charset="0"/>
              </a:rPr>
            </a:br>
            <a:r>
              <a:rPr lang="en-US" sz="695" dirty="0">
                <a:solidFill>
                  <a:srgbClr val="000000">
                    <a:lumMod val="75000"/>
                    <a:lumOff val="25000"/>
                  </a:srgbClr>
                </a:solidFill>
                <a:latin typeface="Segoe UI" panose="020B0502040204020203" pitchFamily="34" charset="0"/>
                <a:cs typeface="Segoe UI" panose="020B0502040204020203" pitchFamily="34" charset="0"/>
              </a:rPr>
              <a:t>A PLA is best suited for enterprise organizations that are looking for reliability, stability and supportability in a new deployment.  There are a several deployment scenarios:    </a:t>
            </a:r>
          </a:p>
        </p:txBody>
      </p:sp>
      <p:sp>
        <p:nvSpPr>
          <p:cNvPr id="37" name="Text Placeholder 3"/>
          <p:cNvSpPr>
            <a:spLocks noGrp="1"/>
          </p:cNvSpPr>
          <p:nvPr>
            <p:ph type="body" sz="quarter" idx="12"/>
          </p:nvPr>
        </p:nvSpPr>
        <p:spPr>
          <a:xfrm>
            <a:off x="5148763" y="2288233"/>
            <a:ext cx="3599272" cy="1523461"/>
          </a:xfrm>
          <a:noFill/>
          <a:ln>
            <a:noFill/>
          </a:ln>
        </p:spPr>
        <p:txBody>
          <a:bodyPr>
            <a:normAutofit/>
          </a:bodyPr>
          <a:lstStyle/>
          <a:p>
            <a:pPr>
              <a:spcAft>
                <a:spcPts val="417"/>
              </a:spcAft>
            </a:pPr>
            <a:r>
              <a:rPr lang="en-US" sz="1252" dirty="0">
                <a:latin typeface="Segoe UI Light" panose="020B0502040204020203" pitchFamily="34" charset="0"/>
                <a:cs typeface="Segoe UI Light" panose="020B0502040204020203" pitchFamily="34" charset="0"/>
              </a:rPr>
              <a:t>Solution Alignment Workshop</a:t>
            </a:r>
            <a:r>
              <a:rPr lang="en-US" sz="1252" dirty="0">
                <a:latin typeface="Segoe UI" panose="020B0502040204020203" pitchFamily="34" charset="0"/>
                <a:cs typeface="Segoe UI" panose="020B0502040204020203" pitchFamily="34" charset="0"/>
              </a:rPr>
              <a:t/>
            </a:r>
            <a:br>
              <a:rPr lang="en-US" sz="1252" dirty="0">
                <a:latin typeface="Segoe UI" panose="020B0502040204020203" pitchFamily="34" charset="0"/>
                <a:cs typeface="Segoe UI" panose="020B0502040204020203" pitchFamily="34" charset="0"/>
              </a:rPr>
            </a:br>
            <a:r>
              <a:rPr lang="en-US" dirty="0">
                <a:solidFill>
                  <a:schemeClr val="tx1">
                    <a:lumMod val="75000"/>
                    <a:lumOff val="25000"/>
                  </a:schemeClr>
                </a:solidFill>
                <a:latin typeface="Segoe UI" panose="020B0502040204020203" pitchFamily="34" charset="0"/>
                <a:cs typeface="Segoe UI" panose="020B0502040204020203" pitchFamily="34" charset="0"/>
              </a:rPr>
              <a:t>A Solution Alignment Workshop for SharePoint, Exchange, or Lync is the recommended next step to learn more about PLAs and determine whether they are a good fit for your organization. At the end of the workshop, you will have: </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A clear understanding about PLA and the value to your organization</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Confidence that key items regarding the PLA  have been reviewed and discussed</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An opportunity to raise questions, analyze gaps and resolve obstacles</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Identification of other services that may be required </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Deployment scope and an outline of the approach </a:t>
            </a:r>
          </a:p>
          <a:p>
            <a:pPr marL="119226" indent="-119226">
              <a:spcAft>
                <a:spcPts val="14"/>
              </a:spcAft>
              <a:buSzPct val="90000"/>
              <a:buFont typeface="Arial" pitchFamily="34" charset="0"/>
              <a:buChar char="•"/>
            </a:pPr>
            <a:r>
              <a:rPr lang="en-US" dirty="0">
                <a:solidFill>
                  <a:schemeClr val="tx1">
                    <a:lumMod val="75000"/>
                    <a:lumOff val="25000"/>
                  </a:schemeClr>
                </a:solidFill>
                <a:latin typeface="Segoe UI" panose="020B0502040204020203" pitchFamily="34" charset="0"/>
                <a:cs typeface="Segoe UI" panose="020B0502040204020203" pitchFamily="34" charset="0"/>
              </a:rPr>
              <a:t>A customized report based on your specific business needs captured in the </a:t>
            </a:r>
            <a:r>
              <a:rPr lang="en-US" dirty="0" smtClean="0">
                <a:solidFill>
                  <a:schemeClr val="tx1">
                    <a:lumMod val="75000"/>
                    <a:lumOff val="25000"/>
                  </a:schemeClr>
                </a:solidFill>
                <a:latin typeface="Segoe UI" panose="020B0502040204020203" pitchFamily="34" charset="0"/>
                <a:cs typeface="Segoe UI" panose="020B0502040204020203" pitchFamily="34" charset="0"/>
              </a:rPr>
              <a:t>workshop</a:t>
            </a:r>
            <a:endParaRPr lang="en-US"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6" name="TextBox 35"/>
          <p:cNvSpPr txBox="1"/>
          <p:nvPr/>
        </p:nvSpPr>
        <p:spPr>
          <a:xfrm>
            <a:off x="5150946" y="1160532"/>
            <a:ext cx="2517860" cy="1093504"/>
          </a:xfrm>
          <a:prstGeom prst="rect">
            <a:avLst/>
          </a:prstGeom>
          <a:noFill/>
        </p:spPr>
        <p:txBody>
          <a:bodyPr wrap="square" rtlCol="0">
            <a:spAutoFit/>
          </a:bodyPr>
          <a:lstStyle/>
          <a:p>
            <a:pPr marL="119226" indent="-119226" defTabSz="317937">
              <a:lnSpc>
                <a:spcPct val="120000"/>
              </a:lnSpc>
              <a:spcAft>
                <a:spcPts val="417"/>
              </a:spcAft>
              <a:buSzPct val="90000"/>
              <a:buFont typeface="Arial" pitchFamily="34" charset="0"/>
              <a:buChar char="•"/>
            </a:pPr>
            <a:r>
              <a:rPr lang="en-US" sz="695" dirty="0">
                <a:solidFill>
                  <a:srgbClr val="000000">
                    <a:lumMod val="75000"/>
                    <a:lumOff val="25000"/>
                  </a:srgbClr>
                </a:solidFill>
                <a:latin typeface="Segoe UI" panose="020B0502040204020203" pitchFamily="34" charset="0"/>
                <a:cs typeface="Segoe UI" panose="020B0502040204020203" pitchFamily="34" charset="0"/>
              </a:rPr>
              <a:t>Office 365 cloud deployment is the first option for SharePoint 2013, Exchange 2013 and Lync 2013</a:t>
            </a:r>
          </a:p>
          <a:p>
            <a:pPr marL="119226" indent="-119226" defTabSz="317937">
              <a:lnSpc>
                <a:spcPct val="120000"/>
              </a:lnSpc>
              <a:spcAft>
                <a:spcPts val="417"/>
              </a:spcAft>
              <a:buSzPct val="90000"/>
              <a:buFont typeface="Arial" pitchFamily="34" charset="0"/>
              <a:buChar char="•"/>
            </a:pPr>
            <a:r>
              <a:rPr lang="en-US" sz="695" dirty="0">
                <a:solidFill>
                  <a:srgbClr val="000000">
                    <a:lumMod val="75000"/>
                    <a:lumOff val="25000"/>
                  </a:srgbClr>
                </a:solidFill>
                <a:latin typeface="Segoe UI" panose="020B0502040204020203" pitchFamily="34" charset="0"/>
                <a:cs typeface="Segoe UI" panose="020B0502040204020203" pitchFamily="34" charset="0"/>
              </a:rPr>
              <a:t>If on-premises is required, a PLA deployment is the recommended option</a:t>
            </a:r>
          </a:p>
          <a:p>
            <a:pPr marL="119226" indent="-119226" defTabSz="317937">
              <a:lnSpc>
                <a:spcPct val="120000"/>
              </a:lnSpc>
              <a:spcAft>
                <a:spcPts val="417"/>
              </a:spcAft>
              <a:buSzPct val="90000"/>
              <a:buFont typeface="Arial" pitchFamily="34" charset="0"/>
              <a:buChar char="•"/>
            </a:pPr>
            <a:r>
              <a:rPr lang="en-US" sz="695" dirty="0">
                <a:solidFill>
                  <a:srgbClr val="000000">
                    <a:lumMod val="75000"/>
                    <a:lumOff val="25000"/>
                  </a:srgbClr>
                </a:solidFill>
                <a:latin typeface="Segoe UI" panose="020B0502040204020203" pitchFamily="34" charset="0"/>
                <a:cs typeface="Segoe UI" panose="020B0502040204020203" pitchFamily="34" charset="0"/>
              </a:rPr>
              <a:t>If the PLA Service Description and design does not meet your requirements, move ahead with a custom deployment</a:t>
            </a:r>
          </a:p>
        </p:txBody>
      </p:sp>
      <p:sp>
        <p:nvSpPr>
          <p:cNvPr id="66" name="Rectangle 65"/>
          <p:cNvSpPr/>
          <p:nvPr/>
        </p:nvSpPr>
        <p:spPr>
          <a:xfrm>
            <a:off x="5015827" y="4842708"/>
            <a:ext cx="3904840" cy="10939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22553" tIns="63587" rIns="127173" bIns="63587" rtlCol="0" anchor="t"/>
          <a:lstStyle/>
          <a:p>
            <a:pPr defTabSz="317937">
              <a:lnSpc>
                <a:spcPct val="120000"/>
              </a:lnSpc>
              <a:spcAft>
                <a:spcPts val="417"/>
              </a:spcAft>
            </a:pPr>
            <a:r>
              <a:rPr lang="en-US" sz="1252" dirty="0">
                <a:solidFill>
                  <a:srgbClr val="FFFFFF"/>
                </a:solidFill>
                <a:latin typeface="Segoe UI Light" panose="020B0502040204020203" pitchFamily="34" charset="0"/>
                <a:cs typeface="Segoe UI Light" panose="020B0502040204020203" pitchFamily="34" charset="0"/>
              </a:rPr>
              <a:t>Get Started </a:t>
            </a:r>
          </a:p>
          <a:p>
            <a:pPr defTabSz="317937">
              <a:lnSpc>
                <a:spcPct val="120000"/>
              </a:lnSpc>
              <a:spcAft>
                <a:spcPts val="417"/>
              </a:spcAft>
            </a:pPr>
            <a:r>
              <a:rPr lang="en-US" sz="695" dirty="0">
                <a:solidFill>
                  <a:srgbClr val="FFFFFF"/>
                </a:solidFill>
                <a:latin typeface="Segoe UI" panose="020B0502040204020203" pitchFamily="34" charset="0"/>
                <a:cs typeface="Segoe UI" panose="020B0502040204020203" pitchFamily="34" charset="0"/>
              </a:rPr>
              <a:t>Attend a </a:t>
            </a:r>
            <a:r>
              <a:rPr lang="en-US" sz="695" dirty="0">
                <a:solidFill>
                  <a:srgbClr val="FFFFFF"/>
                </a:solidFill>
                <a:latin typeface="Segoe UI Semibold" panose="020B0702040204020203" pitchFamily="34" charset="0"/>
                <a:cs typeface="Segoe UI Semibold" panose="020B0702040204020203" pitchFamily="34" charset="0"/>
              </a:rPr>
              <a:t>Solution Alignment Workshop </a:t>
            </a:r>
            <a:r>
              <a:rPr lang="en-US" sz="695" dirty="0">
                <a:solidFill>
                  <a:srgbClr val="FFFFFF"/>
                </a:solidFill>
                <a:latin typeface="Segoe UI" panose="020B0502040204020203" pitchFamily="34" charset="0"/>
                <a:cs typeface="Segoe UI" panose="020B0502040204020203" pitchFamily="34" charset="0"/>
              </a:rPr>
              <a:t>for SharePoint, Lync, or Exchange and learn about Microsoft’s approach to deploying enterprise-ready productivity platforms and how it can help your organization. </a:t>
            </a:r>
          </a:p>
          <a:p>
            <a:pPr defTabSz="317937">
              <a:lnSpc>
                <a:spcPct val="120000"/>
              </a:lnSpc>
              <a:spcAft>
                <a:spcPts val="417"/>
              </a:spcAft>
            </a:pPr>
            <a:r>
              <a:rPr lang="en-US" sz="695" dirty="0">
                <a:solidFill>
                  <a:srgbClr val="FFFFFF"/>
                </a:solidFill>
                <a:latin typeface="Segoe UI" panose="020B0502040204020203" pitchFamily="34" charset="0"/>
                <a:cs typeface="Segoe UI" panose="020B0502040204020203" pitchFamily="34" charset="0"/>
              </a:rPr>
              <a:t>Contact your Microsoft Services representative to schedule a workshop. </a:t>
            </a:r>
            <a:endParaRPr lang="en-US" sz="695" dirty="0">
              <a:solidFill>
                <a:srgbClr val="FF0000"/>
              </a:solidFill>
              <a:latin typeface="Segoe UI" panose="020B0502040204020203" pitchFamily="34" charset="0"/>
              <a:cs typeface="Segoe UI" panose="020B0502040204020203" pitchFamily="34" charset="0"/>
            </a:endParaRPr>
          </a:p>
        </p:txBody>
      </p:sp>
      <p:sp>
        <p:nvSpPr>
          <p:cNvPr id="2" name="TextBox 1"/>
          <p:cNvSpPr txBox="1"/>
          <p:nvPr/>
        </p:nvSpPr>
        <p:spPr>
          <a:xfrm>
            <a:off x="3515808" y="585722"/>
            <a:ext cx="1500020" cy="881908"/>
          </a:xfrm>
          <a:prstGeom prst="rect">
            <a:avLst/>
          </a:prstGeom>
          <a:noFill/>
        </p:spPr>
        <p:txBody>
          <a:bodyPr wrap="square" rtlCol="0">
            <a:spAutoFit/>
          </a:bodyPr>
          <a:lstStyle/>
          <a:p>
            <a:pPr defTabSz="317937">
              <a:lnSpc>
                <a:spcPct val="120000"/>
              </a:lnSpc>
              <a:spcAft>
                <a:spcPts val="348"/>
              </a:spcAft>
            </a:pPr>
            <a:r>
              <a:rPr lang="en-US" sz="730" dirty="0">
                <a:solidFill>
                  <a:srgbClr val="FFFFFF"/>
                </a:solidFill>
                <a:latin typeface="Segoe UI Semibold" panose="020B0702040204020203" pitchFamily="34" charset="0"/>
                <a:cs typeface="Segoe UI Semibold" panose="020B0702040204020203" pitchFamily="34" charset="0"/>
              </a:rPr>
              <a:t>Components of the PLA</a:t>
            </a:r>
          </a:p>
          <a:p>
            <a:pPr defTabSz="317937">
              <a:lnSpc>
                <a:spcPct val="120000"/>
              </a:lnSpc>
            </a:pPr>
            <a:r>
              <a:rPr lang="en-US" sz="695" dirty="0">
                <a:solidFill>
                  <a:srgbClr val="FFFFFF"/>
                </a:solidFill>
                <a:latin typeface="Segoe UI" panose="020B0502040204020203" pitchFamily="34" charset="0"/>
                <a:cs typeface="Segoe UI" panose="020B0502040204020203" pitchFamily="34" charset="0"/>
              </a:rPr>
              <a:t>A full set of tools and guidance to ensure you get a cost effective, scalable, and reliable deployment. </a:t>
            </a:r>
          </a:p>
          <a:p>
            <a:pPr defTabSz="317937">
              <a:lnSpc>
                <a:spcPct val="120000"/>
              </a:lnSpc>
            </a:pPr>
            <a:endParaRPr lang="en-US" sz="1252" dirty="0">
              <a:solidFill>
                <a:srgbClr val="FFFFFF"/>
              </a:solidFill>
              <a:latin typeface="Segoe UI" panose="020B0502040204020203" pitchFamily="34" charset="0"/>
              <a:cs typeface="Segoe UI" panose="020B0502040204020203" pitchFamily="34" charset="0"/>
            </a:endParaRPr>
          </a:p>
        </p:txBody>
      </p:sp>
      <p:sp>
        <p:nvSpPr>
          <p:cNvPr id="38" name="TextBox 37"/>
          <p:cNvSpPr txBox="1"/>
          <p:nvPr/>
        </p:nvSpPr>
        <p:spPr>
          <a:xfrm>
            <a:off x="4200588" y="1390602"/>
            <a:ext cx="805516" cy="381258"/>
          </a:xfrm>
          <a:prstGeom prst="rect">
            <a:avLst/>
          </a:prstGeom>
          <a:noFill/>
        </p:spPr>
        <p:txBody>
          <a:bodyPr wrap="square" rtlCol="0">
            <a:spAutoFit/>
          </a:bodyPr>
          <a:lstStyle/>
          <a:p>
            <a:pPr defTabSz="317937"/>
            <a:r>
              <a:rPr lang="en-US" sz="626" dirty="0">
                <a:solidFill>
                  <a:srgbClr val="FFFFFF"/>
                </a:solidFill>
                <a:latin typeface="Segoe UI" panose="020B0502040204020203" pitchFamily="34" charset="0"/>
                <a:cs typeface="Segoe UI" panose="020B0502040204020203" pitchFamily="34" charset="0"/>
              </a:rPr>
              <a:t>Provides a clear foundation for capabilities</a:t>
            </a:r>
          </a:p>
        </p:txBody>
      </p:sp>
      <p:sp>
        <p:nvSpPr>
          <p:cNvPr id="63" name="TextBox 62"/>
          <p:cNvSpPr txBox="1"/>
          <p:nvPr/>
        </p:nvSpPr>
        <p:spPr>
          <a:xfrm>
            <a:off x="4200588" y="3960705"/>
            <a:ext cx="805516" cy="381258"/>
          </a:xfrm>
          <a:prstGeom prst="rect">
            <a:avLst/>
          </a:prstGeom>
          <a:noFill/>
        </p:spPr>
        <p:txBody>
          <a:bodyPr wrap="square" rtlCol="0">
            <a:spAutoFit/>
          </a:bodyPr>
          <a:lstStyle>
            <a:defPPr>
              <a:defRPr lang="en-US"/>
            </a:defPPr>
            <a:lvl1pPr>
              <a:lnSpc>
                <a:spcPct val="120000"/>
              </a:lnSpc>
              <a:defRPr sz="900">
                <a:solidFill>
                  <a:schemeClr val="bg1"/>
                </a:solidFill>
                <a:latin typeface="Segoe Pro Light"/>
                <a:cs typeface="Segoe Pro Light"/>
              </a:defRPr>
            </a:lvl1pPr>
          </a:lstStyle>
          <a:p>
            <a:pPr defTabSz="317937">
              <a:lnSpc>
                <a:spcPct val="100000"/>
              </a:lnSpc>
            </a:pPr>
            <a:r>
              <a:rPr lang="en-US" sz="626" dirty="0">
                <a:solidFill>
                  <a:srgbClr val="FFFFFF"/>
                </a:solidFill>
                <a:latin typeface="Segoe UI" panose="020B0502040204020203" pitchFamily="34" charset="0"/>
                <a:cs typeface="Segoe UI" panose="020B0502040204020203" pitchFamily="34" charset="0"/>
              </a:rPr>
              <a:t>Guidance on how to achieve the target SLT</a:t>
            </a:r>
          </a:p>
        </p:txBody>
      </p:sp>
      <p:sp>
        <p:nvSpPr>
          <p:cNvPr id="67" name="TextBox 66"/>
          <p:cNvSpPr txBox="1"/>
          <p:nvPr/>
        </p:nvSpPr>
        <p:spPr>
          <a:xfrm>
            <a:off x="3549687" y="1991744"/>
            <a:ext cx="763254" cy="670183"/>
          </a:xfrm>
          <a:prstGeom prst="rect">
            <a:avLst/>
          </a:prstGeom>
          <a:noFill/>
        </p:spPr>
        <p:txBody>
          <a:bodyPr wrap="square" rtlCol="0">
            <a:spAutoFit/>
          </a:bodyPr>
          <a:lstStyle>
            <a:defPPr>
              <a:defRPr lang="en-US"/>
            </a:defPPr>
            <a:lvl1pPr>
              <a:defRPr sz="900">
                <a:solidFill>
                  <a:schemeClr val="bg1"/>
                </a:solidFill>
              </a:defRPr>
            </a:lvl1pPr>
          </a:lstStyle>
          <a:p>
            <a:pPr algn="r" defTabSz="317937"/>
            <a:r>
              <a:rPr lang="en-US" sz="626" dirty="0">
                <a:solidFill>
                  <a:srgbClr val="FFFFFF"/>
                </a:solidFill>
                <a:latin typeface="Segoe UI" panose="020B0502040204020203" pitchFamily="34" charset="0"/>
                <a:cs typeface="Segoe UI" panose="020B0502040204020203" pitchFamily="34" charset="0"/>
              </a:rPr>
              <a:t>Defines requirements for infrastructure and PLA environment</a:t>
            </a:r>
          </a:p>
        </p:txBody>
      </p:sp>
      <p:sp>
        <p:nvSpPr>
          <p:cNvPr id="68" name="TextBox 67"/>
          <p:cNvSpPr txBox="1"/>
          <p:nvPr/>
        </p:nvSpPr>
        <p:spPr>
          <a:xfrm>
            <a:off x="4200588" y="2607499"/>
            <a:ext cx="795200" cy="573875"/>
          </a:xfrm>
          <a:prstGeom prst="rect">
            <a:avLst/>
          </a:prstGeom>
          <a:noFill/>
        </p:spPr>
        <p:txBody>
          <a:bodyPr wrap="square" rtlCol="0">
            <a:spAutoFit/>
          </a:bodyPr>
          <a:lstStyle>
            <a:defPPr>
              <a:defRPr lang="en-US"/>
            </a:defPPr>
            <a:lvl1pPr>
              <a:lnSpc>
                <a:spcPct val="120000"/>
              </a:lnSpc>
              <a:defRPr sz="900">
                <a:solidFill>
                  <a:schemeClr val="bg1"/>
                </a:solidFill>
                <a:latin typeface="Segoe Pro Light"/>
                <a:cs typeface="Segoe Pro Light"/>
              </a:defRPr>
            </a:lvl1pPr>
          </a:lstStyle>
          <a:p>
            <a:pPr defTabSz="317937">
              <a:lnSpc>
                <a:spcPct val="100000"/>
              </a:lnSpc>
            </a:pPr>
            <a:r>
              <a:rPr lang="en-US" sz="626" dirty="0">
                <a:solidFill>
                  <a:srgbClr val="FFFFFF"/>
                </a:solidFill>
                <a:latin typeface="Segoe UI" panose="020B0502040204020203" pitchFamily="34" charset="0"/>
                <a:cs typeface="Segoe UI" panose="020B0502040204020203" pitchFamily="34" charset="0"/>
              </a:rPr>
              <a:t>Detailed deployment architecture and configuration guidance</a:t>
            </a:r>
          </a:p>
        </p:txBody>
      </p:sp>
      <p:sp>
        <p:nvSpPr>
          <p:cNvPr id="70" name="TextBox 69"/>
          <p:cNvSpPr txBox="1"/>
          <p:nvPr/>
        </p:nvSpPr>
        <p:spPr>
          <a:xfrm>
            <a:off x="3562931" y="3247385"/>
            <a:ext cx="750010" cy="573875"/>
          </a:xfrm>
          <a:prstGeom prst="rect">
            <a:avLst/>
          </a:prstGeom>
          <a:noFill/>
        </p:spPr>
        <p:txBody>
          <a:bodyPr wrap="square" rtlCol="0">
            <a:spAutoFit/>
          </a:bodyPr>
          <a:lstStyle>
            <a:defPPr>
              <a:defRPr lang="en-US"/>
            </a:defPPr>
            <a:lvl1pPr algn="r">
              <a:lnSpc>
                <a:spcPct val="120000"/>
              </a:lnSpc>
              <a:defRPr sz="900">
                <a:solidFill>
                  <a:schemeClr val="bg1"/>
                </a:solidFill>
                <a:latin typeface="Segoe Pro Light"/>
                <a:cs typeface="Segoe Pro Light"/>
              </a:defRPr>
            </a:lvl1pPr>
          </a:lstStyle>
          <a:p>
            <a:pPr defTabSz="317937">
              <a:lnSpc>
                <a:spcPct val="100000"/>
              </a:lnSpc>
            </a:pPr>
            <a:r>
              <a:rPr lang="en-US" sz="626" dirty="0">
                <a:solidFill>
                  <a:srgbClr val="FFFFFF"/>
                </a:solidFill>
                <a:latin typeface="Segoe UI" panose="020B0502040204020203" pitchFamily="34" charset="0"/>
                <a:cs typeface="Segoe UI" panose="020B0502040204020203" pitchFamily="34" charset="0"/>
              </a:rPr>
              <a:t>Deployment validation and recommended testing procedures</a:t>
            </a:r>
          </a:p>
        </p:txBody>
      </p:sp>
      <p:sp>
        <p:nvSpPr>
          <p:cNvPr id="71" name="TextBox 70"/>
          <p:cNvSpPr txBox="1"/>
          <p:nvPr/>
        </p:nvSpPr>
        <p:spPr>
          <a:xfrm>
            <a:off x="3514477" y="4641238"/>
            <a:ext cx="798464" cy="381258"/>
          </a:xfrm>
          <a:prstGeom prst="rect">
            <a:avLst/>
          </a:prstGeom>
          <a:noFill/>
        </p:spPr>
        <p:txBody>
          <a:bodyPr wrap="square" rtlCol="0">
            <a:spAutoFit/>
          </a:bodyPr>
          <a:lstStyle>
            <a:defPPr>
              <a:defRPr lang="en-US"/>
            </a:defPPr>
            <a:lvl1pPr algn="r">
              <a:lnSpc>
                <a:spcPct val="120000"/>
              </a:lnSpc>
              <a:defRPr sz="900">
                <a:solidFill>
                  <a:schemeClr val="bg1"/>
                </a:solidFill>
                <a:latin typeface="Segoe Pro Light"/>
                <a:cs typeface="Segoe Pro Light"/>
              </a:defRPr>
            </a:lvl1pPr>
          </a:lstStyle>
          <a:p>
            <a:pPr defTabSz="317937">
              <a:lnSpc>
                <a:spcPct val="100000"/>
              </a:lnSpc>
            </a:pPr>
            <a:r>
              <a:rPr lang="en-US" sz="626" dirty="0">
                <a:solidFill>
                  <a:srgbClr val="FFFFFF"/>
                </a:solidFill>
                <a:latin typeface="Segoe UI" panose="020B0502040204020203" pitchFamily="34" charset="0"/>
                <a:cs typeface="Segoe UI" panose="020B0502040204020203" pitchFamily="34" charset="0"/>
              </a:rPr>
              <a:t>Sizing and </a:t>
            </a:r>
            <a:br>
              <a:rPr lang="en-US" sz="626" dirty="0">
                <a:solidFill>
                  <a:srgbClr val="FFFFFF"/>
                </a:solidFill>
                <a:latin typeface="Segoe UI" panose="020B0502040204020203" pitchFamily="34" charset="0"/>
                <a:cs typeface="Segoe UI" panose="020B0502040204020203" pitchFamily="34" charset="0"/>
              </a:rPr>
            </a:br>
            <a:r>
              <a:rPr lang="en-US" sz="626" dirty="0">
                <a:solidFill>
                  <a:srgbClr val="FFFFFF"/>
                </a:solidFill>
                <a:latin typeface="Segoe UI" panose="020B0502040204020203" pitchFamily="34" charset="0"/>
                <a:cs typeface="Segoe UI" panose="020B0502040204020203" pitchFamily="34" charset="0"/>
              </a:rPr>
              <a:t>Capacity guidance</a:t>
            </a:r>
          </a:p>
        </p:txBody>
      </p:sp>
      <p:sp>
        <p:nvSpPr>
          <p:cNvPr id="72" name="TextBox 71"/>
          <p:cNvSpPr txBox="1"/>
          <p:nvPr/>
        </p:nvSpPr>
        <p:spPr>
          <a:xfrm>
            <a:off x="3562931" y="5869841"/>
            <a:ext cx="750010" cy="381258"/>
          </a:xfrm>
          <a:prstGeom prst="rect">
            <a:avLst/>
          </a:prstGeom>
          <a:noFill/>
        </p:spPr>
        <p:txBody>
          <a:bodyPr wrap="square" rtlCol="0">
            <a:spAutoFit/>
          </a:bodyPr>
          <a:lstStyle>
            <a:defPPr>
              <a:defRPr lang="en-US"/>
            </a:defPPr>
            <a:lvl1pPr>
              <a:defRPr sz="900">
                <a:solidFill>
                  <a:schemeClr val="bg1"/>
                </a:solidFill>
              </a:defRPr>
            </a:lvl1pPr>
          </a:lstStyle>
          <a:p>
            <a:pPr algn="r" defTabSz="317937"/>
            <a:r>
              <a:rPr lang="en-US" sz="626" dirty="0">
                <a:solidFill>
                  <a:srgbClr val="FFFFFF"/>
                </a:solidFill>
                <a:latin typeface="Segoe UI" panose="020B0502040204020203" pitchFamily="34" charset="0"/>
                <a:cs typeface="Segoe UI" panose="020B0502040204020203" pitchFamily="34" charset="0"/>
              </a:rPr>
              <a:t>Operational and maintenance guidance</a:t>
            </a:r>
          </a:p>
        </p:txBody>
      </p:sp>
      <p:sp>
        <p:nvSpPr>
          <p:cNvPr id="73" name="TextBox 72"/>
          <p:cNvSpPr txBox="1"/>
          <p:nvPr/>
        </p:nvSpPr>
        <p:spPr>
          <a:xfrm>
            <a:off x="4200588" y="5299163"/>
            <a:ext cx="746606" cy="284950"/>
          </a:xfrm>
          <a:prstGeom prst="rect">
            <a:avLst/>
          </a:prstGeom>
          <a:noFill/>
        </p:spPr>
        <p:txBody>
          <a:bodyPr wrap="square" rtlCol="0">
            <a:spAutoFit/>
          </a:bodyPr>
          <a:lstStyle>
            <a:defPPr>
              <a:defRPr lang="en-US"/>
            </a:defPPr>
            <a:lvl1pPr>
              <a:lnSpc>
                <a:spcPct val="120000"/>
              </a:lnSpc>
              <a:defRPr sz="900">
                <a:solidFill>
                  <a:schemeClr val="bg1"/>
                </a:solidFill>
                <a:latin typeface="Segoe Pro Light"/>
                <a:cs typeface="Segoe Pro Light"/>
              </a:defRPr>
            </a:lvl1pPr>
          </a:lstStyle>
          <a:p>
            <a:pPr defTabSz="317937">
              <a:lnSpc>
                <a:spcPct val="100000"/>
              </a:lnSpc>
            </a:pPr>
            <a:r>
              <a:rPr lang="en-US" sz="626" dirty="0">
                <a:solidFill>
                  <a:srgbClr val="FFFFFF"/>
                </a:solidFill>
                <a:latin typeface="Segoe UI" panose="020B0502040204020203" pitchFamily="34" charset="0"/>
                <a:cs typeface="Segoe UI" panose="020B0502040204020203" pitchFamily="34" charset="0"/>
              </a:rPr>
              <a:t>Set-up and build guidance</a:t>
            </a:r>
          </a:p>
        </p:txBody>
      </p:sp>
      <p:sp>
        <p:nvSpPr>
          <p:cNvPr id="62" name="Text Placeholder 3"/>
          <p:cNvSpPr>
            <a:spLocks noGrp="1"/>
          </p:cNvSpPr>
          <p:nvPr>
            <p:ph type="body" sz="quarter" idx="12"/>
          </p:nvPr>
        </p:nvSpPr>
        <p:spPr>
          <a:xfrm>
            <a:off x="5163765" y="3869271"/>
            <a:ext cx="3599272" cy="973437"/>
          </a:xfrm>
          <a:noFill/>
          <a:ln>
            <a:noFill/>
          </a:ln>
        </p:spPr>
        <p:txBody>
          <a:bodyPr>
            <a:normAutofit/>
          </a:bodyPr>
          <a:lstStyle/>
          <a:p>
            <a:pPr>
              <a:spcBef>
                <a:spcPts val="417"/>
              </a:spcBef>
              <a:spcAft>
                <a:spcPts val="417"/>
              </a:spcAft>
              <a:buSzPct val="90000"/>
            </a:pPr>
            <a:r>
              <a:rPr lang="en-US" sz="1252" dirty="0">
                <a:latin typeface="Segoe UI Light" panose="020B0502040204020203" pitchFamily="34" charset="0"/>
                <a:cs typeface="Segoe UI Light" panose="020B0502040204020203" pitchFamily="34" charset="0"/>
              </a:rPr>
              <a:t>Microsoft Services</a:t>
            </a:r>
            <a:r>
              <a:rPr lang="en-US" sz="1252" dirty="0">
                <a:latin typeface="Segoe UI" panose="020B0502040204020203" pitchFamily="34" charset="0"/>
                <a:cs typeface="Segoe UI" panose="020B0502040204020203" pitchFamily="34" charset="0"/>
              </a:rPr>
              <a:t/>
            </a:r>
            <a:br>
              <a:rPr lang="en-US" sz="1252" dirty="0">
                <a:latin typeface="Segoe UI" panose="020B0502040204020203" pitchFamily="34" charset="0"/>
                <a:cs typeface="Segoe UI" panose="020B0502040204020203" pitchFamily="34" charset="0"/>
              </a:rPr>
            </a:br>
            <a:r>
              <a:rPr lang="en-US" dirty="0">
                <a:solidFill>
                  <a:schemeClr val="tx1">
                    <a:lumMod val="75000"/>
                    <a:lumOff val="25000"/>
                  </a:schemeClr>
                </a:solidFill>
                <a:latin typeface="Segoe UI" panose="020B0502040204020203" pitchFamily="34" charset="0"/>
                <a:cs typeface="Segoe UI" panose="020B0502040204020203" pitchFamily="34" charset="0"/>
              </a:rPr>
              <a:t>At Microsoft Services, we have a wealth of knowledge that comes from working with thousands of customers around the world in virtually every industry. We utilize our knowledge and expertise to help our customers adopt and deploy Microsoft technologies efficiently and cost-effectively, reducing the time and risks it takes customers to realize value from their Microsoft investments.</a:t>
            </a:r>
          </a:p>
          <a:p>
            <a:pPr>
              <a:lnSpc>
                <a:spcPct val="130000"/>
              </a:lnSpc>
              <a:spcAft>
                <a:spcPts val="417"/>
              </a:spcAft>
              <a:buSzPct val="90000"/>
            </a:pPr>
            <a:endParaRPr lang="en-US"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14922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3" name="Date Placeholder 2"/>
          <p:cNvSpPr>
            <a:spLocks noGrp="1"/>
          </p:cNvSpPr>
          <p:nvPr>
            <p:ph type="dt" sz="half" idx="10"/>
          </p:nvPr>
        </p:nvSpPr>
        <p:spPr/>
        <p:txBody>
          <a:bodyPr/>
          <a:lstStyle/>
          <a:p>
            <a:fld id="{C425F056-465B-9846-A958-8221F07CC566}" type="datetime1">
              <a:rPr lang="en-US" smtClean="0"/>
              <a:pPr/>
              <a:t>6/3/2013</a:t>
            </a:fld>
            <a:endParaRPr lang="en-US"/>
          </a:p>
        </p:txBody>
      </p:sp>
      <p:sp>
        <p:nvSpPr>
          <p:cNvPr id="5" name="Content Placeholder 4"/>
          <p:cNvSpPr>
            <a:spLocks noGrp="1"/>
          </p:cNvSpPr>
          <p:nvPr>
            <p:ph sz="quarter" idx="13"/>
          </p:nvPr>
        </p:nvSpPr>
        <p:spPr>
          <a:xfrm>
            <a:off x="3280604" y="-8319"/>
            <a:ext cx="9012818" cy="1007775"/>
          </a:xfrm>
        </p:spPr>
        <p:txBody>
          <a:bodyPr>
            <a:noAutofit/>
          </a:bodyPr>
          <a:lstStyle/>
          <a:p>
            <a:r>
              <a:rPr lang="en-US" sz="1632" dirty="0"/>
              <a:t>Lack of guidance, consistency and repeatability for deploying workloads on our Private Cloud stack which limits customers ability to realize value.</a:t>
            </a:r>
          </a:p>
        </p:txBody>
      </p:sp>
      <p:sp>
        <p:nvSpPr>
          <p:cNvPr id="143" name="Rectangle 142"/>
          <p:cNvSpPr/>
          <p:nvPr/>
        </p:nvSpPr>
        <p:spPr>
          <a:xfrm>
            <a:off x="3904051" y="1272775"/>
            <a:ext cx="7209689" cy="1669217"/>
          </a:xfrm>
          <a:prstGeom prst="rect">
            <a:avLst/>
          </a:prstGeom>
          <a:solidFill>
            <a:srgbClr val="0070C0"/>
          </a:solidFill>
          <a:ln w="25400" cap="flat" cmpd="sng" algn="ctr">
            <a:noFill/>
            <a:prstDash val="solid"/>
          </a:ln>
          <a:effectLst/>
        </p:spPr>
        <p:txBody>
          <a:bodyPr rtlCol="0" anchor="t"/>
          <a:lstStyle/>
          <a:p>
            <a:pPr algn="ctr" defTabSz="1243151">
              <a:defRPr/>
            </a:pPr>
            <a:endParaRPr lang="en-US" sz="1495" b="1" kern="0" dirty="0">
              <a:solidFill>
                <a:srgbClr val="FFFFFF"/>
              </a:solidFill>
              <a:cs typeface="Segoe UI" panose="020B0502040204020203" pitchFamily="34" charset="0"/>
            </a:endParaRPr>
          </a:p>
        </p:txBody>
      </p:sp>
      <p:grpSp>
        <p:nvGrpSpPr>
          <p:cNvPr id="144" name="Group 143"/>
          <p:cNvGrpSpPr/>
          <p:nvPr/>
        </p:nvGrpSpPr>
        <p:grpSpPr>
          <a:xfrm>
            <a:off x="5074081" y="1715411"/>
            <a:ext cx="1199541" cy="1041102"/>
            <a:chOff x="7903099" y="2264422"/>
            <a:chExt cx="1714500" cy="1323437"/>
          </a:xfrm>
        </p:grpSpPr>
        <p:sp>
          <p:nvSpPr>
            <p:cNvPr id="152" name="Rectangle 151"/>
            <p:cNvSpPr/>
            <p:nvPr>
              <p:custDataLst>
                <p:tags r:id="rId3"/>
              </p:custDataLst>
            </p:nvPr>
          </p:nvSpPr>
          <p:spPr>
            <a:xfrm>
              <a:off x="7903099" y="2264422"/>
              <a:ext cx="1714500"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360" kern="0" dirty="0">
                  <a:ln>
                    <a:solidFill>
                      <a:srgbClr val="FFFFFF">
                        <a:alpha val="0"/>
                      </a:srgbClr>
                    </a:solidFill>
                  </a:ln>
                  <a:solidFill>
                    <a:srgbClr val="FFFFFF"/>
                  </a:solidFill>
                  <a:latin typeface="Segoe UI Light"/>
                  <a:ea typeface="Segoe UI" panose="020B0502040204020203" pitchFamily="34" charset="0"/>
                  <a:cs typeface="Segoe UI" panose="020B0502040204020203" pitchFamily="34" charset="0"/>
                </a:rPr>
                <a:t>SharePoint 2013</a:t>
              </a:r>
            </a:p>
          </p:txBody>
        </p:sp>
        <p:pic>
          <p:nvPicPr>
            <p:cNvPr id="153" name="Picture 152"/>
            <p:cNvPicPr>
              <a:picLocks noChangeAspect="1"/>
            </p:cNvPicPr>
            <p:nvPr/>
          </p:nvPicPr>
          <p:blipFill rotWithShape="1">
            <a:blip r:embed="rId5">
              <a:extLst>
                <a:ext uri="{28A0092B-C50C-407E-A947-70E740481C1C}">
                  <a14:useLocalDpi xmlns:a14="http://schemas.microsoft.com/office/drawing/2010/main" val="0"/>
                </a:ext>
              </a:extLst>
            </a:blip>
            <a:srcRect t="4607" r="55556" b="-4607"/>
            <a:stretch/>
          </p:blipFill>
          <p:spPr>
            <a:xfrm>
              <a:off x="8353910" y="2374252"/>
              <a:ext cx="761999" cy="609601"/>
            </a:xfrm>
            <a:prstGeom prst="rect">
              <a:avLst/>
            </a:prstGeom>
            <a:ln>
              <a:noFill/>
            </a:ln>
          </p:spPr>
        </p:pic>
      </p:grpSp>
      <p:grpSp>
        <p:nvGrpSpPr>
          <p:cNvPr id="145" name="Group 144"/>
          <p:cNvGrpSpPr/>
          <p:nvPr/>
        </p:nvGrpSpPr>
        <p:grpSpPr>
          <a:xfrm>
            <a:off x="6918685" y="1715411"/>
            <a:ext cx="1199541" cy="1041102"/>
            <a:chOff x="9786271" y="3538133"/>
            <a:chExt cx="1714501" cy="1323437"/>
          </a:xfrm>
        </p:grpSpPr>
        <p:sp>
          <p:nvSpPr>
            <p:cNvPr id="150" name="Rectangle 149"/>
            <p:cNvSpPr/>
            <p:nvPr>
              <p:custDataLst>
                <p:tags r:id="rId2"/>
              </p:custDataLst>
            </p:nvPr>
          </p:nvSpPr>
          <p:spPr>
            <a:xfrm>
              <a:off x="9786271" y="3538133"/>
              <a:ext cx="1714501"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360" kern="0" dirty="0">
                  <a:ln>
                    <a:solidFill>
                      <a:srgbClr val="FFFFFF">
                        <a:alpha val="0"/>
                      </a:srgbClr>
                    </a:solidFill>
                  </a:ln>
                  <a:latin typeface="Segoe UI Light"/>
                  <a:ea typeface="Segoe UI" panose="020B0502040204020203" pitchFamily="34" charset="0"/>
                  <a:cs typeface="Segoe UI" panose="020B0502040204020203" pitchFamily="34" charset="0"/>
                </a:rPr>
                <a:t>Exchange 2013</a:t>
              </a:r>
            </a:p>
          </p:txBody>
        </p:sp>
        <p:pic>
          <p:nvPicPr>
            <p:cNvPr id="151" name="Picture 2" descr="The Exchange Team's avat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7082" y="3568869"/>
              <a:ext cx="683741" cy="66198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8828542" y="1708777"/>
            <a:ext cx="1199541" cy="1041100"/>
            <a:chOff x="7846326" y="4028806"/>
            <a:chExt cx="1714501" cy="1323437"/>
          </a:xfrm>
        </p:grpSpPr>
        <p:sp>
          <p:nvSpPr>
            <p:cNvPr id="148" name="Rectangle 147"/>
            <p:cNvSpPr/>
            <p:nvPr>
              <p:custDataLst>
                <p:tags r:id="rId1"/>
              </p:custDataLst>
            </p:nvPr>
          </p:nvSpPr>
          <p:spPr>
            <a:xfrm>
              <a:off x="7846326" y="4028806"/>
              <a:ext cx="1714501" cy="1323437"/>
            </a:xfrm>
            <a:prstGeom prst="rect">
              <a:avLst/>
            </a:prstGeom>
            <a:solidFill>
              <a:srgbClr val="0070C0"/>
            </a:solidFill>
            <a:ln w="25400" cap="flat" cmpd="sng" algn="ctr">
              <a:noFill/>
              <a:prstDash val="solid"/>
            </a:ln>
            <a:effectLst/>
          </p:spPr>
          <p:txBody>
            <a:bodyPr lIns="93236" rIns="93236" rtlCol="0" anchor="b"/>
            <a:lstStyle/>
            <a:p>
              <a:pPr algn="ctr" defTabSz="1243151">
                <a:defRPr/>
              </a:pPr>
              <a:r>
                <a:rPr lang="en-US" sz="1360" kern="0" dirty="0">
                  <a:ln>
                    <a:solidFill>
                      <a:srgbClr val="FFFFFF">
                        <a:alpha val="0"/>
                      </a:srgbClr>
                    </a:solidFill>
                  </a:ln>
                  <a:solidFill>
                    <a:srgbClr val="FFFFFF"/>
                  </a:solidFill>
                  <a:latin typeface="Segoe UI Light"/>
                  <a:ea typeface="Segoe UI" panose="020B0502040204020203" pitchFamily="34" charset="0"/>
                  <a:cs typeface="Segoe UI" panose="020B0502040204020203" pitchFamily="34" charset="0"/>
                </a:rPr>
                <a:t>Lync </a:t>
              </a:r>
            </a:p>
            <a:p>
              <a:pPr algn="ctr" defTabSz="1243151">
                <a:defRPr/>
              </a:pPr>
              <a:r>
                <a:rPr lang="en-US" sz="1360" kern="0" dirty="0">
                  <a:ln>
                    <a:solidFill>
                      <a:srgbClr val="FFFFFF">
                        <a:alpha val="0"/>
                      </a:srgbClr>
                    </a:solidFill>
                  </a:ln>
                  <a:solidFill>
                    <a:srgbClr val="FFFFFF"/>
                  </a:solidFill>
                  <a:latin typeface="Segoe UI Light"/>
                  <a:ea typeface="Segoe UI" panose="020B0502040204020203" pitchFamily="34" charset="0"/>
                  <a:cs typeface="Segoe UI" panose="020B0502040204020203" pitchFamily="34" charset="0"/>
                </a:rPr>
                <a:t>2013</a:t>
              </a:r>
            </a:p>
          </p:txBody>
        </p:sp>
        <p:pic>
          <p:nvPicPr>
            <p:cNvPr id="149" name="Picture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3472" y="4045715"/>
              <a:ext cx="698221" cy="698220"/>
            </a:xfrm>
            <a:prstGeom prst="rect">
              <a:avLst/>
            </a:prstGeom>
            <a:ln>
              <a:noFill/>
            </a:ln>
          </p:spPr>
        </p:pic>
      </p:grpSp>
      <p:sp>
        <p:nvSpPr>
          <p:cNvPr id="4" name="Down Arrow 3"/>
          <p:cNvSpPr/>
          <p:nvPr/>
        </p:nvSpPr>
        <p:spPr>
          <a:xfrm>
            <a:off x="7150598" y="2997542"/>
            <a:ext cx="624838" cy="828765"/>
          </a:xfrm>
          <a:prstGeom prst="down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7"/>
          </a:p>
        </p:txBody>
      </p:sp>
      <p:sp>
        <p:nvSpPr>
          <p:cNvPr id="154" name="Rectangle 153"/>
          <p:cNvSpPr/>
          <p:nvPr/>
        </p:nvSpPr>
        <p:spPr>
          <a:xfrm>
            <a:off x="3904051" y="5178270"/>
            <a:ext cx="7209689" cy="1669217"/>
          </a:xfrm>
          <a:prstGeom prst="rect">
            <a:avLst/>
          </a:prstGeom>
          <a:solidFill>
            <a:srgbClr val="00B0F0"/>
          </a:solidFill>
          <a:ln w="25400" cap="flat" cmpd="sng" algn="ctr">
            <a:noFill/>
            <a:prstDash val="solid"/>
          </a:ln>
          <a:effectLst/>
        </p:spPr>
        <p:txBody>
          <a:bodyPr rtlCol="0" anchor="t"/>
          <a:lstStyle/>
          <a:p>
            <a:pPr algn="ctr" defTabSz="1243151">
              <a:defRPr/>
            </a:pPr>
            <a:endParaRPr lang="en-US" sz="1495" kern="0" dirty="0">
              <a:solidFill>
                <a:srgbClr val="FFFFFF"/>
              </a:solidFill>
            </a:endParaRPr>
          </a:p>
        </p:txBody>
      </p:sp>
      <p:sp>
        <p:nvSpPr>
          <p:cNvPr id="202" name="Down Arrow 201"/>
          <p:cNvSpPr/>
          <p:nvPr/>
        </p:nvSpPr>
        <p:spPr>
          <a:xfrm rot="10800000">
            <a:off x="7150598" y="4293953"/>
            <a:ext cx="624838" cy="828765"/>
          </a:xfrm>
          <a:prstGeom prst="down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7"/>
          </a:p>
        </p:txBody>
      </p:sp>
      <p:sp>
        <p:nvSpPr>
          <p:cNvPr id="6" name="TextBox 5"/>
          <p:cNvSpPr txBox="1"/>
          <p:nvPr/>
        </p:nvSpPr>
        <p:spPr>
          <a:xfrm>
            <a:off x="6680896" y="3789558"/>
            <a:ext cx="1443695" cy="328814"/>
          </a:xfrm>
          <a:prstGeom prst="rect">
            <a:avLst/>
          </a:prstGeom>
          <a:noFill/>
        </p:spPr>
        <p:txBody>
          <a:bodyPr wrap="none" rtlCol="0">
            <a:spAutoFit/>
          </a:bodyPr>
          <a:lstStyle/>
          <a:p>
            <a:r>
              <a:rPr lang="en-US" sz="1495" b="1" dirty="0"/>
              <a:t>Missing Layer</a:t>
            </a:r>
          </a:p>
        </p:txBody>
      </p:sp>
      <p:grpSp>
        <p:nvGrpSpPr>
          <p:cNvPr id="12" name="Group 11"/>
          <p:cNvGrpSpPr/>
          <p:nvPr/>
        </p:nvGrpSpPr>
        <p:grpSpPr>
          <a:xfrm>
            <a:off x="4281389" y="5233958"/>
            <a:ext cx="6454205" cy="1557842"/>
            <a:chOff x="3147347" y="3849180"/>
            <a:chExt cx="4747406" cy="1145875"/>
          </a:xfrm>
        </p:grpSpPr>
        <p:grpSp>
          <p:nvGrpSpPr>
            <p:cNvPr id="7" name="Group 6"/>
            <p:cNvGrpSpPr/>
            <p:nvPr/>
          </p:nvGrpSpPr>
          <p:grpSpPr>
            <a:xfrm>
              <a:off x="3147347" y="3849180"/>
              <a:ext cx="2819400" cy="1145875"/>
              <a:chOff x="3275012" y="3461362"/>
              <a:chExt cx="4196171" cy="2003427"/>
            </a:xfrm>
          </p:grpSpPr>
          <p:sp>
            <p:nvSpPr>
              <p:cNvPr id="232" name="Rectangle 231"/>
              <p:cNvSpPr/>
              <p:nvPr/>
            </p:nvSpPr>
            <p:spPr>
              <a:xfrm>
                <a:off x="4709973" y="3461362"/>
                <a:ext cx="1318579"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Self Service</a:t>
                </a:r>
              </a:p>
            </p:txBody>
          </p:sp>
          <p:pic>
            <p:nvPicPr>
              <p:cNvPr id="233" name="Picture 30" descr="service-based.png"/>
              <p:cNvPicPr>
                <a:picLocks noChangeAspect="1"/>
              </p:cNvPicPr>
              <p:nvPr/>
            </p:nvPicPr>
            <p:blipFill>
              <a:blip r:embed="rId8" cstate="print"/>
              <a:srcRect/>
              <a:stretch>
                <a:fillRect/>
              </a:stretch>
            </p:blipFill>
            <p:spPr bwMode="auto">
              <a:xfrm>
                <a:off x="4789552" y="3698996"/>
                <a:ext cx="1173993" cy="1217046"/>
              </a:xfrm>
              <a:prstGeom prst="rect">
                <a:avLst/>
              </a:prstGeom>
              <a:noFill/>
              <a:ln>
                <a:noFill/>
              </a:ln>
            </p:spPr>
          </p:pic>
          <p:sp>
            <p:nvSpPr>
              <p:cNvPr id="234" name="Rectangle 233"/>
              <p:cNvSpPr/>
              <p:nvPr/>
            </p:nvSpPr>
            <p:spPr>
              <a:xfrm>
                <a:off x="3275012" y="3461362"/>
                <a:ext cx="1320112"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Usage Based</a:t>
                </a:r>
              </a:p>
            </p:txBody>
          </p:sp>
          <p:sp>
            <p:nvSpPr>
              <p:cNvPr id="235" name="Pie 234"/>
              <p:cNvSpPr/>
              <p:nvPr/>
            </p:nvSpPr>
            <p:spPr>
              <a:xfrm rot="10800000">
                <a:off x="3540170" y="4186767"/>
                <a:ext cx="786958" cy="814812"/>
              </a:xfrm>
              <a:prstGeom prst="pie">
                <a:avLst>
                  <a:gd name="adj1" fmla="val 0"/>
                  <a:gd name="adj2" fmla="val 10800000"/>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000000"/>
                  </a:solidFill>
                </a:endParaRPr>
              </a:p>
            </p:txBody>
          </p:sp>
          <p:sp>
            <p:nvSpPr>
              <p:cNvPr id="236" name="Oval 235"/>
              <p:cNvSpPr/>
              <p:nvPr/>
            </p:nvSpPr>
            <p:spPr>
              <a:xfrm>
                <a:off x="3411257" y="4548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7" name="Oval 236"/>
              <p:cNvSpPr/>
              <p:nvPr/>
            </p:nvSpPr>
            <p:spPr>
              <a:xfrm>
                <a:off x="3475653" y="4294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8" name="Oval 237"/>
              <p:cNvSpPr/>
              <p:nvPr/>
            </p:nvSpPr>
            <p:spPr>
              <a:xfrm>
                <a:off x="3659641" y="41166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39" name="Oval 238"/>
              <p:cNvSpPr/>
              <p:nvPr/>
            </p:nvSpPr>
            <p:spPr>
              <a:xfrm>
                <a:off x="3908024" y="4040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0" name="Oval 239"/>
              <p:cNvSpPr/>
              <p:nvPr/>
            </p:nvSpPr>
            <p:spPr>
              <a:xfrm>
                <a:off x="4168674" y="41166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1" name="Oval 240"/>
              <p:cNvSpPr/>
              <p:nvPr/>
            </p:nvSpPr>
            <p:spPr>
              <a:xfrm>
                <a:off x="4325063" y="4294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2" name="Oval 241"/>
              <p:cNvSpPr/>
              <p:nvPr/>
            </p:nvSpPr>
            <p:spPr>
              <a:xfrm>
                <a:off x="4389459" y="4548497"/>
                <a:ext cx="62555" cy="64769"/>
              </a:xfrm>
              <a:prstGeom prst="ellipse">
                <a:avLst/>
              </a:prstGeom>
              <a:solidFill>
                <a:srgbClr val="FFFFFF"/>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3" name="Down Arrow 242"/>
              <p:cNvSpPr/>
              <p:nvPr/>
            </p:nvSpPr>
            <p:spPr>
              <a:xfrm rot="12635514">
                <a:off x="3964994" y="4131218"/>
                <a:ext cx="148050" cy="518570"/>
              </a:xfrm>
              <a:prstGeom prst="downArrow">
                <a:avLst/>
              </a:prstGeom>
              <a:solidFill>
                <a:srgbClr val="FFFFFF"/>
              </a:solidFill>
              <a:ln w="25400" cap="flat" cmpd="sng" algn="ctr">
                <a:solidFill>
                  <a:srgbClr val="003760"/>
                </a:solidFill>
                <a:prstDash val="solid"/>
              </a:ln>
              <a:effectLst/>
            </p:spPr>
            <p:txBody>
              <a:bodyPr rtlCol="0" anchor="ctr"/>
              <a:lstStyle/>
              <a:p>
                <a:pPr algn="ctr" defTabSz="1243101">
                  <a:defRPr/>
                </a:pPr>
                <a:endParaRPr lang="en-US" sz="1632" kern="0" dirty="0">
                  <a:solidFill>
                    <a:srgbClr val="FFFFFF"/>
                  </a:solidFill>
                </a:endParaRPr>
              </a:p>
            </p:txBody>
          </p:sp>
          <p:sp>
            <p:nvSpPr>
              <p:cNvPr id="244" name="Oval 243"/>
              <p:cNvSpPr/>
              <p:nvPr/>
            </p:nvSpPr>
            <p:spPr>
              <a:xfrm>
                <a:off x="3843628" y="4542147"/>
                <a:ext cx="147190" cy="152400"/>
              </a:xfrm>
              <a:prstGeom prst="ellipse">
                <a:avLst/>
              </a:prstGeom>
              <a:solidFill>
                <a:srgbClr val="003760"/>
              </a:solidFill>
              <a:ln w="25400" cap="flat" cmpd="sng" algn="ctr">
                <a:noFill/>
                <a:prstDash val="solid"/>
              </a:ln>
              <a:effectLst/>
            </p:spPr>
            <p:txBody>
              <a:bodyPr rtlCol="0" anchor="ctr"/>
              <a:lstStyle/>
              <a:p>
                <a:pPr algn="ctr" defTabSz="1243101">
                  <a:defRPr/>
                </a:pPr>
                <a:endParaRPr lang="en-US" sz="1632" kern="0" dirty="0">
                  <a:solidFill>
                    <a:srgbClr val="FFFFFF"/>
                  </a:solidFill>
                </a:endParaRPr>
              </a:p>
            </p:txBody>
          </p:sp>
          <p:sp>
            <p:nvSpPr>
              <p:cNvPr id="245" name="Rectangle 244"/>
              <p:cNvSpPr/>
              <p:nvPr/>
            </p:nvSpPr>
            <p:spPr>
              <a:xfrm>
                <a:off x="6152604" y="3461364"/>
                <a:ext cx="1318579" cy="2003425"/>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Scalable and Elastic</a:t>
                </a:r>
              </a:p>
            </p:txBody>
          </p:sp>
          <p:pic>
            <p:nvPicPr>
              <p:cNvPr id="246" name="Picture 2" descr="C:\Users\sigurdg\Desktop\Scalable.png"/>
              <p:cNvPicPr>
                <a:picLocks noChangeAspect="1" noChangeArrowheads="1"/>
              </p:cNvPicPr>
              <p:nvPr/>
            </p:nvPicPr>
            <p:blipFill>
              <a:blip r:embed="rId9" cstate="print"/>
              <a:srcRect/>
              <a:stretch>
                <a:fillRect/>
              </a:stretch>
            </p:blipFill>
            <p:spPr bwMode="auto">
              <a:xfrm>
                <a:off x="6457788" y="3959869"/>
                <a:ext cx="731351" cy="677528"/>
              </a:xfrm>
              <a:prstGeom prst="rect">
                <a:avLst/>
              </a:prstGeom>
              <a:noFill/>
              <a:ln>
                <a:noFill/>
              </a:ln>
            </p:spPr>
          </p:pic>
        </p:grpSp>
        <p:grpSp>
          <p:nvGrpSpPr>
            <p:cNvPr id="8" name="Group 7"/>
            <p:cNvGrpSpPr/>
            <p:nvPr/>
          </p:nvGrpSpPr>
          <p:grpSpPr>
            <a:xfrm>
              <a:off x="6050886" y="3849180"/>
              <a:ext cx="885951" cy="1145874"/>
              <a:chOff x="5850856" y="3830385"/>
              <a:chExt cx="885951" cy="1145874"/>
            </a:xfrm>
          </p:grpSpPr>
          <p:sp>
            <p:nvSpPr>
              <p:cNvPr id="247" name="Rectangle 246"/>
              <p:cNvSpPr/>
              <p:nvPr/>
            </p:nvSpPr>
            <p:spPr>
              <a:xfrm>
                <a:off x="5850856" y="3830385"/>
                <a:ext cx="885951" cy="1145874"/>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Resource Pooling</a:t>
                </a:r>
              </a:p>
            </p:txBody>
          </p:sp>
          <p:pic>
            <p:nvPicPr>
              <p:cNvPr id="248" name="Picture 7" descr="\\MAGNUM\Projects\Microsoft\Cloud Power FY12\Design\Icons\PNGs\Pooled.png"/>
              <p:cNvPicPr>
                <a:picLocks noChangeAspect="1" noChangeArrowheads="1"/>
              </p:cNvPicPr>
              <p:nvPr/>
            </p:nvPicPr>
            <p:blipFill>
              <a:blip r:embed="rId10" cstate="print">
                <a:lum bright="100000"/>
              </a:blip>
              <a:srcRect/>
              <a:stretch>
                <a:fillRect/>
              </a:stretch>
            </p:blipFill>
            <p:spPr bwMode="auto">
              <a:xfrm>
                <a:off x="5906180" y="3899793"/>
                <a:ext cx="806246" cy="806246"/>
              </a:xfrm>
              <a:prstGeom prst="rect">
                <a:avLst/>
              </a:prstGeom>
              <a:noFill/>
            </p:spPr>
          </p:pic>
        </p:grpSp>
        <p:grpSp>
          <p:nvGrpSpPr>
            <p:cNvPr id="11" name="Group 10"/>
            <p:cNvGrpSpPr/>
            <p:nvPr/>
          </p:nvGrpSpPr>
          <p:grpSpPr>
            <a:xfrm>
              <a:off x="7008802" y="3849180"/>
              <a:ext cx="885951" cy="1145874"/>
              <a:chOff x="7008802" y="3849180"/>
              <a:chExt cx="885951" cy="1145874"/>
            </a:xfrm>
          </p:grpSpPr>
          <p:sp>
            <p:nvSpPr>
              <p:cNvPr id="251" name="Rectangle 250"/>
              <p:cNvSpPr/>
              <p:nvPr/>
            </p:nvSpPr>
            <p:spPr>
              <a:xfrm>
                <a:off x="7008802" y="3849180"/>
                <a:ext cx="885951" cy="1145874"/>
              </a:xfrm>
              <a:prstGeom prst="rect">
                <a:avLst/>
              </a:prstGeom>
              <a:solidFill>
                <a:srgbClr val="3F3F3F"/>
              </a:solidFill>
              <a:ln w="9525" cap="flat" cmpd="sng" algn="ctr">
                <a:noFill/>
                <a:prstDash val="solid"/>
              </a:ln>
              <a:effectLst/>
            </p:spPr>
            <p:txBody>
              <a:bodyPr bIns="124314" anchor="b"/>
              <a:lstStyle/>
              <a:p>
                <a:pPr algn="ctr" defTabSz="1243101">
                  <a:defRPr/>
                </a:pPr>
                <a:r>
                  <a:rPr lang="en-US" sz="1087" kern="0" dirty="0">
                    <a:solidFill>
                      <a:srgbClr val="FFFFFF"/>
                    </a:solidFill>
                    <a:ea typeface="MS PGothic" pitchFamily="34" charset="-128"/>
                  </a:rPr>
                  <a:t>Centralized Management</a:t>
                </a:r>
              </a:p>
            </p:txBody>
          </p:sp>
          <p:pic>
            <p:nvPicPr>
              <p:cNvPr id="254" name="Picture 4" descr="\\MAGNUM\Projects\Microsoft\Cloud Power FY12\Design\Icons\PNGs\IT_guy.png"/>
              <p:cNvPicPr>
                <a:picLocks noChangeAspect="1" noChangeArrowheads="1"/>
              </p:cNvPicPr>
              <p:nvPr/>
            </p:nvPicPr>
            <p:blipFill>
              <a:blip r:embed="rId11" cstate="print">
                <a:lum bright="100000"/>
              </a:blip>
              <a:stretch>
                <a:fillRect/>
              </a:stretch>
            </p:blipFill>
            <p:spPr bwMode="auto">
              <a:xfrm>
                <a:off x="7118814" y="3954865"/>
                <a:ext cx="618429" cy="618429"/>
              </a:xfrm>
              <a:prstGeom prst="rect">
                <a:avLst/>
              </a:prstGeom>
              <a:noFill/>
            </p:spPr>
          </p:pic>
        </p:grpSp>
      </p:grpSp>
      <p:cxnSp>
        <p:nvCxnSpPr>
          <p:cNvPr id="14" name="Straight Connector 13"/>
          <p:cNvCxnSpPr/>
          <p:nvPr/>
        </p:nvCxnSpPr>
        <p:spPr>
          <a:xfrm>
            <a:off x="3904051" y="4145222"/>
            <a:ext cx="7209689" cy="0"/>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pic>
        <p:nvPicPr>
          <p:cNvPr id="227" name="Picture 4" descr="\\MAGNUM\Projects\Microsoft\Cloud Power FY12\Design\ICONS_PNG\Private_Cloud.png"/>
          <p:cNvPicPr>
            <a:picLocks noChangeAspect="1" noChangeArrowheads="1"/>
          </p:cNvPicPr>
          <p:nvPr/>
        </p:nvPicPr>
        <p:blipFill>
          <a:blip r:embed="rId12" cstate="print">
            <a:lum bright="100000"/>
          </a:blip>
          <a:srcRect/>
          <a:stretch>
            <a:fillRect/>
          </a:stretch>
        </p:blipFill>
        <p:spPr bwMode="auto">
          <a:xfrm>
            <a:off x="3378503" y="4145223"/>
            <a:ext cx="1771720" cy="1771720"/>
          </a:xfrm>
          <a:prstGeom prst="rect">
            <a:avLst/>
          </a:prstGeom>
          <a:noFill/>
        </p:spPr>
      </p:pic>
      <p:sp>
        <p:nvSpPr>
          <p:cNvPr id="15" name="Rectangle 14"/>
          <p:cNvSpPr/>
          <p:nvPr/>
        </p:nvSpPr>
        <p:spPr>
          <a:xfrm>
            <a:off x="5777800" y="827899"/>
            <a:ext cx="3113353" cy="427040"/>
          </a:xfrm>
          <a:prstGeom prst="rect">
            <a:avLst/>
          </a:prstGeom>
        </p:spPr>
        <p:txBody>
          <a:bodyPr wrap="none">
            <a:spAutoFit/>
          </a:bodyPr>
          <a:lstStyle/>
          <a:p>
            <a:pPr algn="ctr" defTabSz="1243151">
              <a:defRPr/>
            </a:pPr>
            <a:r>
              <a:rPr lang="en-US" sz="2175" b="1" kern="0" dirty="0" smtClean="0">
                <a:solidFill>
                  <a:srgbClr val="FFFFFF"/>
                </a:solidFill>
                <a:cs typeface="Segoe UI" panose="020B0502040204020203" pitchFamily="34" charset="0"/>
              </a:rPr>
              <a:t>Datacenter Workloads</a:t>
            </a:r>
            <a:endParaRPr lang="en-US" sz="2175" b="1" kern="0" dirty="0">
              <a:solidFill>
                <a:srgbClr val="FFFFFF"/>
              </a:solidFill>
              <a:cs typeface="Segoe UI" panose="020B0502040204020203" pitchFamily="34" charset="0"/>
            </a:endParaRPr>
          </a:p>
        </p:txBody>
      </p:sp>
      <p:sp>
        <p:nvSpPr>
          <p:cNvPr id="255" name="Rectangle 254"/>
          <p:cNvSpPr/>
          <p:nvPr/>
        </p:nvSpPr>
        <p:spPr>
          <a:xfrm>
            <a:off x="5054215" y="4677876"/>
            <a:ext cx="1986748" cy="435541"/>
          </a:xfrm>
          <a:prstGeom prst="rect">
            <a:avLst/>
          </a:prstGeom>
        </p:spPr>
        <p:txBody>
          <a:bodyPr wrap="none">
            <a:spAutoFit/>
          </a:bodyPr>
          <a:lstStyle/>
          <a:p>
            <a:pPr algn="ctr" defTabSz="1243151">
              <a:defRPr/>
            </a:pPr>
            <a:r>
              <a:rPr lang="en-US" sz="2175" b="1" kern="0" dirty="0">
                <a:solidFill>
                  <a:srgbClr val="FFFFFF"/>
                </a:solidFill>
                <a:cs typeface="Segoe UI" panose="020B0502040204020203" pitchFamily="34" charset="0"/>
              </a:rPr>
              <a:t>Private Cloud</a:t>
            </a:r>
          </a:p>
        </p:txBody>
      </p:sp>
    </p:spTree>
    <p:extLst>
      <p:ext uri="{BB962C8B-B14F-4D97-AF65-F5344CB8AC3E}">
        <p14:creationId xmlns:p14="http://schemas.microsoft.com/office/powerpoint/2010/main" val="3378505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7" dirty="0"/>
              <a:t>Current Situation</a:t>
            </a:r>
          </a:p>
        </p:txBody>
      </p:sp>
      <p:sp>
        <p:nvSpPr>
          <p:cNvPr id="21" name="Text Placeholder 2"/>
          <p:cNvSpPr>
            <a:spLocks noGrp="1"/>
          </p:cNvSpPr>
          <p:nvPr>
            <p:ph type="body" sz="quarter" idx="10"/>
          </p:nvPr>
        </p:nvSpPr>
        <p:spPr>
          <a:xfrm>
            <a:off x="5850849" y="1593303"/>
            <a:ext cx="6358658" cy="4781437"/>
          </a:xfrm>
        </p:spPr>
        <p:txBody>
          <a:bodyPr/>
          <a:lstStyle/>
          <a:p>
            <a:pPr>
              <a:spcBef>
                <a:spcPts val="1836"/>
              </a:spcBef>
            </a:pPr>
            <a:r>
              <a:rPr lang="en-GB" sz="2652" dirty="0">
                <a:solidFill>
                  <a:schemeClr val="accent4"/>
                </a:solidFill>
              </a:rPr>
              <a:t>Mixed guidance on how to architect, plan, design, deploy, run </a:t>
            </a:r>
            <a:r>
              <a:rPr lang="en-GB" sz="2652" dirty="0" smtClean="0">
                <a:solidFill>
                  <a:schemeClr val="accent4"/>
                </a:solidFill>
              </a:rPr>
              <a:t>datacentre workloads</a:t>
            </a:r>
            <a:endParaRPr lang="en-GB" sz="2652" dirty="0">
              <a:solidFill>
                <a:schemeClr val="accent4"/>
              </a:solidFill>
            </a:endParaRPr>
          </a:p>
          <a:p>
            <a:pPr>
              <a:spcBef>
                <a:spcPts val="1836"/>
              </a:spcBef>
            </a:pPr>
            <a:r>
              <a:rPr lang="en-GB" sz="2652" dirty="0">
                <a:solidFill>
                  <a:schemeClr val="accent4"/>
                </a:solidFill>
              </a:rPr>
              <a:t>Virtually unlimited number of configuration variations</a:t>
            </a:r>
          </a:p>
          <a:p>
            <a:pPr>
              <a:spcBef>
                <a:spcPts val="1836"/>
              </a:spcBef>
            </a:pPr>
            <a:r>
              <a:rPr lang="en-GB" sz="2652" dirty="0">
                <a:solidFill>
                  <a:schemeClr val="accent4"/>
                </a:solidFill>
              </a:rPr>
              <a:t>“Islands of Best Practice” are commonplace</a:t>
            </a:r>
          </a:p>
          <a:p>
            <a:pPr>
              <a:spcBef>
                <a:spcPts val="1836"/>
              </a:spcBef>
            </a:pPr>
            <a:r>
              <a:rPr lang="en-GB" sz="2652" dirty="0">
                <a:solidFill>
                  <a:schemeClr val="accent4"/>
                </a:solidFill>
              </a:rPr>
              <a:t>Long planning &amp; deployment cycles</a:t>
            </a:r>
          </a:p>
          <a:p>
            <a:pPr>
              <a:spcBef>
                <a:spcPts val="1836"/>
              </a:spcBef>
            </a:pPr>
            <a:r>
              <a:rPr lang="en-GB" sz="2652" dirty="0">
                <a:solidFill>
                  <a:schemeClr val="accent4"/>
                </a:solidFill>
              </a:rPr>
              <a:t>Various levels of public cloud compatibility across implementations</a:t>
            </a:r>
          </a:p>
        </p:txBody>
      </p:sp>
      <p:grpSp>
        <p:nvGrpSpPr>
          <p:cNvPr id="22" name="Group 21"/>
          <p:cNvGrpSpPr/>
          <p:nvPr/>
        </p:nvGrpSpPr>
        <p:grpSpPr>
          <a:xfrm>
            <a:off x="1010719" y="1382279"/>
            <a:ext cx="4052867" cy="4213341"/>
            <a:chOff x="529357" y="1577954"/>
            <a:chExt cx="3971838" cy="3944439"/>
          </a:xfrm>
          <a:solidFill>
            <a:srgbClr val="0070C0"/>
          </a:solidFill>
        </p:grpSpPr>
        <p:sp>
          <p:nvSpPr>
            <p:cNvPr id="23" name="Rectangle 22"/>
            <p:cNvSpPr/>
            <p:nvPr/>
          </p:nvSpPr>
          <p:spPr bwMode="auto">
            <a:xfrm>
              <a:off x="529357" y="3605395"/>
              <a:ext cx="1916997" cy="191699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9" tIns="47539" rIns="47539" bIns="47539" numCol="1" spcCol="0" rtlCol="0" fromWordArt="0" anchor="b" anchorCtr="0" forceAA="0" compatLnSpc="1">
              <a:prstTxWarp prst="textNoShape">
                <a:avLst/>
              </a:prstTxWarp>
              <a:noAutofit/>
            </a:bodyPr>
            <a:lstStyle/>
            <a:p>
              <a:pPr algn="ctr" defTabSz="950465" fontAlgn="base">
                <a:spcBef>
                  <a:spcPct val="0"/>
                </a:spcBef>
                <a:spcAft>
                  <a:spcPct val="0"/>
                </a:spcAft>
              </a:pPr>
              <a:r>
                <a:rPr lang="en-US" sz="1631" dirty="0">
                  <a:gradFill>
                    <a:gsLst>
                      <a:gs pos="0">
                        <a:srgbClr val="FFFFFF"/>
                      </a:gs>
                      <a:gs pos="100000">
                        <a:srgbClr val="FFFFFF"/>
                      </a:gs>
                    </a:gsLst>
                    <a:lin ang="5400000" scaled="0"/>
                  </a:gradFill>
                  <a:ea typeface="Segoe UI" pitchFamily="34" charset="0"/>
                  <a:cs typeface="Segoe UI" pitchFamily="34" charset="0"/>
                </a:rPr>
                <a:t>Time to Market</a:t>
              </a:r>
            </a:p>
          </p:txBody>
        </p:sp>
        <p:sp>
          <p:nvSpPr>
            <p:cNvPr id="24" name="Rectangle 23"/>
            <p:cNvSpPr/>
            <p:nvPr/>
          </p:nvSpPr>
          <p:spPr bwMode="auto">
            <a:xfrm>
              <a:off x="2584198" y="1577954"/>
              <a:ext cx="1916997" cy="191699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9" tIns="47539" rIns="47539" bIns="47539" numCol="1" spcCol="0" rtlCol="0" fromWordArt="0" anchor="b" anchorCtr="0" forceAA="0" compatLnSpc="1">
              <a:prstTxWarp prst="textNoShape">
                <a:avLst/>
              </a:prstTxWarp>
              <a:noAutofit/>
            </a:bodyPr>
            <a:lstStyle/>
            <a:p>
              <a:pPr algn="ctr" defTabSz="950465" fontAlgn="base">
                <a:spcBef>
                  <a:spcPct val="0"/>
                </a:spcBef>
                <a:spcAft>
                  <a:spcPct val="0"/>
                </a:spcAft>
              </a:pPr>
              <a:r>
                <a:rPr lang="en-US" sz="1631" dirty="0">
                  <a:gradFill>
                    <a:gsLst>
                      <a:gs pos="0">
                        <a:srgbClr val="FFFFFF"/>
                      </a:gs>
                      <a:gs pos="100000">
                        <a:srgbClr val="FFFFFF"/>
                      </a:gs>
                    </a:gsLst>
                    <a:lin ang="5400000" scaled="0"/>
                  </a:gradFill>
                  <a:ea typeface="Segoe UI" pitchFamily="34" charset="0"/>
                  <a:cs typeface="Segoe UI" pitchFamily="34" charset="0"/>
                </a:rPr>
                <a:t>Public Cloud Compatibility</a:t>
              </a:r>
            </a:p>
          </p:txBody>
        </p:sp>
        <p:sp>
          <p:nvSpPr>
            <p:cNvPr id="25" name="Rectangle 24"/>
            <p:cNvSpPr/>
            <p:nvPr/>
          </p:nvSpPr>
          <p:spPr bwMode="auto">
            <a:xfrm>
              <a:off x="529357" y="1577954"/>
              <a:ext cx="1916997" cy="191699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9" tIns="47539" rIns="47539" bIns="47539" numCol="1" spcCol="0" rtlCol="0" fromWordArt="0" anchor="b" anchorCtr="0" forceAA="0" compatLnSpc="1">
              <a:prstTxWarp prst="textNoShape">
                <a:avLst/>
              </a:prstTxWarp>
              <a:noAutofit/>
            </a:bodyPr>
            <a:lstStyle/>
            <a:p>
              <a:pPr algn="ctr" defTabSz="950465" fontAlgn="base">
                <a:spcBef>
                  <a:spcPct val="0"/>
                </a:spcBef>
                <a:spcAft>
                  <a:spcPct val="0"/>
                </a:spcAft>
              </a:pPr>
              <a:r>
                <a:rPr lang="en-US" sz="1631" dirty="0">
                  <a:gradFill>
                    <a:gsLst>
                      <a:gs pos="0">
                        <a:srgbClr val="FFFFFF"/>
                      </a:gs>
                      <a:gs pos="100000">
                        <a:srgbClr val="FFFFFF"/>
                      </a:gs>
                    </a:gsLst>
                    <a:lin ang="5400000" scaled="0"/>
                  </a:gradFill>
                  <a:ea typeface="Segoe UI" pitchFamily="34" charset="0"/>
                  <a:cs typeface="Segoe UI" pitchFamily="34" charset="0"/>
                </a:rPr>
                <a:t>Islands of Best Practice</a:t>
              </a:r>
            </a:p>
          </p:txBody>
        </p:sp>
        <p:pic>
          <p:nvPicPr>
            <p:cNvPr id="26" name="Picture 2" descr="C:\Users\chrisw\Desktop\Cloud Services 3.pn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785706" y="1944139"/>
              <a:ext cx="1401252" cy="966438"/>
            </a:xfrm>
            <a:prstGeom prst="rect">
              <a:avLst/>
            </a:prstGeom>
            <a:grpFill/>
            <a:extLst/>
          </p:spPr>
        </p:pic>
        <p:pic>
          <p:nvPicPr>
            <p:cNvPr id="27" name="Picture 35" descr="C:\Users\sakuu\Documents\Ballmer WPC\AI\Vacation.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137129" y="1775510"/>
              <a:ext cx="775499" cy="1029691"/>
            </a:xfrm>
            <a:prstGeom prst="rect">
              <a:avLst/>
            </a:prstGeom>
            <a:grpFill/>
            <a:extLst/>
          </p:spPr>
        </p:pic>
        <p:sp>
          <p:nvSpPr>
            <p:cNvPr id="28" name="Rectangle 27"/>
            <p:cNvSpPr/>
            <p:nvPr/>
          </p:nvSpPr>
          <p:spPr bwMode="auto">
            <a:xfrm>
              <a:off x="2584198" y="3605395"/>
              <a:ext cx="1916997" cy="191699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9" tIns="47539" rIns="47539" bIns="47539" numCol="1" spcCol="0" rtlCol="0" fromWordArt="0" anchor="b" anchorCtr="0" forceAA="0" compatLnSpc="1">
              <a:prstTxWarp prst="textNoShape">
                <a:avLst/>
              </a:prstTxWarp>
              <a:noAutofit/>
            </a:bodyPr>
            <a:lstStyle/>
            <a:p>
              <a:pPr algn="ctr" defTabSz="950465" fontAlgn="base">
                <a:spcBef>
                  <a:spcPct val="0"/>
                </a:spcBef>
                <a:spcAft>
                  <a:spcPct val="0"/>
                </a:spcAft>
              </a:pPr>
              <a:r>
                <a:rPr lang="en-US" sz="1631" dirty="0">
                  <a:gradFill>
                    <a:gsLst>
                      <a:gs pos="0">
                        <a:srgbClr val="FFFFFF"/>
                      </a:gs>
                      <a:gs pos="100000">
                        <a:srgbClr val="FFFFFF"/>
                      </a:gs>
                    </a:gsLst>
                    <a:lin ang="5400000" scaled="0"/>
                  </a:gradFill>
                  <a:ea typeface="Segoe UI" pitchFamily="34" charset="0"/>
                  <a:cs typeface="Segoe UI" pitchFamily="34" charset="0"/>
                </a:rPr>
                <a:t>Complexity &amp; Cost</a:t>
              </a:r>
            </a:p>
          </p:txBody>
        </p:sp>
        <p:pic>
          <p:nvPicPr>
            <p:cNvPr id="29" name="Picture 39" descr="C:\Users\sakuu\Documents\Ballmer WPC\PNGS\Tim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black">
            <a:xfrm>
              <a:off x="1147280" y="4004741"/>
              <a:ext cx="624109" cy="940068"/>
            </a:xfrm>
            <a:prstGeom prst="rect">
              <a:avLst/>
            </a:prstGeom>
            <a:grpFill/>
            <a:extLst/>
          </p:spPr>
        </p:pic>
        <p:grpSp>
          <p:nvGrpSpPr>
            <p:cNvPr id="30" name="Group 29"/>
            <p:cNvGrpSpPr/>
            <p:nvPr/>
          </p:nvGrpSpPr>
          <p:grpSpPr bwMode="black">
            <a:xfrm>
              <a:off x="2864150" y="4032067"/>
              <a:ext cx="1478135" cy="845301"/>
              <a:chOff x="6473493" y="1522648"/>
              <a:chExt cx="2413689" cy="1380677"/>
            </a:xfrm>
            <a:grpFill/>
          </p:grpSpPr>
          <p:pic>
            <p:nvPicPr>
              <p:cNvPr id="32" name="Picture 45" descr="C:\Users\sakuu\Documents\Ballmer MGX 2011\Tile Icons\Quotes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black">
              <a:xfrm>
                <a:off x="8379908" y="1522648"/>
                <a:ext cx="507274" cy="396072"/>
              </a:xfrm>
              <a:prstGeom prst="rect">
                <a:avLst/>
              </a:prstGeom>
              <a:grpFill/>
              <a:extLst/>
            </p:spPr>
          </p:pic>
          <p:pic>
            <p:nvPicPr>
              <p:cNvPr id="33" name="Picture 46" descr="C:\Users\sakuu\Documents\Ballmer MGX 2011\Tile Icons\Quot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black">
              <a:xfrm>
                <a:off x="6473493" y="2575699"/>
                <a:ext cx="419610" cy="327626"/>
              </a:xfrm>
              <a:prstGeom prst="rect">
                <a:avLst/>
              </a:prstGeom>
              <a:grpFill/>
              <a:extLst/>
            </p:spPr>
          </p:pic>
        </p:grpSp>
        <p:sp>
          <p:nvSpPr>
            <p:cNvPr id="31" name="TextBox 30"/>
            <p:cNvSpPr txBox="1"/>
            <p:nvPr/>
          </p:nvSpPr>
          <p:spPr bwMode="black">
            <a:xfrm>
              <a:off x="2617259" y="4341116"/>
              <a:ext cx="1860547" cy="335747"/>
            </a:xfrm>
            <a:prstGeom prst="rect">
              <a:avLst/>
            </a:prstGeom>
            <a:grpFill/>
          </p:spPr>
          <p:txBody>
            <a:bodyPr wrap="none" lIns="83910" tIns="0" rIns="0" bIns="0" rtlCol="0">
              <a:spAutoFit/>
            </a:bodyPr>
            <a:lstStyle/>
            <a:p>
              <a:pPr>
                <a:lnSpc>
                  <a:spcPct val="80000"/>
                </a:lnSpc>
              </a:pPr>
              <a:r>
                <a:rPr lang="en-US" sz="1428" dirty="0">
                  <a:solidFill>
                    <a:srgbClr val="FFFFFF"/>
                  </a:solidFill>
                  <a:cs typeface="Segoe UI" panose="020B0502040204020203" pitchFamily="34" charset="0"/>
                </a:rPr>
                <a:t>We need a consistent </a:t>
              </a:r>
            </a:p>
            <a:p>
              <a:pPr>
                <a:lnSpc>
                  <a:spcPct val="80000"/>
                </a:lnSpc>
              </a:pPr>
              <a:r>
                <a:rPr lang="en-US" sz="1428" dirty="0">
                  <a:solidFill>
                    <a:srgbClr val="FFFFFF"/>
                  </a:solidFill>
                  <a:cs typeface="Segoe UI" panose="020B0502040204020203" pitchFamily="34" charset="0"/>
                </a:rPr>
                <a:t>way to deploy…</a:t>
              </a:r>
            </a:p>
          </p:txBody>
        </p:sp>
      </p:grpSp>
    </p:spTree>
    <p:extLst>
      <p:ext uri="{BB962C8B-B14F-4D97-AF65-F5344CB8AC3E}">
        <p14:creationId xmlns:p14="http://schemas.microsoft.com/office/powerpoint/2010/main" val="3553805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Traditional approach</a:t>
            </a:r>
            <a:endParaRPr lang="en-GB" dirty="0"/>
          </a:p>
        </p:txBody>
      </p:sp>
      <p:sp>
        <p:nvSpPr>
          <p:cNvPr id="3" name="Slide Number Placeholder 2"/>
          <p:cNvSpPr>
            <a:spLocks noGrp="1"/>
          </p:cNvSpPr>
          <p:nvPr>
            <p:ph type="sldNum" sz="quarter" idx="4294967295"/>
          </p:nvPr>
        </p:nvSpPr>
        <p:spPr>
          <a:xfrm>
            <a:off x="532086" y="6526955"/>
            <a:ext cx="571997" cy="223825"/>
          </a:xfrm>
          <a:prstGeom prst="rect">
            <a:avLst/>
          </a:prstGeom>
        </p:spPr>
        <p:txBody>
          <a:bodyPr/>
          <a:lstStyle/>
          <a:p>
            <a:pPr defTabSz="931191"/>
            <a:fld id="{727B4C2D-45E2-4621-8491-2995EB46A674}" type="slidenum">
              <a:rPr lang="en-US" smtClean="0">
                <a:gradFill>
                  <a:gsLst>
                    <a:gs pos="100000">
                      <a:srgbClr val="797A7D"/>
                    </a:gs>
                    <a:gs pos="0">
                      <a:srgbClr val="797A7D"/>
                    </a:gs>
                  </a:gsLst>
                  <a:lin ang="5400000" scaled="0"/>
                </a:gradFill>
              </a:rPr>
              <a:pPr defTabSz="931191"/>
              <a:t>6</a:t>
            </a:fld>
            <a:endParaRPr lang="en-US" dirty="0">
              <a:gradFill>
                <a:gsLst>
                  <a:gs pos="100000">
                    <a:srgbClr val="797A7D"/>
                  </a:gs>
                  <a:gs pos="0">
                    <a:srgbClr val="797A7D"/>
                  </a:gs>
                </a:gsLst>
                <a:lin ang="5400000" scaled="0"/>
              </a:gradFill>
            </a:endParaRPr>
          </a:p>
        </p:txBody>
      </p:sp>
      <p:pic>
        <p:nvPicPr>
          <p:cNvPr id="1026" name="Picture 2" descr="http://static4.businessinsider.com/image/4f6cfbbeecad04c52700006a-590/a-fridge-full-of-food-from-cost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597" y="2368492"/>
            <a:ext cx="6242986" cy="415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txBox="1">
            <a:spLocks/>
          </p:cNvSpPr>
          <p:nvPr/>
        </p:nvSpPr>
        <p:spPr>
          <a:xfrm>
            <a:off x="530468" y="1165754"/>
            <a:ext cx="11373923" cy="4952124"/>
          </a:xfrm>
          <a:prstGeom prst="rect">
            <a:avLst/>
          </a:prstGeom>
        </p:spPr>
        <p:txBody>
          <a:bodyPr/>
          <a:lstStyle>
            <a:lvl1pPr marL="339227" marR="0" indent="-339227" algn="l" defTabSz="913022"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2247" marR="0" indent="-233021" algn="l" defTabSz="91302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7342" marR="0" indent="-225094" algn="l" defTabSz="913022" rtl="0" eaLnBrk="1" fontAlgn="auto" latinLnBrk="0" hangingPunct="1">
              <a:lnSpc>
                <a:spcPct val="90000"/>
              </a:lnSpc>
              <a:spcBef>
                <a:spcPct val="20000"/>
              </a:spcBef>
              <a:spcAft>
                <a:spcPts val="0"/>
              </a:spcAft>
              <a:buClrTx/>
              <a:buSzPct val="90000"/>
              <a:buFont typeface="Wingdings" pitchFamily="2" charset="2"/>
              <a:buChar char=""/>
              <a:tabLst>
                <a:tab pos="797342" algn="l"/>
              </a:tabLst>
              <a:defRPr sz="2400" kern="1200" spc="0" baseline="0">
                <a:gradFill>
                  <a:gsLst>
                    <a:gs pos="1250">
                      <a:schemeClr val="bg2"/>
                    </a:gs>
                    <a:gs pos="100000">
                      <a:schemeClr val="bg2"/>
                    </a:gs>
                  </a:gsLst>
                  <a:lin ang="5400000" scaled="0"/>
                </a:gradFill>
                <a:latin typeface="+mn-lt"/>
                <a:ea typeface="+mn-ea"/>
                <a:cs typeface="+mn-cs"/>
              </a:defRPr>
            </a:lvl3pPr>
            <a:lvl4pPr marL="1028777" marR="0" indent="-231434" algn="l" defTabSz="913022"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3871" marR="0" indent="-225094" algn="l" defTabSz="913022" rtl="0" eaLnBrk="1" fontAlgn="auto" latinLnBrk="0" hangingPunct="1">
              <a:lnSpc>
                <a:spcPct val="90000"/>
              </a:lnSpc>
              <a:spcBef>
                <a:spcPct val="20000"/>
              </a:spcBef>
              <a:spcAft>
                <a:spcPts val="0"/>
              </a:spcAft>
              <a:buClrTx/>
              <a:buSzPct val="90000"/>
              <a:buFont typeface="Wingdings" pitchFamily="2" charset="2"/>
              <a:buChar char=""/>
              <a:tabLst>
                <a:tab pos="1253871" algn="l"/>
              </a:tabLst>
              <a:defRPr sz="2000" kern="1200" spc="0" baseline="0">
                <a:gradFill>
                  <a:gsLst>
                    <a:gs pos="1250">
                      <a:schemeClr val="bg2"/>
                    </a:gs>
                    <a:gs pos="100000">
                      <a:schemeClr val="bg2"/>
                    </a:gs>
                  </a:gsLst>
                  <a:lin ang="5400000" scaled="0"/>
                </a:gradFill>
                <a:latin typeface="+mn-lt"/>
                <a:ea typeface="+mn-ea"/>
                <a:cs typeface="+mn-cs"/>
              </a:defRPr>
            </a:lvl5pPr>
            <a:lvl6pPr marL="2510811"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22"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33"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44"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36"/>
              </a:spcBef>
              <a:buNone/>
            </a:pPr>
            <a:r>
              <a:rPr lang="en-GB" sz="2448" dirty="0">
                <a:solidFill>
                  <a:schemeClr val="tx1"/>
                </a:solidFill>
              </a:rPr>
              <a:t>Ask all your diners (users) what they would like for their </a:t>
            </a:r>
          </a:p>
          <a:p>
            <a:pPr marL="0" indent="0" algn="ctr">
              <a:spcBef>
                <a:spcPts val="1836"/>
              </a:spcBef>
              <a:buNone/>
            </a:pPr>
            <a:r>
              <a:rPr lang="en-GB" sz="2448" dirty="0">
                <a:solidFill>
                  <a:schemeClr val="tx1"/>
                </a:solidFill>
              </a:rPr>
              <a:t>four course dinner, using any of the ingredients in the fridge</a:t>
            </a:r>
          </a:p>
          <a:p>
            <a:pPr marL="0" indent="0">
              <a:spcBef>
                <a:spcPts val="1836"/>
              </a:spcBef>
              <a:buNone/>
            </a:pPr>
            <a:endParaRPr lang="en-US" sz="2448" dirty="0">
              <a:solidFill>
                <a:schemeClr val="tx1"/>
              </a:solidFill>
            </a:endParaRPr>
          </a:p>
        </p:txBody>
      </p:sp>
    </p:spTree>
    <p:extLst>
      <p:ext uri="{BB962C8B-B14F-4D97-AF65-F5344CB8AC3E}">
        <p14:creationId xmlns:p14="http://schemas.microsoft.com/office/powerpoint/2010/main" val="324930289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Traditional Datacenter Builds</a:t>
            </a:r>
            <a:br>
              <a:rPr lang="en-US" dirty="0" smtClean="0"/>
            </a:br>
            <a:endParaRPr lang="en-US" dirty="0"/>
          </a:p>
        </p:txBody>
      </p:sp>
      <p:pic>
        <p:nvPicPr>
          <p:cNvPr id="4" name="Picture 2" descr="\\fsu\shares\davidgau\Documents\Pictures\Work Photos\Data Centers\Microsoft\Chicago\ChicagoDCAeria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14032" y="1255069"/>
            <a:ext cx="4992721" cy="3123264"/>
          </a:xfrm>
          <a:prstGeom prst="roundRect">
            <a:avLst>
              <a:gd name="adj" fmla="val 8594"/>
            </a:avLst>
          </a:prstGeom>
          <a:solidFill>
            <a:srgbClr val="FFFFFF">
              <a:shade val="85000"/>
            </a:srgbClr>
          </a:solidFill>
          <a:ln>
            <a:noFill/>
          </a:ln>
          <a:effectLst/>
          <a:extLst/>
        </p:spPr>
      </p:pic>
      <p:pic>
        <p:nvPicPr>
          <p:cNvPr id="5" name="Picture 3" descr="\\fsu\shares\davidgau\Documents\Pictures\Work Photos\Data Centers\Microsoft\San Antonio\Microsoft Data Center 8062341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3931" y="1258031"/>
            <a:ext cx="4984099" cy="3120300"/>
          </a:xfrm>
          <a:prstGeom prst="roundRect">
            <a:avLst>
              <a:gd name="adj" fmla="val 8594"/>
            </a:avLst>
          </a:prstGeom>
          <a:solidFill>
            <a:srgbClr val="FFFFFF">
              <a:shade val="85000"/>
            </a:srgbClr>
          </a:solidFill>
          <a:ln>
            <a:noFill/>
          </a:ln>
          <a:effectLst/>
          <a:extLst/>
        </p:spPr>
      </p:pic>
      <p:graphicFrame>
        <p:nvGraphicFramePr>
          <p:cNvPr id="6" name="Table 5"/>
          <p:cNvGraphicFramePr>
            <a:graphicFrameLocks noGrp="1"/>
          </p:cNvGraphicFramePr>
          <p:nvPr>
            <p:extLst/>
          </p:nvPr>
        </p:nvGraphicFramePr>
        <p:xfrm>
          <a:off x="736036" y="4672020"/>
          <a:ext cx="10964407" cy="1698969"/>
        </p:xfrm>
        <a:graphic>
          <a:graphicData uri="http://schemas.openxmlformats.org/drawingml/2006/table">
            <a:tbl>
              <a:tblPr bandRow="1">
                <a:tableStyleId>{3B4B98B0-60AC-42C2-AFA5-B58CD77FA1E5}</a:tableStyleId>
              </a:tblPr>
              <a:tblGrid>
                <a:gridCol w="3586489"/>
                <a:gridCol w="7377918"/>
              </a:tblGrid>
              <a:tr h="787327">
                <a:tc>
                  <a:txBody>
                    <a:bodyPr/>
                    <a:lstStyle/>
                    <a:p>
                      <a:pPr algn="l"/>
                      <a:r>
                        <a:rPr lang="en-US" sz="2100" b="1" dirty="0" smtClean="0">
                          <a:solidFill>
                            <a:schemeClr val="accent1">
                              <a:lumMod val="40000"/>
                              <a:lumOff val="60000"/>
                            </a:schemeClr>
                          </a:solidFill>
                        </a:rPr>
                        <a:t>Monolithic design and construction effort</a:t>
                      </a:r>
                      <a:endParaRPr lang="en-US" sz="2100" b="1" dirty="0">
                        <a:solidFill>
                          <a:schemeClr val="accent1">
                            <a:lumMod val="40000"/>
                            <a:lumOff val="60000"/>
                          </a:schemeClr>
                        </a:solidFill>
                      </a:endParaRPr>
                    </a:p>
                  </a:txBody>
                  <a:tcPr marL="124314" marR="124314" marT="62157" marB="62157" anchor="ctr"/>
                </a:tc>
                <a:tc>
                  <a:txBody>
                    <a:bodyPr/>
                    <a:lstStyle/>
                    <a:p>
                      <a:r>
                        <a:rPr lang="en-US" sz="2100" dirty="0" smtClean="0"/>
                        <a:t>Typical</a:t>
                      </a:r>
                      <a:r>
                        <a:rPr lang="en-US" sz="2100" baseline="0" dirty="0" smtClean="0"/>
                        <a:t> large datacenter = 11 football fields</a:t>
                      </a:r>
                    </a:p>
                    <a:p>
                      <a:r>
                        <a:rPr lang="en-US" sz="2100" baseline="0" dirty="0" smtClean="0"/>
                        <a:t>20 to 50 Megawatts</a:t>
                      </a:r>
                      <a:endParaRPr lang="en-US" sz="2100" dirty="0"/>
                    </a:p>
                  </a:txBody>
                  <a:tcPr marL="124314" marR="124314" marT="62157" marB="62157" anchor="ctr"/>
                </a:tc>
              </a:tr>
              <a:tr h="455821">
                <a:tc>
                  <a:txBody>
                    <a:bodyPr/>
                    <a:lstStyle/>
                    <a:p>
                      <a:pPr algn="l"/>
                      <a:r>
                        <a:rPr lang="en-US" sz="2100" b="1" dirty="0" smtClean="0">
                          <a:solidFill>
                            <a:schemeClr val="accent1">
                              <a:lumMod val="40000"/>
                              <a:lumOff val="60000"/>
                            </a:schemeClr>
                          </a:solidFill>
                        </a:rPr>
                        <a:t>Huge $$$</a:t>
                      </a:r>
                      <a:endParaRPr lang="en-US" sz="2100" b="1" dirty="0">
                        <a:solidFill>
                          <a:schemeClr val="accent1">
                            <a:lumMod val="40000"/>
                            <a:lumOff val="60000"/>
                          </a:schemeClr>
                        </a:solidFill>
                      </a:endParaRPr>
                    </a:p>
                  </a:txBody>
                  <a:tcPr marL="124314" marR="124314" marT="62157" marB="62157" anchor="ctr"/>
                </a:tc>
                <a:tc>
                  <a:txBody>
                    <a:bodyPr/>
                    <a:lstStyle/>
                    <a:p>
                      <a:r>
                        <a:rPr lang="en-US" sz="2100" dirty="0" smtClean="0"/>
                        <a:t>Typical</a:t>
                      </a:r>
                      <a:r>
                        <a:rPr lang="en-US" sz="2100" baseline="0" dirty="0" smtClean="0"/>
                        <a:t> construction costs = $10M to $20M per Megawatt</a:t>
                      </a:r>
                      <a:endParaRPr lang="en-US" sz="2100" dirty="0"/>
                    </a:p>
                  </a:txBody>
                  <a:tcPr marL="124314" marR="124314" marT="62157" marB="62157" anchor="ctr"/>
                </a:tc>
              </a:tr>
              <a:tr h="455821">
                <a:tc>
                  <a:txBody>
                    <a:bodyPr/>
                    <a:lstStyle/>
                    <a:p>
                      <a:pPr algn="l"/>
                      <a:r>
                        <a:rPr lang="en-US" sz="2100" b="1" dirty="0" smtClean="0">
                          <a:solidFill>
                            <a:schemeClr val="accent1">
                              <a:lumMod val="40000"/>
                              <a:lumOff val="60000"/>
                            </a:schemeClr>
                          </a:solidFill>
                        </a:rPr>
                        <a:t>Long lead time</a:t>
                      </a:r>
                      <a:endParaRPr lang="en-US" sz="2100" b="1" dirty="0">
                        <a:solidFill>
                          <a:schemeClr val="accent1">
                            <a:lumMod val="40000"/>
                            <a:lumOff val="60000"/>
                          </a:schemeClr>
                        </a:solidFill>
                      </a:endParaRPr>
                    </a:p>
                  </a:txBody>
                  <a:tcPr marL="124314" marR="124314" marT="62157" marB="62157" anchor="ctr"/>
                </a:tc>
                <a:tc>
                  <a:txBody>
                    <a:bodyPr/>
                    <a:lstStyle/>
                    <a:p>
                      <a:r>
                        <a:rPr lang="en-US" sz="2100" dirty="0" smtClean="0"/>
                        <a:t>18</a:t>
                      </a:r>
                      <a:r>
                        <a:rPr lang="en-US" sz="2100" baseline="0" dirty="0" smtClean="0"/>
                        <a:t> to 24 months from design to online</a:t>
                      </a:r>
                      <a:endParaRPr lang="en-US" sz="2100" dirty="0"/>
                    </a:p>
                  </a:txBody>
                  <a:tcPr marL="124314" marR="124314" marT="62157" marB="62157" anchor="ctr"/>
                </a:tc>
              </a:tr>
            </a:tbl>
          </a:graphicData>
        </a:graphic>
      </p:graphicFrame>
      <p:sp>
        <p:nvSpPr>
          <p:cNvPr id="7" name="TextBox 6"/>
          <p:cNvSpPr txBox="1"/>
          <p:nvPr/>
        </p:nvSpPr>
        <p:spPr>
          <a:xfrm>
            <a:off x="17913" y="6668034"/>
            <a:ext cx="5697759" cy="356042"/>
          </a:xfrm>
          <a:prstGeom prst="rect">
            <a:avLst/>
          </a:prstGeom>
          <a:noFill/>
        </p:spPr>
        <p:txBody>
          <a:bodyPr wrap="square" lIns="124304" tIns="62152" rIns="124304" bIns="62152" rtlCol="0">
            <a:spAutoFit/>
          </a:bodyPr>
          <a:lstStyle/>
          <a:p>
            <a:pPr>
              <a:lnSpc>
                <a:spcPct val="90000"/>
              </a:lnSpc>
              <a:spcBef>
                <a:spcPct val="20000"/>
              </a:spcBef>
              <a:buSzPct val="90000"/>
            </a:pPr>
            <a:r>
              <a:rPr lang="en-US" sz="1632" dirty="0">
                <a:gradFill>
                  <a:gsLst>
                    <a:gs pos="0">
                      <a:schemeClr val="tx1"/>
                    </a:gs>
                    <a:gs pos="100000">
                      <a:schemeClr val="tx1"/>
                    </a:gs>
                  </a:gsLst>
                  <a:lin ang="5400000" scaled="0"/>
                </a:gradFill>
              </a:rPr>
              <a:t>Microsoft Confidential</a:t>
            </a:r>
          </a:p>
        </p:txBody>
      </p:sp>
    </p:spTree>
    <p:extLst>
      <p:ext uri="{BB962C8B-B14F-4D97-AF65-F5344CB8AC3E}">
        <p14:creationId xmlns:p14="http://schemas.microsoft.com/office/powerpoint/2010/main" val="207273356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98295" y="1326957"/>
            <a:ext cx="7096804" cy="4307630"/>
          </a:xfrm>
          <a:prstGeom prst="rect">
            <a:avLst/>
          </a:prstGeom>
          <a:noFill/>
        </p:spPr>
        <p:txBody>
          <a:bodyPr wrap="square" lIns="124304" tIns="62152" rIns="124304" bIns="62152" rtlCol="0">
            <a:spAutoFit/>
          </a:bodyPr>
          <a:lstStyle>
            <a:defPPr>
              <a:defRPr lang="en-US"/>
            </a:defPPr>
            <a:lvl1pPr marL="457200" indent="-457200" defTabSz="914363">
              <a:lnSpc>
                <a:spcPct val="90000"/>
              </a:lnSpc>
              <a:spcBef>
                <a:spcPct val="20000"/>
              </a:spcBef>
              <a:buSzPct val="90000"/>
              <a:buBlip>
                <a:blip r:embed="rId3"/>
              </a:buBlip>
              <a:defRPr sz="2000">
                <a:gradFill>
                  <a:gsLst>
                    <a:gs pos="0">
                      <a:schemeClr val="tx1"/>
                    </a:gs>
                    <a:gs pos="100000">
                      <a:schemeClr val="tx1"/>
                    </a:gs>
                  </a:gsLst>
                  <a:lin ang="5400000" scaled="0"/>
                </a:gradFill>
              </a:defRPr>
            </a:lvl1pPr>
          </a:lstStyle>
          <a:p>
            <a:r>
              <a:rPr lang="en-US" sz="2719" dirty="0">
                <a:gradFill>
                  <a:gsLst>
                    <a:gs pos="0">
                      <a:srgbClr val="FFFFFF"/>
                    </a:gs>
                    <a:gs pos="100000">
                      <a:srgbClr val="FFFFFF"/>
                    </a:gs>
                  </a:gsLst>
                  <a:lin ang="5400000" scaled="0"/>
                </a:gradFill>
              </a:rPr>
              <a:t>Forget square footage—relentlessly drive down $/MW</a:t>
            </a:r>
          </a:p>
          <a:p>
            <a:r>
              <a:rPr lang="en-US" sz="2719" dirty="0">
                <a:gradFill>
                  <a:gsLst>
                    <a:gs pos="0">
                      <a:srgbClr val="FFFFFF"/>
                    </a:gs>
                    <a:gs pos="100000">
                      <a:srgbClr val="FFFFFF"/>
                    </a:gs>
                  </a:gsLst>
                  <a:lin ang="5400000" scaled="0"/>
                </a:gradFill>
              </a:rPr>
              <a:t>Pre-manufacture and build your supply chain to minimize materials/waste </a:t>
            </a:r>
          </a:p>
          <a:p>
            <a:r>
              <a:rPr lang="en-US" sz="2719" dirty="0">
                <a:gradFill>
                  <a:gsLst>
                    <a:gs pos="0">
                      <a:srgbClr val="FFFFFF"/>
                    </a:gs>
                    <a:gs pos="100000">
                      <a:srgbClr val="FFFFFF"/>
                    </a:gs>
                  </a:gsLst>
                  <a:lin ang="5400000" scaled="0"/>
                </a:gradFill>
              </a:rPr>
              <a:t>Enable commoditization and scale</a:t>
            </a:r>
          </a:p>
          <a:p>
            <a:endParaRPr lang="en-US" sz="2719" dirty="0">
              <a:gradFill>
                <a:gsLst>
                  <a:gs pos="0">
                    <a:srgbClr val="FFFFFF"/>
                  </a:gs>
                  <a:gs pos="100000">
                    <a:srgbClr val="FFFFFF"/>
                  </a:gs>
                </a:gsLst>
                <a:lin ang="5400000" scaled="0"/>
              </a:gradFill>
            </a:endParaRPr>
          </a:p>
          <a:p>
            <a:pPr lvl="1"/>
            <a:endParaRPr lang="en-US" sz="2447" dirty="0">
              <a:solidFill>
                <a:srgbClr val="FFFFFF"/>
              </a:solidFill>
            </a:endParaRPr>
          </a:p>
          <a:p>
            <a:pPr lvl="2"/>
            <a:endParaRPr lang="en-US" sz="2447" dirty="0">
              <a:solidFill>
                <a:srgbClr val="FFFFFF"/>
              </a:solidFill>
            </a:endParaRPr>
          </a:p>
          <a:p>
            <a:pPr lvl="1"/>
            <a:endParaRPr lang="en-US" sz="2447" dirty="0">
              <a:solidFill>
                <a:srgbClr val="FFFFFF"/>
              </a:solidFill>
            </a:endParaRPr>
          </a:p>
          <a:p>
            <a:endParaRPr lang="en-US" sz="2719" dirty="0">
              <a:gradFill>
                <a:gsLst>
                  <a:gs pos="0">
                    <a:srgbClr val="FFFFFF"/>
                  </a:gs>
                  <a:gs pos="100000">
                    <a:srgbClr val="FFFFFF"/>
                  </a:gs>
                </a:gsLst>
                <a:lin ang="5400000" scaled="0"/>
              </a:gradFill>
            </a:endParaRPr>
          </a:p>
        </p:txBody>
      </p:sp>
      <p:sp>
        <p:nvSpPr>
          <p:cNvPr id="7" name="Rectangle 3"/>
          <p:cNvSpPr txBox="1">
            <a:spLocks noChangeArrowheads="1"/>
          </p:cNvSpPr>
          <p:nvPr/>
        </p:nvSpPr>
        <p:spPr bwMode="auto">
          <a:xfrm>
            <a:off x="5728758" y="4522543"/>
            <a:ext cx="7073064" cy="1813719"/>
          </a:xfrm>
          <a:prstGeom prst="rect">
            <a:avLst/>
          </a:prstGeom>
          <a:noFill/>
          <a:ln w="9525">
            <a:noFill/>
            <a:miter lim="800000"/>
            <a:headEnd/>
            <a:tailEnd/>
          </a:ln>
        </p:spPr>
        <p:txBody>
          <a:bodyPr vert="horz" wrap="square" lIns="554036" tIns="277019" rIns="554036" bIns="277019" numCol="1" anchor="t" anchorCtr="0" compatLnSpc="1">
            <a:prstTxWarp prst="textNoShape">
              <a:avLst/>
            </a:prstTxWarp>
          </a:bodyPr>
          <a:lstStyle/>
          <a:p>
            <a:pPr marL="621524" indent="-621524" defTabSz="1242998">
              <a:lnSpc>
                <a:spcPct val="90000"/>
              </a:lnSpc>
              <a:spcBef>
                <a:spcPct val="20000"/>
              </a:spcBef>
              <a:spcAft>
                <a:spcPts val="816"/>
              </a:spcAft>
              <a:buSzPct val="90000"/>
              <a:buBlip>
                <a:blip r:embed="rId3"/>
              </a:buBlip>
            </a:pPr>
            <a:r>
              <a:rPr lang="en-US" sz="2719" dirty="0">
                <a:gradFill>
                  <a:gsLst>
                    <a:gs pos="0">
                      <a:srgbClr val="FFFFFF"/>
                    </a:gs>
                    <a:gs pos="100000">
                      <a:srgbClr val="FFFFFF"/>
                    </a:gs>
                  </a:gsLst>
                  <a:lin ang="5400000" scaled="0"/>
                </a:gradFill>
              </a:rPr>
              <a:t>Tailor reliability to the applications</a:t>
            </a:r>
          </a:p>
          <a:p>
            <a:pPr marL="621524" indent="-621524" defTabSz="1242998">
              <a:lnSpc>
                <a:spcPct val="90000"/>
              </a:lnSpc>
              <a:spcBef>
                <a:spcPct val="20000"/>
              </a:spcBef>
              <a:spcAft>
                <a:spcPts val="816"/>
              </a:spcAft>
              <a:buSzPct val="90000"/>
              <a:buBlip>
                <a:blip r:embed="rId3"/>
              </a:buBlip>
            </a:pPr>
            <a:r>
              <a:rPr lang="en-US" sz="2719" dirty="0">
                <a:gradFill>
                  <a:gsLst>
                    <a:gs pos="0">
                      <a:srgbClr val="FFFFFF"/>
                    </a:gs>
                    <a:gs pos="100000">
                      <a:srgbClr val="FFFFFF"/>
                    </a:gs>
                  </a:gsLst>
                  <a:lin ang="5400000" scaled="0"/>
                </a:gradFill>
              </a:rPr>
              <a:t>Measure, Inform, Report, Improve</a:t>
            </a:r>
          </a:p>
          <a:p>
            <a:pPr marL="621524" indent="-621524" defTabSz="1242998">
              <a:lnSpc>
                <a:spcPct val="90000"/>
              </a:lnSpc>
              <a:spcBef>
                <a:spcPct val="20000"/>
              </a:spcBef>
              <a:spcAft>
                <a:spcPts val="816"/>
              </a:spcAft>
              <a:buSzPct val="90000"/>
              <a:buBlip>
                <a:blip r:embed="rId3"/>
              </a:buBlip>
            </a:pPr>
            <a:r>
              <a:rPr lang="en-US" sz="2719" dirty="0">
                <a:gradFill>
                  <a:gsLst>
                    <a:gs pos="0">
                      <a:srgbClr val="FFFFFF"/>
                    </a:gs>
                    <a:gs pos="100000">
                      <a:srgbClr val="FFFFFF"/>
                    </a:gs>
                  </a:gsLst>
                  <a:lin ang="5400000" scaled="0"/>
                </a:gradFill>
              </a:rPr>
              <a:t>Challenge everything</a:t>
            </a:r>
            <a:r>
              <a:rPr lang="en-US" sz="2447" dirty="0">
                <a:solidFill>
                  <a:srgbClr val="FFFFFF">
                    <a:lumMod val="95000"/>
                    <a:lumOff val="5000"/>
                  </a:srgbClr>
                </a:solidFill>
              </a:rPr>
              <a:t>!</a:t>
            </a:r>
            <a:endParaRPr lang="en-US" sz="2175" b="1" dirty="0">
              <a:solidFill>
                <a:srgbClr val="FFFFFF">
                  <a:lumMod val="95000"/>
                  <a:lumOff val="5000"/>
                </a:srgbClr>
              </a:solidFill>
            </a:endParaRPr>
          </a:p>
          <a:p>
            <a:pPr marL="625667" indent="-625667" defTabSz="1242649">
              <a:lnSpc>
                <a:spcPct val="90000"/>
              </a:lnSpc>
            </a:pPr>
            <a:endParaRPr lang="en-US" sz="2719" dirty="0">
              <a:solidFill>
                <a:prstClr val="black"/>
              </a:solidFill>
            </a:endParaRPr>
          </a:p>
          <a:p>
            <a:pPr lvl="1" defTabSz="5539762" eaLnBrk="0" hangingPunct="0">
              <a:lnSpc>
                <a:spcPct val="80000"/>
              </a:lnSpc>
              <a:spcBef>
                <a:spcPct val="20000"/>
              </a:spcBef>
            </a:pPr>
            <a:endParaRPr lang="en-US" sz="2719" kern="0" dirty="0">
              <a:solidFill>
                <a:prstClr val="black"/>
              </a:solidFill>
            </a:endParaRPr>
          </a:p>
          <a:p>
            <a:pPr lvl="2" defTabSz="5539762" eaLnBrk="0" hangingPunct="0">
              <a:lnSpc>
                <a:spcPct val="80000"/>
              </a:lnSpc>
              <a:spcBef>
                <a:spcPct val="20000"/>
              </a:spcBef>
              <a:buFont typeface="Wingdings" pitchFamily="2" charset="2"/>
              <a:buChar char="v"/>
            </a:pPr>
            <a:endParaRPr lang="en-US" sz="2719" kern="0" dirty="0">
              <a:solidFill>
                <a:prstClr val="black"/>
              </a:solidFill>
            </a:endParaRPr>
          </a:p>
          <a:p>
            <a:pPr lvl="1" defTabSz="5539762" eaLnBrk="0" hangingPunct="0">
              <a:lnSpc>
                <a:spcPct val="80000"/>
              </a:lnSpc>
              <a:spcBef>
                <a:spcPct val="20000"/>
              </a:spcBef>
            </a:pPr>
            <a:endParaRPr lang="en-US" sz="2719" kern="0" dirty="0">
              <a:solidFill>
                <a:prstClr val="black"/>
              </a:solidFill>
            </a:endParaRPr>
          </a:p>
          <a:p>
            <a:pPr defTabSz="5539762" eaLnBrk="0" fontAlgn="base" hangingPunct="0">
              <a:lnSpc>
                <a:spcPct val="80000"/>
              </a:lnSpc>
              <a:spcBef>
                <a:spcPct val="20000"/>
              </a:spcBef>
              <a:spcAft>
                <a:spcPct val="0"/>
              </a:spcAft>
              <a:defRPr/>
            </a:pPr>
            <a:endParaRPr lang="en-US" sz="2719" kern="0" dirty="0">
              <a:solidFill>
                <a:prstClr val="black"/>
              </a:solidFill>
            </a:endParaRPr>
          </a:p>
        </p:txBody>
      </p:sp>
      <p:sp>
        <p:nvSpPr>
          <p:cNvPr id="2" name="Title 1"/>
          <p:cNvSpPr>
            <a:spLocks noGrp="1"/>
          </p:cNvSpPr>
          <p:nvPr>
            <p:ph type="title"/>
          </p:nvPr>
        </p:nvSpPr>
        <p:spPr>
          <a:xfrm>
            <a:off x="528709" y="234002"/>
            <a:ext cx="11387287" cy="762786"/>
          </a:xfrm>
        </p:spPr>
        <p:txBody>
          <a:bodyPr/>
          <a:lstStyle/>
          <a:p>
            <a:r>
              <a:rPr lang="en-US" dirty="0"/>
              <a:t>The Future </a:t>
            </a:r>
            <a:r>
              <a:rPr lang="en-US" dirty="0" smtClean="0"/>
              <a:t>Datacenter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034" y="1057739"/>
            <a:ext cx="4101069" cy="2957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9461" y="3934637"/>
            <a:ext cx="5161367" cy="2551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13" y="6668034"/>
            <a:ext cx="5697759" cy="356042"/>
          </a:xfrm>
          <a:prstGeom prst="rect">
            <a:avLst/>
          </a:prstGeom>
          <a:noFill/>
        </p:spPr>
        <p:txBody>
          <a:bodyPr wrap="square" lIns="124304" tIns="62152" rIns="124304" bIns="62152" rtlCol="0">
            <a:spAutoFit/>
          </a:bodyPr>
          <a:lstStyle/>
          <a:p>
            <a:pPr>
              <a:lnSpc>
                <a:spcPct val="90000"/>
              </a:lnSpc>
              <a:spcBef>
                <a:spcPct val="20000"/>
              </a:spcBef>
              <a:buSzPct val="90000"/>
            </a:pPr>
            <a:r>
              <a:rPr lang="en-US" sz="1632" dirty="0">
                <a:gradFill>
                  <a:gsLst>
                    <a:gs pos="0">
                      <a:schemeClr val="tx1"/>
                    </a:gs>
                    <a:gs pos="100000">
                      <a:schemeClr val="tx1"/>
                    </a:gs>
                  </a:gsLst>
                  <a:lin ang="5400000" scaled="0"/>
                </a:gradFill>
              </a:rPr>
              <a:t>Microsoft Confidential</a:t>
            </a:r>
          </a:p>
        </p:txBody>
      </p:sp>
    </p:spTree>
    <p:extLst>
      <p:ext uri="{BB962C8B-B14F-4D97-AF65-F5344CB8AC3E}">
        <p14:creationId xmlns:p14="http://schemas.microsoft.com/office/powerpoint/2010/main" val="359804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987" b="11486"/>
          <a:stretch/>
        </p:blipFill>
        <p:spPr>
          <a:xfrm>
            <a:off x="-4762" y="-18408"/>
            <a:ext cx="12441238" cy="7012934"/>
          </a:xfrm>
          <a:prstGeom prst="rect">
            <a:avLst/>
          </a:prstGeom>
        </p:spPr>
      </p:pic>
      <p:sp>
        <p:nvSpPr>
          <p:cNvPr id="5" name="Rectangle 4"/>
          <p:cNvSpPr/>
          <p:nvPr/>
        </p:nvSpPr>
        <p:spPr bwMode="auto">
          <a:xfrm>
            <a:off x="-4763" y="6003925"/>
            <a:ext cx="12441238" cy="990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0" tIns="46637" rIns="0" bIns="46637" numCol="1" rtlCol="0" anchor="ctr" anchorCtr="0" compatLnSpc="1">
            <a:prstTxWarp prst="textNoShape">
              <a:avLst/>
            </a:prstTxWarp>
          </a:bodyPr>
          <a:lstStyle/>
          <a:p>
            <a:pPr defTabSz="932472" fontAlgn="base">
              <a:spcBef>
                <a:spcPct val="0"/>
              </a:spcBef>
              <a:spcAft>
                <a:spcPct val="0"/>
              </a:spcAft>
            </a:pPr>
            <a:r>
              <a:rPr lang="en-US" sz="3200" dirty="0">
                <a:gradFill>
                  <a:gsLst>
                    <a:gs pos="0">
                      <a:srgbClr val="FFFFFF"/>
                    </a:gs>
                    <a:gs pos="100000">
                      <a:srgbClr val="FFFFFF"/>
                    </a:gs>
                  </a:gsLst>
                  <a:lin ang="5400000" scaled="0"/>
                </a:gradFill>
                <a:latin typeface="Segoe Semibold" panose="020B0702040504020203" pitchFamily="34" charset="0"/>
              </a:rPr>
              <a:t>Predictability &amp; Simplicity From Extreme Standardization</a:t>
            </a:r>
          </a:p>
        </p:txBody>
      </p:sp>
      <p:grpSp>
        <p:nvGrpSpPr>
          <p:cNvPr id="7" name="Group 6"/>
          <p:cNvGrpSpPr/>
          <p:nvPr/>
        </p:nvGrpSpPr>
        <p:grpSpPr>
          <a:xfrm>
            <a:off x="731837" y="6224587"/>
            <a:ext cx="547676" cy="549276"/>
            <a:chOff x="3738505" y="4662377"/>
            <a:chExt cx="927146" cy="929852"/>
          </a:xfrm>
        </p:grpSpPr>
        <p:sp>
          <p:nvSpPr>
            <p:cNvPr id="8" name="Freeform 7"/>
            <p:cNvSpPr>
              <a:spLocks noEditPoints="1"/>
            </p:cNvSpPr>
            <p:nvPr/>
          </p:nvSpPr>
          <p:spPr bwMode="auto">
            <a:xfrm rot="10800000">
              <a:off x="3738505" y="4662377"/>
              <a:ext cx="927146" cy="929852"/>
            </a:xfrm>
            <a:custGeom>
              <a:avLst/>
              <a:gdLst>
                <a:gd name="T0" fmla="*/ 216 w 435"/>
                <a:gd name="T1" fmla="*/ 0 h 436"/>
                <a:gd name="T2" fmla="*/ 0 w 435"/>
                <a:gd name="T3" fmla="*/ 220 h 436"/>
                <a:gd name="T4" fmla="*/ 216 w 435"/>
                <a:gd name="T5" fmla="*/ 436 h 436"/>
                <a:gd name="T6" fmla="*/ 435 w 435"/>
                <a:gd name="T7" fmla="*/ 220 h 436"/>
                <a:gd name="T8" fmla="*/ 216 w 435"/>
                <a:gd name="T9" fmla="*/ 0 h 436"/>
                <a:gd name="T10" fmla="*/ 216 w 435"/>
                <a:gd name="T11" fmla="*/ 410 h 436"/>
                <a:gd name="T12" fmla="*/ 27 w 435"/>
                <a:gd name="T13" fmla="*/ 220 h 436"/>
                <a:gd name="T14" fmla="*/ 216 w 435"/>
                <a:gd name="T15" fmla="*/ 27 h 436"/>
                <a:gd name="T16" fmla="*/ 409 w 435"/>
                <a:gd name="T17" fmla="*/ 220 h 436"/>
                <a:gd name="T18" fmla="*/ 216 w 435"/>
                <a:gd name="T19" fmla="*/ 4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Segoe"/>
              </a:endParaRPr>
            </a:p>
          </p:txBody>
        </p:sp>
        <p:sp>
          <p:nvSpPr>
            <p:cNvPr id="9" name="Freeform 65"/>
            <p:cNvSpPr>
              <a:spLocks noEditPoints="1"/>
            </p:cNvSpPr>
            <p:nvPr/>
          </p:nvSpPr>
          <p:spPr bwMode="auto">
            <a:xfrm>
              <a:off x="3977720" y="4899214"/>
              <a:ext cx="439538" cy="503744"/>
            </a:xfrm>
            <a:custGeom>
              <a:avLst/>
              <a:gdLst>
                <a:gd name="T0" fmla="*/ 432 w 432"/>
                <a:gd name="T1" fmla="*/ 216 h 495"/>
                <a:gd name="T2" fmla="*/ 216 w 432"/>
                <a:gd name="T3" fmla="*/ 0 h 495"/>
                <a:gd name="T4" fmla="*/ 0 w 432"/>
                <a:gd name="T5" fmla="*/ 216 h 495"/>
                <a:gd name="T6" fmla="*/ 216 w 432"/>
                <a:gd name="T7" fmla="*/ 432 h 495"/>
                <a:gd name="T8" fmla="*/ 257 w 432"/>
                <a:gd name="T9" fmla="*/ 428 h 495"/>
                <a:gd name="T10" fmla="*/ 380 w 432"/>
                <a:gd name="T11" fmla="*/ 495 h 495"/>
                <a:gd name="T12" fmla="*/ 349 w 432"/>
                <a:gd name="T13" fmla="*/ 386 h 495"/>
                <a:gd name="T14" fmla="*/ 432 w 432"/>
                <a:gd name="T15" fmla="*/ 216 h 495"/>
                <a:gd name="T16" fmla="*/ 216 w 432"/>
                <a:gd name="T17" fmla="*/ 317 h 495"/>
                <a:gd name="T18" fmla="*/ 110 w 432"/>
                <a:gd name="T19" fmla="*/ 317 h 495"/>
                <a:gd name="T20" fmla="*/ 110 w 432"/>
                <a:gd name="T21" fmla="*/ 276 h 495"/>
                <a:gd name="T22" fmla="*/ 216 w 432"/>
                <a:gd name="T23" fmla="*/ 276 h 495"/>
                <a:gd name="T24" fmla="*/ 216 w 432"/>
                <a:gd name="T25" fmla="*/ 317 h 495"/>
                <a:gd name="T26" fmla="*/ 323 w 432"/>
                <a:gd name="T27" fmla="*/ 242 h 495"/>
                <a:gd name="T28" fmla="*/ 110 w 432"/>
                <a:gd name="T29" fmla="*/ 242 h 495"/>
                <a:gd name="T30" fmla="*/ 110 w 432"/>
                <a:gd name="T31" fmla="*/ 200 h 495"/>
                <a:gd name="T32" fmla="*/ 323 w 432"/>
                <a:gd name="T33" fmla="*/ 200 h 495"/>
                <a:gd name="T34" fmla="*/ 323 w 432"/>
                <a:gd name="T35" fmla="*/ 242 h 495"/>
                <a:gd name="T36" fmla="*/ 323 w 432"/>
                <a:gd name="T37" fmla="*/ 168 h 495"/>
                <a:gd name="T38" fmla="*/ 110 w 432"/>
                <a:gd name="T39" fmla="*/ 168 h 495"/>
                <a:gd name="T40" fmla="*/ 110 w 432"/>
                <a:gd name="T41" fmla="*/ 126 h 495"/>
                <a:gd name="T42" fmla="*/ 323 w 432"/>
                <a:gd name="T43" fmla="*/ 126 h 495"/>
                <a:gd name="T44" fmla="*/ 323 w 432"/>
                <a:gd name="T45" fmla="*/ 16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495">
                  <a:moveTo>
                    <a:pt x="432" y="216"/>
                  </a:moveTo>
                  <a:cubicBezTo>
                    <a:pt x="432" y="97"/>
                    <a:pt x="335" y="0"/>
                    <a:pt x="216" y="0"/>
                  </a:cubicBezTo>
                  <a:cubicBezTo>
                    <a:pt x="97" y="0"/>
                    <a:pt x="0" y="97"/>
                    <a:pt x="0" y="216"/>
                  </a:cubicBezTo>
                  <a:cubicBezTo>
                    <a:pt x="0" y="335"/>
                    <a:pt x="97" y="432"/>
                    <a:pt x="216" y="432"/>
                  </a:cubicBezTo>
                  <a:cubicBezTo>
                    <a:pt x="230" y="432"/>
                    <a:pt x="244" y="430"/>
                    <a:pt x="257" y="428"/>
                  </a:cubicBezTo>
                  <a:cubicBezTo>
                    <a:pt x="380" y="495"/>
                    <a:pt x="380" y="495"/>
                    <a:pt x="380" y="495"/>
                  </a:cubicBezTo>
                  <a:cubicBezTo>
                    <a:pt x="349" y="386"/>
                    <a:pt x="349" y="386"/>
                    <a:pt x="349" y="386"/>
                  </a:cubicBezTo>
                  <a:cubicBezTo>
                    <a:pt x="399" y="346"/>
                    <a:pt x="432" y="285"/>
                    <a:pt x="432" y="216"/>
                  </a:cubicBezTo>
                  <a:close/>
                  <a:moveTo>
                    <a:pt x="216" y="317"/>
                  </a:moveTo>
                  <a:cubicBezTo>
                    <a:pt x="110" y="317"/>
                    <a:pt x="110" y="317"/>
                    <a:pt x="110" y="317"/>
                  </a:cubicBezTo>
                  <a:cubicBezTo>
                    <a:pt x="110" y="276"/>
                    <a:pt x="110" y="276"/>
                    <a:pt x="110" y="276"/>
                  </a:cubicBezTo>
                  <a:cubicBezTo>
                    <a:pt x="216" y="276"/>
                    <a:pt x="216" y="276"/>
                    <a:pt x="216" y="276"/>
                  </a:cubicBezTo>
                  <a:lnTo>
                    <a:pt x="216" y="317"/>
                  </a:lnTo>
                  <a:close/>
                  <a:moveTo>
                    <a:pt x="323" y="242"/>
                  </a:moveTo>
                  <a:cubicBezTo>
                    <a:pt x="110" y="242"/>
                    <a:pt x="110" y="242"/>
                    <a:pt x="110" y="242"/>
                  </a:cubicBezTo>
                  <a:cubicBezTo>
                    <a:pt x="110" y="200"/>
                    <a:pt x="110" y="200"/>
                    <a:pt x="110" y="200"/>
                  </a:cubicBezTo>
                  <a:cubicBezTo>
                    <a:pt x="323" y="200"/>
                    <a:pt x="323" y="200"/>
                    <a:pt x="323" y="200"/>
                  </a:cubicBezTo>
                  <a:lnTo>
                    <a:pt x="323" y="242"/>
                  </a:lnTo>
                  <a:close/>
                  <a:moveTo>
                    <a:pt x="323" y="168"/>
                  </a:moveTo>
                  <a:cubicBezTo>
                    <a:pt x="110" y="168"/>
                    <a:pt x="110" y="168"/>
                    <a:pt x="110" y="168"/>
                  </a:cubicBezTo>
                  <a:cubicBezTo>
                    <a:pt x="110" y="126"/>
                    <a:pt x="110" y="126"/>
                    <a:pt x="110" y="126"/>
                  </a:cubicBezTo>
                  <a:cubicBezTo>
                    <a:pt x="323" y="126"/>
                    <a:pt x="323" y="126"/>
                    <a:pt x="323" y="126"/>
                  </a:cubicBezTo>
                  <a:lnTo>
                    <a:pt x="323" y="16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Segoe"/>
              </a:endParaRPr>
            </a:p>
          </p:txBody>
        </p:sp>
      </p:grpSp>
    </p:spTree>
    <p:extLst>
      <p:ext uri="{BB962C8B-B14F-4D97-AF65-F5344CB8AC3E}">
        <p14:creationId xmlns:p14="http://schemas.microsoft.com/office/powerpoint/2010/main" val="75692099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27.xml><?xml version="1.0" encoding="utf-8"?>
<p:tagLst xmlns:a="http://schemas.openxmlformats.org/drawingml/2006/main" xmlns:r="http://schemas.openxmlformats.org/officeDocument/2006/relationships" xmlns:p="http://schemas.openxmlformats.org/presentationml/2006/main">
  <p:tag name="MT_TILE" val="YES"/>
</p:tagLst>
</file>

<file path=ppt/tags/tag28.xml><?xml version="1.0" encoding="utf-8"?>
<p:tagLst xmlns:a="http://schemas.openxmlformats.org/drawingml/2006/main" xmlns:r="http://schemas.openxmlformats.org/officeDocument/2006/relationships" xmlns:p="http://schemas.openxmlformats.org/presentationml/2006/main">
  <p:tag name="MT_TILE" val="YES"/>
</p:tagLst>
</file>

<file path=ppt/tags/tag29.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30.xml><?xml version="1.0" encoding="utf-8"?>
<p:tagLst xmlns:a="http://schemas.openxmlformats.org/drawingml/2006/main" xmlns:r="http://schemas.openxmlformats.org/officeDocument/2006/relationships" xmlns:p="http://schemas.openxmlformats.org/presentationml/2006/main">
  <p:tag name="MT_TILE" val="YES"/>
</p:tagLst>
</file>

<file path=ppt/tags/tag31.xml><?xml version="1.0" encoding="utf-8"?>
<p:tagLst xmlns:a="http://schemas.openxmlformats.org/drawingml/2006/main" xmlns:r="http://schemas.openxmlformats.org/officeDocument/2006/relationships" xmlns:p="http://schemas.openxmlformats.org/presentationml/2006/main">
  <p:tag name="MT_TILE" val="YES"/>
</p:tagLst>
</file>

<file path=ppt/tags/tag32.xml><?xml version="1.0" encoding="utf-8"?>
<p:tagLst xmlns:a="http://schemas.openxmlformats.org/drawingml/2006/main" xmlns:r="http://schemas.openxmlformats.org/officeDocument/2006/relationships" xmlns:p="http://schemas.openxmlformats.org/presentationml/2006/main">
  <p:tag name="MT_TILE" val="YES"/>
</p:tagLst>
</file>

<file path=ppt/tags/tag33.xml><?xml version="1.0" encoding="utf-8"?>
<p:tagLst xmlns:a="http://schemas.openxmlformats.org/drawingml/2006/main" xmlns:r="http://schemas.openxmlformats.org/officeDocument/2006/relationships" xmlns:p="http://schemas.openxmlformats.org/presentationml/2006/main">
  <p:tag name="MT_TILE" val="YES"/>
</p:tagLst>
</file>

<file path=ppt/tags/tag34.xml><?xml version="1.0" encoding="utf-8"?>
<p:tagLst xmlns:a="http://schemas.openxmlformats.org/drawingml/2006/main" xmlns:r="http://schemas.openxmlformats.org/officeDocument/2006/relationships" xmlns:p="http://schemas.openxmlformats.org/presentationml/2006/main">
  <p:tag name="MT_TILE" val="YES"/>
</p:tagLst>
</file>

<file path=ppt/tags/tag35.xml><?xml version="1.0" encoding="utf-8"?>
<p:tagLst xmlns:a="http://schemas.openxmlformats.org/drawingml/2006/main" xmlns:r="http://schemas.openxmlformats.org/officeDocument/2006/relationships" xmlns:p="http://schemas.openxmlformats.org/presentationml/2006/main">
  <p:tag name="MT_TILE" val="YES"/>
</p:tagLst>
</file>

<file path=ppt/tags/tag36.xml><?xml version="1.0" encoding="utf-8"?>
<p:tagLst xmlns:a="http://schemas.openxmlformats.org/drawingml/2006/main" xmlns:r="http://schemas.openxmlformats.org/officeDocument/2006/relationships" xmlns:p="http://schemas.openxmlformats.org/presentationml/2006/main">
  <p:tag name="MT_TILE" val="YES"/>
</p:tagLst>
</file>

<file path=ppt/tags/tag37.xml><?xml version="1.0" encoding="utf-8"?>
<p:tagLst xmlns:a="http://schemas.openxmlformats.org/drawingml/2006/main" xmlns:r="http://schemas.openxmlformats.org/officeDocument/2006/relationships" xmlns:p="http://schemas.openxmlformats.org/presentationml/2006/main">
  <p:tag name="MT_TILE" val="YES"/>
</p:tagLst>
</file>

<file path=ppt/tags/tag38.xml><?xml version="1.0" encoding="utf-8"?>
<p:tagLst xmlns:a="http://schemas.openxmlformats.org/drawingml/2006/main" xmlns:r="http://schemas.openxmlformats.org/officeDocument/2006/relationships" xmlns:p="http://schemas.openxmlformats.org/presentationml/2006/main">
  <p:tag name="MT_TILE" val="YES"/>
</p:tagLst>
</file>

<file path=ppt/tags/tag39.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40.xml><?xml version="1.0" encoding="utf-8"?>
<p:tagLst xmlns:a="http://schemas.openxmlformats.org/drawingml/2006/main" xmlns:r="http://schemas.openxmlformats.org/officeDocument/2006/relationships" xmlns:p="http://schemas.openxmlformats.org/presentationml/2006/main">
  <p:tag name="MT_TILE" val="YES"/>
</p:tagLst>
</file>

<file path=ppt/tags/tag41.xml><?xml version="1.0" encoding="utf-8"?>
<p:tagLst xmlns:a="http://schemas.openxmlformats.org/drawingml/2006/main" xmlns:r="http://schemas.openxmlformats.org/officeDocument/2006/relationships" xmlns:p="http://schemas.openxmlformats.org/presentationml/2006/main">
  <p:tag name="MT_TILE" val="YES"/>
</p:tagLst>
</file>

<file path=ppt/tags/tag42.xml><?xml version="1.0" encoding="utf-8"?>
<p:tagLst xmlns:a="http://schemas.openxmlformats.org/drawingml/2006/main" xmlns:r="http://schemas.openxmlformats.org/officeDocument/2006/relationships" xmlns:p="http://schemas.openxmlformats.org/presentationml/2006/main">
  <p:tag name="MT_TILE" val="YES"/>
</p:tagLst>
</file>

<file path=ppt/tags/tag43.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Cool-Blue">
      <a:dk1>
        <a:srgbClr val="000000"/>
      </a:dk1>
      <a:lt1>
        <a:srgbClr val="FFFFFF"/>
      </a:lt1>
      <a:dk2>
        <a:srgbClr val="002050"/>
      </a:dk2>
      <a:lt2>
        <a:srgbClr val="FFFFFF"/>
      </a:lt2>
      <a:accent1>
        <a:srgbClr val="0A5BBA"/>
      </a:accent1>
      <a:accent2>
        <a:srgbClr val="15AEEF"/>
      </a:accent2>
      <a:accent3>
        <a:srgbClr val="0E715F"/>
      </a:accent3>
      <a:accent4>
        <a:srgbClr val="129038"/>
      </a:accent4>
      <a:accent5>
        <a:srgbClr val="0C6126"/>
      </a:accent5>
      <a:accent6>
        <a:srgbClr val="6EB005"/>
      </a:accent6>
      <a:hlink>
        <a:srgbClr val="540F67"/>
      </a:hlink>
      <a:folHlink>
        <a:srgbClr val="883884"/>
      </a:folHlink>
    </a:clrScheme>
    <a:fontScheme name="Segoe Pro">
      <a:majorFont>
        <a:latin typeface="Segoe Pro Semibold"/>
        <a:ea typeface=""/>
        <a:cs typeface=""/>
      </a:majorFont>
      <a:minorFont>
        <a:latin typeface="Segoe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74</TotalTime>
  <Words>2804</Words>
  <Application>Microsoft Office PowerPoint</Application>
  <PresentationFormat>Custom</PresentationFormat>
  <Paragraphs>424</Paragraphs>
  <Slides>32</Slides>
  <Notes>19</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8" baseType="lpstr">
      <vt:lpstr>MS PGothic</vt:lpstr>
      <vt:lpstr>Arial</vt:lpstr>
      <vt:lpstr>Consolas</vt:lpstr>
      <vt:lpstr>Segoe</vt:lpstr>
      <vt:lpstr>Segoe Pro Light</vt:lpstr>
      <vt:lpstr>Segoe Semibold</vt:lpstr>
      <vt:lpstr>Segoe UI</vt:lpstr>
      <vt:lpstr>Segoe UI Light</vt:lpstr>
      <vt:lpstr>Segoe UI Semibold</vt:lpstr>
      <vt:lpstr>Times New Roman</vt:lpstr>
      <vt:lpstr>Verdana</vt:lpstr>
      <vt:lpstr>Wingdings</vt:lpstr>
      <vt:lpstr>TechEd_2013_Template_16x9</vt:lpstr>
      <vt:lpstr>Office Theme</vt:lpstr>
      <vt:lpstr>1_TechEd_2013_Template_16x9</vt:lpstr>
      <vt:lpstr>Visio</vt:lpstr>
      <vt:lpstr>PowerPoint Presentation</vt:lpstr>
      <vt:lpstr>Win with Private Cloud: How to Drive Down TCO for Datacenter Applications</vt:lpstr>
      <vt:lpstr>A Typical Lifecycle</vt:lpstr>
      <vt:lpstr>The Challenge</vt:lpstr>
      <vt:lpstr>Current Situation</vt:lpstr>
      <vt:lpstr>Traditional approach</vt:lpstr>
      <vt:lpstr>Traditional Datacenter Builds </vt:lpstr>
      <vt:lpstr>The Future Datacenter</vt:lpstr>
      <vt:lpstr>PowerPoint Presentation</vt:lpstr>
      <vt:lpstr>Industrialized Services</vt:lpstr>
      <vt:lpstr>Helping reach investment goals</vt:lpstr>
      <vt:lpstr>Industrialized Delivery based upon PLA and CloudPAK</vt:lpstr>
      <vt:lpstr>PLA - What is it?</vt:lpstr>
      <vt:lpstr>PowerPoint Presentation</vt:lpstr>
      <vt:lpstr>PLA - What is it? PLA Principles</vt:lpstr>
      <vt:lpstr>PLA Attributes</vt:lpstr>
      <vt:lpstr>PLA - What is it? Where does it fit?</vt:lpstr>
      <vt:lpstr>Introducing Cloud Packs </vt:lpstr>
      <vt:lpstr>Unpacking a Cloud Pack </vt:lpstr>
      <vt:lpstr>PowerPoint Presentation</vt:lpstr>
      <vt:lpstr>Industrialized Delivery  Simplified operation and maintenance  </vt:lpstr>
      <vt:lpstr>SharePoint CloudPack Capabilities</vt:lpstr>
      <vt:lpstr>SharePoint CloudPack Scenarios</vt:lpstr>
      <vt:lpstr>Unpacking a CloudPack</vt:lpstr>
      <vt:lpstr>From PLA to IaaS Implementation</vt:lpstr>
      <vt:lpstr>Trustworthy Computing Resources</vt:lpstr>
      <vt:lpstr>Resources</vt:lpstr>
      <vt:lpstr>Complete an evaluation on CommNet and enter to win!</vt:lpstr>
      <vt:lpstr>Evaluate this session</vt:lpstr>
      <vt:lpstr>PowerPoint Presentation</vt:lpstr>
      <vt:lpstr>PowerPoint Presentation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ATC-B214 Win with Private Cloud: How to Drive Down TCO for Datacenter Applications</dc:title>
  <dc:subject>TechEd 2013</dc:subject>
  <dc:creator>Ulrich Homann</dc:creator>
  <cp:keywords>TechEd 2013</cp:keywords>
  <dc:description>Template by: Jordan Cayabyab, Artitudes Design, Inc.
Formatting by: Ryan Gordon, Silverfox Productions.
Audience Type: Internal/External</dc:description>
  <cp:lastModifiedBy>Shows</cp:lastModifiedBy>
  <cp:revision>13</cp:revision>
  <dcterms:created xsi:type="dcterms:W3CDTF">2013-05-18T08:50:29Z</dcterms:created>
  <dcterms:modified xsi:type="dcterms:W3CDTF">2013-06-03T22:29:49Z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