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4" r:id="rId5"/>
    <p:sldMasterId id="2147484240" r:id="rId6"/>
  </p:sldMasterIdLst>
  <p:notesMasterIdLst>
    <p:notesMasterId r:id="rId56"/>
  </p:notesMasterIdLst>
  <p:handoutMasterIdLst>
    <p:handoutMasterId r:id="rId57"/>
  </p:handoutMasterIdLst>
  <p:sldIdLst>
    <p:sldId id="1135" r:id="rId7"/>
    <p:sldId id="1054" r:id="rId8"/>
    <p:sldId id="1160" r:id="rId9"/>
    <p:sldId id="1161" r:id="rId10"/>
    <p:sldId id="1162" r:id="rId11"/>
    <p:sldId id="1163" r:id="rId12"/>
    <p:sldId id="1164" r:id="rId13"/>
    <p:sldId id="1165" r:id="rId14"/>
    <p:sldId id="1215" r:id="rId15"/>
    <p:sldId id="1179" r:id="rId16"/>
    <p:sldId id="1188" r:id="rId17"/>
    <p:sldId id="1189" r:id="rId18"/>
    <p:sldId id="1200" r:id="rId19"/>
    <p:sldId id="1201" r:id="rId20"/>
    <p:sldId id="1202" r:id="rId21"/>
    <p:sldId id="1204" r:id="rId22"/>
    <p:sldId id="1203" r:id="rId23"/>
    <p:sldId id="1205" r:id="rId24"/>
    <p:sldId id="1190" r:id="rId25"/>
    <p:sldId id="1211" r:id="rId26"/>
    <p:sldId id="1210" r:id="rId27"/>
    <p:sldId id="1209" r:id="rId28"/>
    <p:sldId id="1208" r:id="rId29"/>
    <p:sldId id="1207" r:id="rId30"/>
    <p:sldId id="1206" r:id="rId31"/>
    <p:sldId id="1168" r:id="rId32"/>
    <p:sldId id="1169" r:id="rId33"/>
    <p:sldId id="1170" r:id="rId34"/>
    <p:sldId id="1171" r:id="rId35"/>
    <p:sldId id="1172" r:id="rId36"/>
    <p:sldId id="1180" r:id="rId37"/>
    <p:sldId id="1195" r:id="rId38"/>
    <p:sldId id="1196" r:id="rId39"/>
    <p:sldId id="1197" r:id="rId40"/>
    <p:sldId id="1223" r:id="rId41"/>
    <p:sldId id="1199" r:id="rId42"/>
    <p:sldId id="1192" r:id="rId43"/>
    <p:sldId id="1193" r:id="rId44"/>
    <p:sldId id="1194" r:id="rId45"/>
    <p:sldId id="1187" r:id="rId46"/>
    <p:sldId id="1176" r:id="rId47"/>
    <p:sldId id="1182" r:id="rId48"/>
    <p:sldId id="1178" r:id="rId49"/>
    <p:sldId id="1144" r:id="rId50"/>
    <p:sldId id="1224" r:id="rId51"/>
    <p:sldId id="1150" r:id="rId52"/>
    <p:sldId id="1147" r:id="rId53"/>
    <p:sldId id="1225" r:id="rId54"/>
    <p:sldId id="1076"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60"/>
            <p14:sldId id="1161"/>
            <p14:sldId id="1162"/>
            <p14:sldId id="1163"/>
            <p14:sldId id="1164"/>
            <p14:sldId id="1165"/>
            <p14:sldId id="1215"/>
            <p14:sldId id="1179"/>
            <p14:sldId id="1188"/>
            <p14:sldId id="1189"/>
            <p14:sldId id="1200"/>
            <p14:sldId id="1201"/>
            <p14:sldId id="1202"/>
            <p14:sldId id="1204"/>
            <p14:sldId id="1203"/>
            <p14:sldId id="1205"/>
            <p14:sldId id="1190"/>
            <p14:sldId id="1211"/>
            <p14:sldId id="1210"/>
            <p14:sldId id="1209"/>
            <p14:sldId id="1208"/>
            <p14:sldId id="1207"/>
            <p14:sldId id="1206"/>
            <p14:sldId id="1168"/>
            <p14:sldId id="1169"/>
            <p14:sldId id="1170"/>
            <p14:sldId id="1171"/>
            <p14:sldId id="1172"/>
            <p14:sldId id="1180"/>
            <p14:sldId id="1195"/>
            <p14:sldId id="1196"/>
            <p14:sldId id="1197"/>
            <p14:sldId id="1223"/>
            <p14:sldId id="1199"/>
            <p14:sldId id="1192"/>
            <p14:sldId id="1193"/>
            <p14:sldId id="1194"/>
            <p14:sldId id="1187"/>
            <p14:sldId id="1176"/>
            <p14:sldId id="1182"/>
            <p14:sldId id="1178"/>
          </p14:sldIdLst>
        </p14:section>
        <p14:section name="Special content" id="{6925D2A1-AD53-4951-AB34-79DFA02CD676}">
          <p14:sldIdLst>
            <p14:sldId id="1144"/>
            <p14:sldId id="1224"/>
            <p14:sldId id="1150"/>
            <p14:sldId id="1147"/>
            <p14:sldId id="1225"/>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FFFFFF"/>
    <a:srgbClr val="7FBA00"/>
    <a:srgbClr val="007233"/>
    <a:srgbClr val="0072C6"/>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90" d="100"/>
          <a:sy n="90" d="100"/>
        </p:scale>
        <p:origin x="66" y="90"/>
      </p:cViewPr>
      <p:guideLst>
        <p:guide orient="horz" pos="2203"/>
        <p:guide pos="3917"/>
      </p:guideLst>
    </p:cSldViewPr>
  </p:slideViewPr>
  <p:outlineViewPr>
    <p:cViewPr>
      <p:scale>
        <a:sx n="33" d="100"/>
        <a:sy n="33" d="100"/>
      </p:scale>
      <p:origin x="0" y="-3414"/>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6/3/2013 5:39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6/3/2013 5:34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6/3/2013 5:34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01962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07867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37256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5:39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90654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03432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6/3/2013 5:39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6/3/2013 5:39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4069958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5:39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5:39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6/3/2013 5:39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10850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6/3/2013 5:34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6/3/2013 5:39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5123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40497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52521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93001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09496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21390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5:39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666776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19728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2732559"/>
            <a:ext cx="9327357" cy="847278"/>
          </a:xfrm>
        </p:spPr>
        <p:txBody>
          <a:bodyPr anchor="b"/>
          <a:lstStyle>
            <a:lvl1pPr algn="ctr">
              <a:defRPr sz="6117"/>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7" cy="523605"/>
          </a:xfrm>
        </p:spPr>
        <p:txBody>
          <a:bodyPr/>
          <a:lstStyle>
            <a:lvl1pPr marL="0" indent="0" algn="ctr">
              <a:buNone/>
              <a:defRPr sz="2447"/>
            </a:lvl1pPr>
            <a:lvl2pPr marL="466159" indent="0" algn="ctr">
              <a:buNone/>
              <a:defRPr sz="2039"/>
            </a:lvl2pPr>
            <a:lvl3pPr marL="932317" indent="0" algn="ctr">
              <a:buNone/>
              <a:defRPr sz="1835"/>
            </a:lvl3pPr>
            <a:lvl4pPr marL="1398476" indent="0" algn="ctr">
              <a:buNone/>
              <a:defRPr sz="1632"/>
            </a:lvl4pPr>
            <a:lvl5pPr marL="1864633" indent="0" algn="ctr">
              <a:buNone/>
              <a:defRPr sz="1632"/>
            </a:lvl5pPr>
            <a:lvl6pPr marL="2330792" indent="0" algn="ctr">
              <a:buNone/>
              <a:defRPr sz="1632"/>
            </a:lvl6pPr>
            <a:lvl7pPr marL="2796950" indent="0" algn="ctr">
              <a:buNone/>
              <a:defRPr sz="1632"/>
            </a:lvl7pPr>
            <a:lvl8pPr marL="3263109" indent="0" algn="ctr">
              <a:buNone/>
              <a:defRPr sz="1632"/>
            </a:lvl8pPr>
            <a:lvl9pPr marL="3729267"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90"/>
            <a:ext cx="2798207" cy="372394"/>
          </a:xfrm>
          <a:prstGeom prst="rect">
            <a:avLst/>
          </a:prstGeom>
        </p:spPr>
        <p:txBody>
          <a:bodyPr/>
          <a:lstStyle/>
          <a:p>
            <a:fld id="{1D7BDE9B-70DC-4019-985E-FE68EA832356}" type="datetimeFigureOut">
              <a:rPr lang="en-US" smtClean="0"/>
              <a:t>6/3/2013</a:t>
            </a:fld>
            <a:endParaRPr lang="en-US"/>
          </a:p>
        </p:txBody>
      </p:sp>
      <p:sp>
        <p:nvSpPr>
          <p:cNvPr id="5" name="Footer Placeholder 4"/>
          <p:cNvSpPr>
            <a:spLocks noGrp="1"/>
          </p:cNvSpPr>
          <p:nvPr>
            <p:ph type="ftr" sz="quarter" idx="11"/>
          </p:nvPr>
        </p:nvSpPr>
        <p:spPr>
          <a:xfrm>
            <a:off x="4119583" y="6482890"/>
            <a:ext cx="4197310"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83260" y="6482890"/>
            <a:ext cx="2798207" cy="372394"/>
          </a:xfrm>
          <a:prstGeom prst="rect">
            <a:avLst/>
          </a:prstGeom>
        </p:spPr>
        <p:txBody>
          <a:bodyPr/>
          <a:lstStyle/>
          <a:p>
            <a:fld id="{DD40ADD6-5836-4AEF-9E8A-FE2E1919EC50}" type="slidenum">
              <a:rPr lang="en-US" smtClean="0"/>
              <a:t>‹#›</a:t>
            </a:fld>
            <a:endParaRPr lang="en-US"/>
          </a:p>
        </p:txBody>
      </p:sp>
    </p:spTree>
    <p:extLst>
      <p:ext uri="{BB962C8B-B14F-4D97-AF65-F5344CB8AC3E}">
        <p14:creationId xmlns:p14="http://schemas.microsoft.com/office/powerpoint/2010/main" val="2922662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1105" y="6135208"/>
            <a:ext cx="2385370" cy="859317"/>
          </a:xfrm>
          <a:prstGeom prst="rect">
            <a:avLst/>
          </a:prstGeom>
          <a:noFill/>
          <a:ln>
            <a:noFill/>
          </a:ln>
        </p:spPr>
      </p:pic>
    </p:spTree>
    <p:extLst>
      <p:ext uri="{BB962C8B-B14F-4D97-AF65-F5344CB8AC3E}">
        <p14:creationId xmlns:p14="http://schemas.microsoft.com/office/powerpoint/2010/main" val="109644472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tx1"/>
                    </a:gs>
                    <a:gs pos="6000">
                      <a:schemeClr val="tx1"/>
                    </a:gs>
                  </a:gsLst>
                  <a:lin ang="5400000" scaled="0"/>
                </a:gradFill>
              </a:defRPr>
            </a:lvl2pPr>
            <a:lvl3pPr marL="236387" indent="0">
              <a:buNone/>
              <a:defRPr sz="2040">
                <a:gradFill>
                  <a:gsLst>
                    <a:gs pos="100000">
                      <a:schemeClr val="tx1"/>
                    </a:gs>
                    <a:gs pos="6000">
                      <a:schemeClr val="tx1"/>
                    </a:gs>
                  </a:gsLst>
                  <a:lin ang="5400000" scaled="0"/>
                </a:gradFill>
              </a:defRPr>
            </a:lvl3pPr>
            <a:lvl4pPr marL="466298" indent="0">
              <a:buNone/>
              <a:defRPr sz="2040">
                <a:gradFill>
                  <a:gsLst>
                    <a:gs pos="100000">
                      <a:schemeClr val="tx1"/>
                    </a:gs>
                    <a:gs pos="6000">
                      <a:schemeClr val="tx1"/>
                    </a:gs>
                  </a:gsLst>
                  <a:lin ang="5400000" scaled="0"/>
                </a:gradFill>
              </a:defRPr>
            </a:lvl4pPr>
            <a:lvl5pPr marL="707543" indent="0">
              <a:buNone/>
              <a:defRPr sz="204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TextBox 7"/>
          <p:cNvSpPr txBox="1"/>
          <p:nvPr userDrawn="1"/>
        </p:nvSpPr>
        <p:spPr>
          <a:xfrm>
            <a:off x="4247274" y="6725348"/>
            <a:ext cx="3941926" cy="168070"/>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71" b="0" spc="153"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3374456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3859716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4019656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3077547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57552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425534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379950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88863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3458702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8403665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8977864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877718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801369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050532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341772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56696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457130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8431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96856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608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43322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79546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090670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16044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144082680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1970225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1070861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95799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47756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0163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90078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4083953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6883792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0834073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176216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501427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247352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81716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625825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144019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2664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48568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20248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3461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443161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10887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37596895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178740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856341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75796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99127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19956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480199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3994241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43514611"/>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01378440"/>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726577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144540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087221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043023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163969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182942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38468"/>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4839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375243"/>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42260"/>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1578202"/>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726377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34935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theme" Target="../theme/theme3.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 id="2147484191" r:id="rId24"/>
    <p:sldLayoutId id="2147484192" r:id="rId25"/>
    <p:sldLayoutId id="2147484193"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8138019"/>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 id="2147484218" r:id="rId24"/>
    <p:sldLayoutId id="2147484219" r:id="rId25"/>
    <p:sldLayoutId id="2147484220" r:id="rId26"/>
    <p:sldLayoutId id="2147484221" r:id="rId27"/>
    <p:sldLayoutId id="2147484222" r:id="rId28"/>
    <p:sldLayoutId id="2147484223" r:id="rId29"/>
    <p:sldLayoutId id="2147484224" r:id="rId30"/>
    <p:sldLayoutId id="2147484225" r:id="rId31"/>
    <p:sldLayoutId id="2147484226" r:id="rId32"/>
    <p:sldLayoutId id="2147484227" r:id="rId33"/>
    <p:sldLayoutId id="2147484228" r:id="rId34"/>
    <p:sldLayoutId id="2147484229" r:id="rId35"/>
    <p:sldLayoutId id="2147484230" r:id="rId36"/>
    <p:sldLayoutId id="2147484231" r:id="rId37"/>
    <p:sldLayoutId id="2147484232" r:id="rId38"/>
    <p:sldLayoutId id="2147484233" r:id="rId39"/>
    <p:sldLayoutId id="2147484234" r:id="rId40"/>
    <p:sldLayoutId id="2147484235" r:id="rId41"/>
    <p:sldLayoutId id="2147484236" r:id="rId42"/>
    <p:sldLayoutId id="2147484237" r:id="rId43"/>
    <p:sldLayoutId id="2147484238" r:id="rId44"/>
    <p:sldLayoutId id="2147484239" r:id="rId45"/>
  </p:sldLayoutIdLst>
  <p:transition>
    <p:fade/>
  </p:transition>
  <p:timing>
    <p:tnLst>
      <p:par>
        <p:cTn id="1" dur="indefinite" restart="never" nodeType="tmRoot"/>
      </p:par>
    </p:tnLst>
  </p:timing>
  <p:txStyles>
    <p:title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4" marR="0" indent="-342764" algn="l" defTabSz="932372"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68" marR="0" indent="-241204"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2pPr>
      <a:lvl3pPr marL="79978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3pPr>
      <a:lvl4pPr marL="102829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4pPr>
      <a:lvl5pPr marL="1256802"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1763616"/>
      </p:ext>
    </p:extLst>
  </p:cSld>
  <p:clrMap bg1="dk1" tx1="lt1" bg2="dk2" tx2="lt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 id="2147484257" r:id="rId17"/>
    <p:sldLayoutId id="2147484258" r:id="rId18"/>
    <p:sldLayoutId id="2147484259" r:id="rId19"/>
    <p:sldLayoutId id="2147484260" r:id="rId20"/>
    <p:sldLayoutId id="2147484261" r:id="rId21"/>
    <p:sldLayoutId id="2147484262" r:id="rId22"/>
    <p:sldLayoutId id="214748426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7.xml"/><Relationship Id="rId5" Type="http://schemas.openxmlformats.org/officeDocument/2006/relationships/image" Target="../media/image25.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Moving Virtualization Forward	</a:t>
            </a:r>
            <a:endParaRPr lang="en-US" dirty="0"/>
          </a:p>
        </p:txBody>
      </p:sp>
      <p:sp>
        <p:nvSpPr>
          <p:cNvPr id="5" name="Text Placeholder 4"/>
          <p:cNvSpPr>
            <a:spLocks noGrp="1"/>
          </p:cNvSpPr>
          <p:nvPr>
            <p:ph type="body" sz="quarter" idx="12"/>
          </p:nvPr>
        </p:nvSpPr>
        <p:spPr/>
        <p:txBody>
          <a:bodyPr/>
          <a:lstStyle/>
          <a:p>
            <a:r>
              <a:rPr lang="en-US" dirty="0" smtClean="0"/>
              <a:t>Benjamin Armstrong</a:t>
            </a:r>
            <a:endParaRPr lang="en-US" dirty="0"/>
          </a:p>
        </p:txBody>
      </p:sp>
    </p:spTree>
    <p:extLst>
      <p:ext uri="{BB962C8B-B14F-4D97-AF65-F5344CB8AC3E}">
        <p14:creationId xmlns:p14="http://schemas.microsoft.com/office/powerpoint/2010/main" val="172799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2 Virtual Machine Hardware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45849095"/>
              </p:ext>
            </p:extLst>
          </p:nvPr>
        </p:nvGraphicFramePr>
        <p:xfrm>
          <a:off x="531948" y="1106376"/>
          <a:ext cx="11491611" cy="5673330"/>
        </p:xfrm>
        <a:graphic>
          <a:graphicData uri="http://schemas.openxmlformats.org/drawingml/2006/table">
            <a:tbl>
              <a:tblPr firstRow="1" bandRow="1">
                <a:tableStyleId>{5C22544A-7EE6-4342-B048-85BDC9FD1C3A}</a:tableStyleId>
              </a:tblPr>
              <a:tblGrid>
                <a:gridCol w="4312768"/>
                <a:gridCol w="3360821"/>
                <a:gridCol w="3818022"/>
              </a:tblGrid>
              <a:tr h="378222">
                <a:tc>
                  <a:txBody>
                    <a:bodyPr/>
                    <a:lstStyle/>
                    <a:p>
                      <a:r>
                        <a:rPr lang="en-US" sz="1800" dirty="0" smtClean="0"/>
                        <a:t>Legacy Devices Removed</a:t>
                      </a:r>
                      <a:endParaRPr lang="en-US" sz="1800" dirty="0"/>
                    </a:p>
                  </a:txBody>
                  <a:tcPr marL="93260" marR="93260" marT="46630" marB="46630"/>
                </a:tc>
                <a:tc>
                  <a:txBody>
                    <a:bodyPr/>
                    <a:lstStyle/>
                    <a:p>
                      <a:r>
                        <a:rPr lang="en-US" sz="1800" dirty="0" smtClean="0"/>
                        <a:t>Replacement Devices</a:t>
                      </a:r>
                      <a:endParaRPr lang="en-US" sz="1800" dirty="0"/>
                    </a:p>
                  </a:txBody>
                  <a:tcPr marL="93260" marR="93260" marT="46630" marB="46630"/>
                </a:tc>
                <a:tc>
                  <a:txBody>
                    <a:bodyPr/>
                    <a:lstStyle/>
                    <a:p>
                      <a:r>
                        <a:rPr lang="en-US" sz="1800" dirty="0" smtClean="0"/>
                        <a:t>Enhancements</a:t>
                      </a:r>
                      <a:endParaRPr lang="en-US" sz="1800" dirty="0"/>
                    </a:p>
                  </a:txBody>
                  <a:tcPr marL="93260" marR="93260" marT="46630" marB="46630"/>
                </a:tc>
              </a:tr>
              <a:tr h="378222">
                <a:tc>
                  <a:txBody>
                    <a:bodyPr/>
                    <a:lstStyle/>
                    <a:p>
                      <a:r>
                        <a:rPr lang="en-US" sz="1600" dirty="0" smtClean="0"/>
                        <a:t>IDE Controller</a:t>
                      </a:r>
                    </a:p>
                  </a:txBody>
                  <a:tcPr marL="93260" marR="93260" marT="46630" marB="46630"/>
                </a:tc>
                <a:tc>
                  <a:txBody>
                    <a:bodyPr/>
                    <a:lstStyle/>
                    <a:p>
                      <a:r>
                        <a:rPr lang="en-US" sz="1600" dirty="0" smtClean="0"/>
                        <a:t>Virtual</a:t>
                      </a:r>
                      <a:r>
                        <a:rPr lang="en-US" sz="1600" baseline="0" dirty="0" smtClean="0"/>
                        <a:t> SCSI Controller</a:t>
                      </a:r>
                      <a:endParaRPr lang="en-US" sz="1600" dirty="0" smtClean="0"/>
                    </a:p>
                  </a:txBody>
                  <a:tcPr marL="93260" marR="93260" marT="46630" marB="46630"/>
                </a:tc>
                <a:tc>
                  <a:txBody>
                    <a:bodyPr/>
                    <a:lstStyle/>
                    <a:p>
                      <a:r>
                        <a:rPr lang="en-US" sz="1600" dirty="0" smtClean="0"/>
                        <a:t>Boot from</a:t>
                      </a:r>
                      <a:r>
                        <a:rPr lang="en-US" sz="1600" baseline="0" dirty="0" smtClean="0"/>
                        <a:t> </a:t>
                      </a:r>
                      <a:r>
                        <a:rPr lang="en-US" sz="1600" baseline="0" dirty="0" err="1" smtClean="0"/>
                        <a:t>VHDx</a:t>
                      </a:r>
                      <a:r>
                        <a:rPr lang="en-US" sz="1600" baseline="0" smtClean="0"/>
                        <a:t> (</a:t>
                      </a:r>
                      <a:r>
                        <a:rPr lang="en-US" sz="1200" i="1" baseline="0" smtClean="0"/>
                        <a:t>64TB </a:t>
                      </a:r>
                      <a:r>
                        <a:rPr lang="en-US" sz="1200" i="1" baseline="0" dirty="0" smtClean="0"/>
                        <a:t>max size, </a:t>
                      </a:r>
                      <a:r>
                        <a:rPr lang="en-US" sz="1200" i="1" baseline="0" smtClean="0"/>
                        <a:t>online resize)</a:t>
                      </a:r>
                      <a:endParaRPr lang="en-US" sz="1600" i="1" dirty="0" smtClean="0"/>
                    </a:p>
                  </a:txBody>
                  <a:tcPr marL="93260" marR="93260" marT="46630" marB="46630"/>
                </a:tc>
              </a:tr>
              <a:tr h="378222">
                <a:tc>
                  <a:txBody>
                    <a:bodyPr/>
                    <a:lstStyle/>
                    <a:p>
                      <a:r>
                        <a:rPr lang="en-US" sz="1600" dirty="0" smtClean="0"/>
                        <a:t>IDE CD-ROM</a:t>
                      </a:r>
                      <a:endParaRPr lang="en-US" sz="1600" dirty="0"/>
                    </a:p>
                  </a:txBody>
                  <a:tcPr marL="93260" marR="93260" marT="46630" marB="46630"/>
                </a:tc>
                <a:tc>
                  <a:txBody>
                    <a:bodyPr/>
                    <a:lstStyle/>
                    <a:p>
                      <a:r>
                        <a:rPr lang="en-US" sz="1600" dirty="0" smtClean="0"/>
                        <a:t>Virtual SCSI CD-ROM</a:t>
                      </a:r>
                      <a:endParaRPr lang="en-US" sz="1600" dirty="0"/>
                    </a:p>
                  </a:txBody>
                  <a:tcPr marL="93260" marR="93260" marT="46630" marB="46630"/>
                </a:tc>
                <a:tc>
                  <a:txBody>
                    <a:bodyPr/>
                    <a:lstStyle/>
                    <a:p>
                      <a:r>
                        <a:rPr lang="en-US" sz="1600" dirty="0" smtClean="0"/>
                        <a:t>Hot add/remove</a:t>
                      </a:r>
                      <a:endParaRPr lang="en-US" sz="1600" dirty="0"/>
                    </a:p>
                  </a:txBody>
                  <a:tcPr marL="93260" marR="93260" marT="46630" marB="46630"/>
                </a:tc>
              </a:tr>
              <a:tr h="378222">
                <a:tc>
                  <a:txBody>
                    <a:bodyPr/>
                    <a:lstStyle/>
                    <a:p>
                      <a:r>
                        <a:rPr lang="en-US" sz="1600" dirty="0" smtClean="0"/>
                        <a:t>Legacy BIOS</a:t>
                      </a:r>
                      <a:endParaRPr lang="en-US" sz="1600" dirty="0"/>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UEFI firmware</a:t>
                      </a:r>
                      <a:endParaRPr lang="en-US" sz="1600" dirty="0"/>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Secure Boot</a:t>
                      </a:r>
                    </a:p>
                  </a:txBody>
                  <a:tcPr marL="93260" marR="93260" marT="46630" marB="46630"/>
                </a:tc>
              </a:tr>
              <a:tr h="378222">
                <a:tc>
                  <a:txBody>
                    <a:bodyPr/>
                    <a:lstStyle/>
                    <a:p>
                      <a:r>
                        <a:rPr lang="en-US" sz="1600" dirty="0" smtClean="0"/>
                        <a:t>Legacy NIC</a:t>
                      </a:r>
                      <a:endParaRPr lang="en-US" sz="1600" dirty="0"/>
                    </a:p>
                  </a:txBody>
                  <a:tcPr marL="93260" marR="93260" marT="46630" marB="46630"/>
                </a:tc>
                <a:tc>
                  <a:txBody>
                    <a:bodyPr/>
                    <a:lstStyle/>
                    <a:p>
                      <a:r>
                        <a:rPr lang="en-US" sz="1600" dirty="0" smtClean="0"/>
                        <a:t>Synthetic</a:t>
                      </a:r>
                      <a:r>
                        <a:rPr lang="en-US" sz="1600" baseline="0" dirty="0" smtClean="0"/>
                        <a:t> NIC</a:t>
                      </a:r>
                      <a:endParaRPr lang="en-US" sz="1600" dirty="0"/>
                    </a:p>
                  </a:txBody>
                  <a:tcPr marL="93260" marR="93260" marT="46630" marB="46630"/>
                </a:tc>
                <a:tc>
                  <a:txBody>
                    <a:bodyPr/>
                    <a:lstStyle/>
                    <a:p>
                      <a:r>
                        <a:rPr lang="en-US" sz="1600" dirty="0" smtClean="0"/>
                        <a:t>Network boot</a:t>
                      </a:r>
                      <a:r>
                        <a:rPr lang="en-US" sz="1600" baseline="0" dirty="0" smtClean="0"/>
                        <a:t> with IPv4 &amp; IPv6</a:t>
                      </a:r>
                      <a:endParaRPr lang="en-US" sz="1600" dirty="0"/>
                    </a:p>
                  </a:txBody>
                  <a:tcPr marL="93260" marR="93260" marT="46630" marB="46630"/>
                </a:tc>
              </a:tr>
              <a:tr h="378222">
                <a:tc>
                  <a:txBody>
                    <a:bodyPr/>
                    <a:lstStyle/>
                    <a:p>
                      <a:r>
                        <a:rPr lang="en-US" sz="1600" dirty="0" smtClean="0"/>
                        <a:t>Floppy &amp; DMA Controller</a:t>
                      </a:r>
                      <a:endParaRPr lang="en-US" sz="1600" dirty="0"/>
                    </a:p>
                  </a:txBody>
                  <a:tcPr marL="93260" marR="93260" marT="46630" marB="46630"/>
                </a:tc>
                <a:tc>
                  <a:txBody>
                    <a:bodyPr/>
                    <a:lstStyle/>
                    <a:p>
                      <a:r>
                        <a:rPr lang="en-US" sz="1600" dirty="0" smtClean="0"/>
                        <a:t>No floppy</a:t>
                      </a:r>
                      <a:r>
                        <a:rPr lang="en-US" sz="1600" baseline="0" dirty="0" smtClean="0"/>
                        <a:t> support</a:t>
                      </a:r>
                      <a:endParaRPr lang="en-US" sz="1600" dirty="0"/>
                    </a:p>
                  </a:txBody>
                  <a:tcPr marL="93260" marR="93260" marT="46630" marB="46630"/>
                </a:tc>
                <a:tc>
                  <a:txBody>
                    <a:bodyPr/>
                    <a:lstStyle/>
                    <a:p>
                      <a:endParaRPr lang="en-US" sz="1600" dirty="0"/>
                    </a:p>
                  </a:txBody>
                  <a:tcPr marL="93260" marR="93260" marT="46630" marB="46630"/>
                </a:tc>
              </a:tr>
              <a:tr h="378222">
                <a:tc>
                  <a:txBody>
                    <a:bodyPr/>
                    <a:lstStyle/>
                    <a:p>
                      <a:r>
                        <a:rPr lang="en-US" sz="1600" dirty="0" smtClean="0"/>
                        <a:t>UART (COM Ports)</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Optional UART</a:t>
                      </a:r>
                      <a:r>
                        <a:rPr lang="en-US" sz="1600" baseline="0" dirty="0" smtClean="0"/>
                        <a:t> for debugging</a:t>
                      </a:r>
                      <a:endParaRPr lang="en-US" sz="1600" dirty="0" smtClean="0"/>
                    </a:p>
                  </a:txBody>
                  <a:tcPr marL="93260" marR="93260" marT="46630" marB="46630"/>
                </a:tc>
                <a:tc>
                  <a:txBody>
                    <a:bodyPr/>
                    <a:lstStyle/>
                    <a:p>
                      <a:r>
                        <a:rPr lang="en-US" sz="1600" dirty="0" smtClean="0"/>
                        <a:t>Faster and more reliable</a:t>
                      </a:r>
                    </a:p>
                  </a:txBody>
                  <a:tcPr marL="93260" marR="93260" marT="46630" marB="46630"/>
                </a:tc>
              </a:tr>
              <a:tr h="378222">
                <a:tc>
                  <a:txBody>
                    <a:bodyPr/>
                    <a:lstStyle/>
                    <a:p>
                      <a:r>
                        <a:rPr lang="en-US" sz="1600" dirty="0" smtClean="0"/>
                        <a:t>i8042 keyboard controller</a:t>
                      </a:r>
                    </a:p>
                  </a:txBody>
                  <a:tcPr marL="93260" marR="93260" marT="46630" marB="46630"/>
                </a:tc>
                <a:tc>
                  <a:txBody>
                    <a:bodyPr/>
                    <a:lstStyle/>
                    <a:p>
                      <a:r>
                        <a:rPr lang="en-US" sz="1600" dirty="0" smtClean="0"/>
                        <a:t>Software based input</a:t>
                      </a:r>
                    </a:p>
                  </a:txBody>
                  <a:tcPr marL="93260" marR="93260" marT="46630" marB="46630"/>
                </a:tc>
                <a:tc>
                  <a:txBody>
                    <a:bodyPr/>
                    <a:lstStyle/>
                    <a:p>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r>
                        <a:rPr lang="en-US" sz="1600" dirty="0" smtClean="0"/>
                        <a:t>PS/2 keyboard</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Software based keyboard</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r>
                        <a:rPr lang="en-US" sz="1600" dirty="0" smtClean="0"/>
                        <a:t>PS/2 mouse</a:t>
                      </a:r>
                    </a:p>
                  </a:txBody>
                  <a:tcPr marL="93260" marR="93260" marT="46630" marB="46630"/>
                </a:tc>
                <a:tc>
                  <a:txBody>
                    <a:bodyPr/>
                    <a:lstStyle/>
                    <a:p>
                      <a:r>
                        <a:rPr lang="en-US" sz="1600" dirty="0" smtClean="0"/>
                        <a:t>Software based mouse</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r>
                        <a:rPr lang="en-US" sz="1600" dirty="0" smtClean="0"/>
                        <a:t>S3 video</a:t>
                      </a:r>
                    </a:p>
                  </a:txBody>
                  <a:tcPr marL="93260" marR="93260" marT="46630" marB="46630"/>
                </a:tc>
                <a:tc>
                  <a:txBody>
                    <a:bodyPr/>
                    <a:lstStyle/>
                    <a:p>
                      <a:r>
                        <a:rPr lang="en-US" sz="1600" dirty="0" smtClean="0"/>
                        <a:t>Software based video</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r>
                        <a:rPr lang="en-US" sz="1600" dirty="0" smtClean="0"/>
                        <a:t>PCI Bus</a:t>
                      </a:r>
                    </a:p>
                  </a:txBody>
                  <a:tcPr marL="93260" marR="93260" marT="46630" marB="46630"/>
                </a:tc>
                <a:tc>
                  <a:txBody>
                    <a:bodyPr/>
                    <a:lstStyle/>
                    <a:p>
                      <a:r>
                        <a:rPr lang="en-US" sz="1600" dirty="0" err="1" smtClean="0"/>
                        <a:t>VMBus</a:t>
                      </a:r>
                      <a:endParaRPr lang="en-US" sz="1600" dirty="0" smtClean="0"/>
                    </a:p>
                  </a:txBody>
                  <a:tcPr marL="93260" marR="93260" marT="46630" marB="46630"/>
                </a:tc>
                <a:tc>
                  <a:txBody>
                    <a:bodyPr/>
                    <a:lstStyle/>
                    <a:p>
                      <a:endParaRPr lang="en-US" sz="1600" dirty="0" smtClean="0"/>
                    </a:p>
                  </a:txBody>
                  <a:tcPr marL="93260" marR="93260" marT="46630" marB="46630"/>
                </a:tc>
              </a:tr>
              <a:tr h="378222">
                <a:tc>
                  <a:txBody>
                    <a:bodyPr/>
                    <a:lstStyle/>
                    <a:p>
                      <a:r>
                        <a:rPr lang="en-US" sz="1600" dirty="0" smtClean="0"/>
                        <a:t>Programmable Interrupt Controller (PIC)</a:t>
                      </a:r>
                    </a:p>
                  </a:txBody>
                  <a:tcPr marL="93260" marR="93260" marT="46630" marB="46630"/>
                </a:tc>
                <a:tc>
                  <a:txBody>
                    <a:bodyPr/>
                    <a:lstStyle/>
                    <a:p>
                      <a:r>
                        <a:rPr lang="en-US" sz="1600" dirty="0" smtClean="0"/>
                        <a:t>No longer</a:t>
                      </a:r>
                      <a:r>
                        <a:rPr lang="en-US" sz="1600" baseline="0" dirty="0" smtClean="0"/>
                        <a:t> required</a:t>
                      </a:r>
                      <a:endParaRPr lang="en-US" sz="1600" dirty="0" smtClean="0"/>
                    </a:p>
                  </a:txBody>
                  <a:tcPr marL="93260" marR="93260" marT="46630" marB="46630"/>
                </a:tc>
                <a:tc>
                  <a:txBody>
                    <a:bodyPr/>
                    <a:lstStyle/>
                    <a:p>
                      <a:endParaRPr lang="en-US" sz="1600" dirty="0" smtClean="0"/>
                    </a:p>
                  </a:txBody>
                  <a:tcPr marL="93260" marR="93260" marT="46630" marB="46630"/>
                </a:tc>
              </a:tr>
              <a:tr h="378222">
                <a:tc>
                  <a:txBody>
                    <a:bodyPr/>
                    <a:lstStyle/>
                    <a:p>
                      <a:r>
                        <a:rPr lang="en-US" sz="1600" dirty="0" smtClean="0"/>
                        <a:t>Programmable Interrupt Timer (PIT)</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No longer</a:t>
                      </a:r>
                      <a:r>
                        <a:rPr lang="en-US" sz="1600" baseline="0" dirty="0" smtClean="0"/>
                        <a:t> required</a:t>
                      </a:r>
                      <a:endParaRPr lang="en-US" sz="1600" dirty="0" smtClean="0"/>
                    </a:p>
                  </a:txBody>
                  <a:tcPr marL="93260" marR="93260" marT="46630" marB="46630"/>
                </a:tc>
                <a:tc>
                  <a:txBody>
                    <a:bodyPr/>
                    <a:lstStyle/>
                    <a:p>
                      <a:endParaRPr lang="en-US" sz="1600" dirty="0" smtClean="0"/>
                    </a:p>
                  </a:txBody>
                  <a:tcPr marL="93260" marR="93260" marT="46630" marB="46630"/>
                </a:tc>
              </a:tr>
              <a:tr h="378222">
                <a:tc>
                  <a:txBody>
                    <a:bodyPr/>
                    <a:lstStyle/>
                    <a:p>
                      <a:r>
                        <a:rPr lang="en-US" sz="1600" dirty="0" smtClean="0"/>
                        <a:t>Super I/O device</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No longer</a:t>
                      </a:r>
                      <a:r>
                        <a:rPr lang="en-US" sz="1600" baseline="0" dirty="0" smtClean="0"/>
                        <a:t> required</a:t>
                      </a:r>
                      <a:endParaRPr lang="en-US" sz="1600" dirty="0" smtClean="0"/>
                    </a:p>
                  </a:txBody>
                  <a:tcPr marL="93260" marR="93260" marT="46630" marB="46630"/>
                </a:tc>
                <a:tc>
                  <a:txBody>
                    <a:bodyPr/>
                    <a:lstStyle/>
                    <a:p>
                      <a:endParaRPr lang="en-US" sz="1600" dirty="0" smtClean="0"/>
                    </a:p>
                  </a:txBody>
                  <a:tcPr marL="93260" marR="93260" marT="46630" marB="46630"/>
                </a:tc>
              </a:tr>
            </a:tbl>
          </a:graphicData>
        </a:graphic>
      </p:graphicFrame>
    </p:spTree>
    <p:extLst>
      <p:ext uri="{BB962C8B-B14F-4D97-AF65-F5344CB8AC3E}">
        <p14:creationId xmlns:p14="http://schemas.microsoft.com/office/powerpoint/2010/main" val="927812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Tree>
    <p:extLst>
      <p:ext uri="{BB962C8B-B14F-4D97-AF65-F5344CB8AC3E}">
        <p14:creationId xmlns:p14="http://schemas.microsoft.com/office/powerpoint/2010/main" val="87678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64121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71315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55963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47246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p:cNvSpPr/>
          <p:nvPr/>
        </p:nvSpPr>
        <p:spPr bwMode="auto">
          <a:xfrm rot="3449324" flipV="1">
            <a:off x="3211314" y="1584839"/>
            <a:ext cx="484909" cy="175747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1596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p:cNvSpPr/>
          <p:nvPr/>
        </p:nvSpPr>
        <p:spPr bwMode="auto">
          <a:xfrm rot="3449324" flipV="1">
            <a:off x="3211314" y="1584839"/>
            <a:ext cx="484909" cy="175747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Basic Experience</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63684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7" name="Rectangle 6"/>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8" name="Rectangle 7"/>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1" name="Rectangle 10"/>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2" name="Rectangle 11"/>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3" name="Rectangle 12"/>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4" name="Rectangle 13"/>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5" name="Straight Connector 14"/>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16" name="Straight Connector 15"/>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Tree>
    <p:extLst>
      <p:ext uri="{BB962C8B-B14F-4D97-AF65-F5344CB8AC3E}">
        <p14:creationId xmlns:p14="http://schemas.microsoft.com/office/powerpoint/2010/main" val="821650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new in Hyper-V</a:t>
            </a:r>
            <a:endParaRPr lang="en-US" dirty="0"/>
          </a:p>
        </p:txBody>
      </p:sp>
      <p:sp>
        <p:nvSpPr>
          <p:cNvPr id="5" name="Text Placeholder 4"/>
          <p:cNvSpPr>
            <a:spLocks noGrp="1"/>
          </p:cNvSpPr>
          <p:nvPr>
            <p:ph type="body" sz="quarter" idx="12"/>
          </p:nvPr>
        </p:nvSpPr>
        <p:spPr/>
        <p:txBody>
          <a:bodyPr/>
          <a:lstStyle/>
          <a:p>
            <a:r>
              <a:rPr lang="en-US" dirty="0" smtClean="0"/>
              <a:t>Benjamin Armstrong</a:t>
            </a:r>
            <a:endParaRPr lang="en-US" dirty="0"/>
          </a:p>
        </p:txBody>
      </p:sp>
      <p:sp>
        <p:nvSpPr>
          <p:cNvPr id="14" name="Text Placeholder 13"/>
          <p:cNvSpPr>
            <a:spLocks noGrp="1"/>
          </p:cNvSpPr>
          <p:nvPr>
            <p:ph type="body" sz="quarter" idx="13"/>
          </p:nvPr>
        </p:nvSpPr>
        <p:spPr/>
        <p:txBody>
          <a:bodyPr/>
          <a:lstStyle/>
          <a:p>
            <a:r>
              <a:rPr lang="en-US" dirty="0"/>
              <a:t>MDC-B330</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44430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16" name="Down Arrow 15"/>
          <p:cNvSpPr/>
          <p:nvPr/>
        </p:nvSpPr>
        <p:spPr bwMode="auto">
          <a:xfrm>
            <a:off x="9621977" y="4627254"/>
            <a:ext cx="484909" cy="347884"/>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75933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34430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51296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p:cNvSpPr/>
          <p:nvPr/>
        </p:nvSpPr>
        <p:spPr bwMode="auto">
          <a:xfrm rot="3449324" flipV="1">
            <a:off x="3211314" y="1584839"/>
            <a:ext cx="484909" cy="175747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40074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p:cNvSpPr/>
          <p:nvPr/>
        </p:nvSpPr>
        <p:spPr bwMode="auto">
          <a:xfrm rot="3449324" flipV="1">
            <a:off x="3211314" y="1584839"/>
            <a:ext cx="484909" cy="175747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Enhanced Experience</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71689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Private Cloud</a:t>
            </a:r>
            <a:endParaRPr lang="en-US" dirty="0"/>
          </a:p>
        </p:txBody>
      </p:sp>
    </p:spTree>
    <p:extLst>
      <p:ext uri="{BB962C8B-B14F-4D97-AF65-F5344CB8AC3E}">
        <p14:creationId xmlns:p14="http://schemas.microsoft.com/office/powerpoint/2010/main" val="72766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Zero-downtime upgrade</a:t>
            </a:r>
            <a:endParaRPr lang="en-US" dirty="0"/>
          </a:p>
        </p:txBody>
      </p:sp>
      <p:sp>
        <p:nvSpPr>
          <p:cNvPr id="3" name="Content Placeholder 2"/>
          <p:cNvSpPr>
            <a:spLocks noGrp="1"/>
          </p:cNvSpPr>
          <p:nvPr>
            <p:ph idx="4294967295"/>
          </p:nvPr>
        </p:nvSpPr>
        <p:spPr>
          <a:xfrm>
            <a:off x="531948" y="1476622"/>
            <a:ext cx="11370960" cy="1969770"/>
          </a:xfrm>
          <a:prstGeom prst="rect">
            <a:avLst/>
          </a:prstGeom>
        </p:spPr>
        <p:txBody>
          <a:bodyPr/>
          <a:lstStyle/>
          <a:p>
            <a:r>
              <a:rPr lang="en-US" dirty="0" smtClean="0"/>
              <a:t>Live migrate virtual machines from </a:t>
            </a:r>
            <a:r>
              <a:rPr lang="en-US" dirty="0"/>
              <a:t/>
            </a:r>
            <a:br>
              <a:rPr lang="en-US" dirty="0"/>
            </a:br>
            <a:r>
              <a:rPr lang="en-US" dirty="0" smtClean="0"/>
              <a:t>Windows Server 2012 to Windows Server 2012 R2</a:t>
            </a:r>
          </a:p>
          <a:p>
            <a:r>
              <a:rPr lang="en-US" dirty="0" smtClean="0"/>
              <a:t>Includes shared nothing live migration</a:t>
            </a:r>
          </a:p>
        </p:txBody>
      </p:sp>
      <p:sp>
        <p:nvSpPr>
          <p:cNvPr id="5" name="Rectangle 4"/>
          <p:cNvSpPr/>
          <p:nvPr/>
        </p:nvSpPr>
        <p:spPr bwMode="auto">
          <a:xfrm>
            <a:off x="531948" y="5500255"/>
            <a:ext cx="11022743" cy="5957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Learn more: MDC-B331 – Upgrading Your Private Cloud</a:t>
            </a:r>
          </a:p>
        </p:txBody>
      </p:sp>
    </p:spTree>
    <p:extLst>
      <p:ext uri="{BB962C8B-B14F-4D97-AF65-F5344CB8AC3E}">
        <p14:creationId xmlns:p14="http://schemas.microsoft.com/office/powerpoint/2010/main" val="380939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Live Migration</a:t>
            </a:r>
            <a:endParaRPr lang="en-US" dirty="0"/>
          </a:p>
        </p:txBody>
      </p:sp>
      <p:sp>
        <p:nvSpPr>
          <p:cNvPr id="3" name="Content Placeholder 2"/>
          <p:cNvSpPr>
            <a:spLocks noGrp="1"/>
          </p:cNvSpPr>
          <p:nvPr>
            <p:ph idx="4294967295"/>
          </p:nvPr>
        </p:nvSpPr>
        <p:spPr>
          <a:xfrm>
            <a:off x="531948" y="1476622"/>
            <a:ext cx="11370960" cy="3853363"/>
          </a:xfrm>
          <a:prstGeom prst="rect">
            <a:avLst/>
          </a:prstGeom>
        </p:spPr>
        <p:txBody>
          <a:bodyPr/>
          <a:lstStyle/>
          <a:p>
            <a:r>
              <a:rPr lang="en-US" dirty="0"/>
              <a:t>Compression</a:t>
            </a:r>
            <a:endParaRPr lang="en-US" dirty="0" smtClean="0"/>
          </a:p>
          <a:p>
            <a:pPr lvl="1"/>
            <a:r>
              <a:rPr lang="en-US" dirty="0" smtClean="0"/>
              <a:t>Over 2x improvement in live migration time</a:t>
            </a:r>
          </a:p>
          <a:p>
            <a:pPr lvl="1"/>
            <a:r>
              <a:rPr lang="en-US" dirty="0" smtClean="0"/>
              <a:t>No hardware changes are required</a:t>
            </a:r>
          </a:p>
          <a:p>
            <a:pPr lvl="1"/>
            <a:r>
              <a:rPr lang="en-US" dirty="0" smtClean="0"/>
              <a:t>Enabled by default</a:t>
            </a:r>
          </a:p>
          <a:p>
            <a:r>
              <a:rPr lang="en-US" dirty="0" smtClean="0"/>
              <a:t>SMB Direct </a:t>
            </a:r>
          </a:p>
          <a:p>
            <a:pPr lvl="1"/>
            <a:r>
              <a:rPr lang="en-US" dirty="0" smtClean="0"/>
              <a:t>Utilizes existing and new high-end networks</a:t>
            </a:r>
          </a:p>
          <a:p>
            <a:pPr lvl="1"/>
            <a:r>
              <a:rPr lang="en-US" dirty="0" smtClean="0"/>
              <a:t>Enables super high-speed live migrations</a:t>
            </a:r>
          </a:p>
          <a:p>
            <a:pPr lvl="1"/>
            <a:r>
              <a:rPr lang="en-US" dirty="0" smtClean="0"/>
              <a:t>Supports SMB Multichannel to leverage multiple interfaces</a:t>
            </a:r>
          </a:p>
        </p:txBody>
      </p:sp>
    </p:spTree>
    <p:extLst>
      <p:ext uri="{BB962C8B-B14F-4D97-AF65-F5344CB8AC3E}">
        <p14:creationId xmlns:p14="http://schemas.microsoft.com/office/powerpoint/2010/main" val="2905144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VHDX resize</a:t>
            </a:r>
            <a:endParaRPr lang="en-US" dirty="0"/>
          </a:p>
        </p:txBody>
      </p:sp>
      <p:sp>
        <p:nvSpPr>
          <p:cNvPr id="3" name="Content Placeholder 2"/>
          <p:cNvSpPr>
            <a:spLocks noGrp="1"/>
          </p:cNvSpPr>
          <p:nvPr>
            <p:ph idx="4294967295"/>
          </p:nvPr>
        </p:nvSpPr>
        <p:spPr>
          <a:xfrm>
            <a:off x="531948" y="1476622"/>
            <a:ext cx="11370960" cy="904043"/>
          </a:xfrm>
          <a:prstGeom prst="rect">
            <a:avLst/>
          </a:prstGeom>
        </p:spPr>
        <p:txBody>
          <a:bodyPr/>
          <a:lstStyle/>
          <a:p>
            <a:r>
              <a:rPr lang="en-US" dirty="0" smtClean="0"/>
              <a:t>Increase and decrease the size of virtual hard disks – while the virtual machine is running</a:t>
            </a:r>
            <a:endParaRPr lang="en-US" dirty="0"/>
          </a:p>
        </p:txBody>
      </p:sp>
    </p:spTree>
    <p:extLst>
      <p:ext uri="{BB962C8B-B14F-4D97-AF65-F5344CB8AC3E}">
        <p14:creationId xmlns:p14="http://schemas.microsoft.com/office/powerpoint/2010/main" val="3512265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in Windows Server 2012</a:t>
            </a:r>
            <a:endParaRPr lang="en-US" dirty="0"/>
          </a:p>
        </p:txBody>
      </p:sp>
      <p:sp>
        <p:nvSpPr>
          <p:cNvPr id="3" name="Content Placeholder 2"/>
          <p:cNvSpPr>
            <a:spLocks noGrp="1"/>
          </p:cNvSpPr>
          <p:nvPr>
            <p:ph idx="4294967295"/>
          </p:nvPr>
        </p:nvSpPr>
        <p:spPr>
          <a:xfrm>
            <a:off x="531948" y="1476622"/>
            <a:ext cx="11370960" cy="3421550"/>
          </a:xfrm>
          <a:prstGeom prst="rect">
            <a:avLst/>
          </a:prstGeom>
        </p:spPr>
        <p:txBody>
          <a:bodyPr/>
          <a:lstStyle/>
          <a:p>
            <a:r>
              <a:rPr lang="en-US" dirty="0" smtClean="0"/>
              <a:t>Focused on delivering Private Cloud solutions</a:t>
            </a:r>
          </a:p>
          <a:p>
            <a:r>
              <a:rPr lang="en-US" dirty="0" smtClean="0"/>
              <a:t>Incredibly well received</a:t>
            </a:r>
            <a:r>
              <a:rPr lang="en-US" dirty="0"/>
              <a:t> </a:t>
            </a:r>
            <a:r>
              <a:rPr lang="en-US" dirty="0" smtClean="0"/>
              <a:t>– key highlights:</a:t>
            </a:r>
          </a:p>
          <a:p>
            <a:pPr lvl="1"/>
            <a:r>
              <a:rPr lang="en-US" dirty="0" smtClean="0"/>
              <a:t>Hyper-V Replica</a:t>
            </a:r>
          </a:p>
          <a:p>
            <a:pPr lvl="1"/>
            <a:r>
              <a:rPr lang="en-US" dirty="0" smtClean="0"/>
              <a:t>Shared Nothing Live Migration</a:t>
            </a:r>
          </a:p>
          <a:p>
            <a:pPr lvl="1"/>
            <a:r>
              <a:rPr lang="en-US" dirty="0" smtClean="0"/>
              <a:t>Support for virtual machines on SMB 3.0</a:t>
            </a:r>
          </a:p>
          <a:p>
            <a:pPr lvl="1"/>
            <a:r>
              <a:rPr lang="en-US" dirty="0" smtClean="0"/>
              <a:t>Full PowerShell Support</a:t>
            </a:r>
          </a:p>
          <a:p>
            <a:pPr lvl="1"/>
            <a:r>
              <a:rPr lang="en-US" dirty="0" smtClean="0"/>
              <a:t>And more…</a:t>
            </a:r>
          </a:p>
        </p:txBody>
      </p:sp>
    </p:spTree>
    <p:extLst>
      <p:ext uri="{BB962C8B-B14F-4D97-AF65-F5344CB8AC3E}">
        <p14:creationId xmlns:p14="http://schemas.microsoft.com/office/powerpoint/2010/main" val="740968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virtual machine export / clone</a:t>
            </a:r>
            <a:endParaRPr lang="en-US" dirty="0"/>
          </a:p>
        </p:txBody>
      </p:sp>
      <p:sp>
        <p:nvSpPr>
          <p:cNvPr id="3" name="Content Placeholder 2"/>
          <p:cNvSpPr>
            <a:spLocks noGrp="1"/>
          </p:cNvSpPr>
          <p:nvPr>
            <p:ph idx="4294967295"/>
          </p:nvPr>
        </p:nvSpPr>
        <p:spPr>
          <a:xfrm>
            <a:off x="531948" y="1476622"/>
            <a:ext cx="11370960" cy="2092881"/>
          </a:xfrm>
          <a:prstGeom prst="rect">
            <a:avLst/>
          </a:prstGeom>
        </p:spPr>
        <p:txBody>
          <a:bodyPr/>
          <a:lstStyle/>
          <a:p>
            <a:pPr marL="0" indent="0">
              <a:buNone/>
            </a:pPr>
            <a:r>
              <a:rPr lang="en-US" dirty="0" smtClean="0"/>
              <a:t>While the virtual machine is running…</a:t>
            </a:r>
          </a:p>
          <a:p>
            <a:r>
              <a:rPr lang="en-US" dirty="0" smtClean="0"/>
              <a:t>Export a complete copy – including memory state</a:t>
            </a:r>
          </a:p>
          <a:p>
            <a:r>
              <a:rPr lang="en-US" dirty="0" smtClean="0"/>
              <a:t>Export any snapshot of a virtual machine</a:t>
            </a:r>
            <a:endParaRPr lang="en-US" dirty="0"/>
          </a:p>
        </p:txBody>
      </p:sp>
    </p:spTree>
    <p:extLst>
      <p:ext uri="{BB962C8B-B14F-4D97-AF65-F5344CB8AC3E}">
        <p14:creationId xmlns:p14="http://schemas.microsoft.com/office/powerpoint/2010/main" val="147107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Private Cloud #1</a:t>
            </a:r>
            <a:endParaRPr lang="en-US" dirty="0"/>
          </a:p>
        </p:txBody>
      </p:sp>
      <p:sp>
        <p:nvSpPr>
          <p:cNvPr id="5" name="Text Placeholder 4"/>
          <p:cNvSpPr>
            <a:spLocks noGrp="1"/>
          </p:cNvSpPr>
          <p:nvPr>
            <p:ph type="body" sz="quarter" idx="12"/>
          </p:nvPr>
        </p:nvSpPr>
        <p:spPr/>
        <p:txBody>
          <a:bodyPr/>
          <a:lstStyle/>
          <a:p>
            <a:r>
              <a:rPr lang="en-US" dirty="0" smtClean="0"/>
              <a:t>Benjamin Armstrong</a:t>
            </a:r>
            <a:endParaRPr lang="en-US" dirty="0"/>
          </a:p>
        </p:txBody>
      </p:sp>
    </p:spTree>
    <p:extLst>
      <p:ext uri="{BB962C8B-B14F-4D97-AF65-F5344CB8AC3E}">
        <p14:creationId xmlns:p14="http://schemas.microsoft.com/office/powerpoint/2010/main" val="4222936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Cross version compatibility</a:t>
            </a:r>
            <a:endParaRPr lang="en-US" dirty="0"/>
          </a:p>
        </p:txBody>
      </p:sp>
      <p:sp>
        <p:nvSpPr>
          <p:cNvPr id="5" name="Content Placeholder 4"/>
          <p:cNvSpPr>
            <a:spLocks noGrp="1"/>
          </p:cNvSpPr>
          <p:nvPr>
            <p:ph sz="quarter" idx="10"/>
          </p:nvPr>
        </p:nvSpPr>
        <p:spPr>
          <a:xfrm>
            <a:off x="274638" y="1214438"/>
            <a:ext cx="11887200" cy="3323987"/>
          </a:xfrm>
        </p:spPr>
        <p:txBody>
          <a:bodyPr/>
          <a:lstStyle/>
          <a:p>
            <a:pPr marL="0" indent="0">
              <a:buNone/>
            </a:pPr>
            <a:r>
              <a:rPr lang="en-US" dirty="0" smtClean="0"/>
              <a:t>Compatibility In Windows Server 2012 R2 from Windows Server 2012 R2</a:t>
            </a:r>
          </a:p>
          <a:p>
            <a:r>
              <a:rPr lang="en-US" dirty="0" smtClean="0"/>
              <a:t>Live migration</a:t>
            </a:r>
          </a:p>
          <a:p>
            <a:r>
              <a:rPr lang="en-US" dirty="0" smtClean="0"/>
              <a:t>Saved states</a:t>
            </a:r>
          </a:p>
          <a:p>
            <a:r>
              <a:rPr lang="en-US" dirty="0" smtClean="0"/>
              <a:t>Checkpoints (aka Snapshots)</a:t>
            </a:r>
            <a:endParaRPr lang="en-US" dirty="0"/>
          </a:p>
        </p:txBody>
      </p:sp>
    </p:spTree>
    <p:extLst>
      <p:ext uri="{BB962C8B-B14F-4D97-AF65-F5344CB8AC3E}">
        <p14:creationId xmlns:p14="http://schemas.microsoft.com/office/powerpoint/2010/main" val="3198549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28" y="1058296"/>
            <a:ext cx="10883869" cy="4584744"/>
          </a:xfrm>
          <a:prstGeom prst="rect">
            <a:avLst/>
          </a:prstGeom>
        </p:spPr>
      </p:pic>
    </p:spTree>
    <p:extLst>
      <p:ext uri="{BB962C8B-B14F-4D97-AF65-F5344CB8AC3E}">
        <p14:creationId xmlns:p14="http://schemas.microsoft.com/office/powerpoint/2010/main" val="1413633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294"/>
          <a:stretch/>
        </p:blipFill>
        <p:spPr>
          <a:xfrm>
            <a:off x="648113" y="1162050"/>
            <a:ext cx="10724336" cy="4409960"/>
          </a:xfrm>
          <a:prstGeom prst="rect">
            <a:avLst/>
          </a:prstGeom>
        </p:spPr>
      </p:pic>
    </p:spTree>
    <p:extLst>
      <p:ext uri="{BB962C8B-B14F-4D97-AF65-F5344CB8AC3E}">
        <p14:creationId xmlns:p14="http://schemas.microsoft.com/office/powerpoint/2010/main" val="2227583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Live Migration</a:t>
            </a:r>
            <a:endParaRPr lang="en-US" dirty="0"/>
          </a:p>
        </p:txBody>
      </p:sp>
      <p:sp>
        <p:nvSpPr>
          <p:cNvPr id="3" name="Text Placeholder 2"/>
          <p:cNvSpPr>
            <a:spLocks noGrp="1"/>
          </p:cNvSpPr>
          <p:nvPr>
            <p:ph type="body" sz="quarter" idx="10"/>
          </p:nvPr>
        </p:nvSpPr>
        <p:spPr>
          <a:xfrm>
            <a:off x="274638" y="1212850"/>
            <a:ext cx="11887200" cy="3854450"/>
          </a:xfrm>
        </p:spPr>
        <p:txBody>
          <a:bodyPr/>
          <a:lstStyle/>
          <a:p>
            <a:r>
              <a:rPr lang="en-US" dirty="0" smtClean="0"/>
              <a:t>Simple guidance:</a:t>
            </a:r>
          </a:p>
          <a:p>
            <a:r>
              <a:rPr lang="en-US" dirty="0" smtClean="0"/>
              <a:t>If your live migration network is….</a:t>
            </a:r>
          </a:p>
          <a:p>
            <a:r>
              <a:rPr lang="en-US" dirty="0" smtClean="0"/>
              <a:t>	10 </a:t>
            </a:r>
            <a:r>
              <a:rPr lang="en-US" dirty="0" err="1" smtClean="0"/>
              <a:t>Gbit</a:t>
            </a:r>
            <a:r>
              <a:rPr lang="en-US" dirty="0" smtClean="0"/>
              <a:t> or less – use compression</a:t>
            </a:r>
          </a:p>
          <a:p>
            <a:r>
              <a:rPr lang="en-US" dirty="0"/>
              <a:t>	</a:t>
            </a:r>
            <a:r>
              <a:rPr lang="en-US" dirty="0" smtClean="0"/>
              <a:t>Over 10 </a:t>
            </a:r>
            <a:r>
              <a:rPr lang="en-US" dirty="0" err="1" smtClean="0"/>
              <a:t>Gbit</a:t>
            </a:r>
            <a:r>
              <a:rPr lang="en-US" dirty="0" smtClean="0"/>
              <a:t> – use SMB / SMB Direct</a:t>
            </a:r>
            <a:endParaRPr lang="en-US" dirty="0"/>
          </a:p>
        </p:txBody>
      </p:sp>
    </p:spTree>
    <p:extLst>
      <p:ext uri="{BB962C8B-B14F-4D97-AF65-F5344CB8AC3E}">
        <p14:creationId xmlns:p14="http://schemas.microsoft.com/office/powerpoint/2010/main" val="1209362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Continuing Linux Guest Support</a:t>
            </a:r>
            <a:endParaRPr lang="en-US" dirty="0"/>
          </a:p>
        </p:txBody>
      </p:sp>
      <p:sp>
        <p:nvSpPr>
          <p:cNvPr id="5" name="Content Placeholder 4"/>
          <p:cNvSpPr>
            <a:spLocks noGrp="1"/>
          </p:cNvSpPr>
          <p:nvPr>
            <p:ph sz="quarter" idx="10"/>
          </p:nvPr>
        </p:nvSpPr>
        <p:spPr>
          <a:xfrm>
            <a:off x="274638" y="1214438"/>
            <a:ext cx="11887200" cy="2769989"/>
          </a:xfrm>
        </p:spPr>
        <p:txBody>
          <a:bodyPr/>
          <a:lstStyle/>
          <a:p>
            <a:r>
              <a:rPr lang="en-US" dirty="0" smtClean="0"/>
              <a:t>Full dynamic memory</a:t>
            </a:r>
          </a:p>
          <a:p>
            <a:r>
              <a:rPr lang="en-US" dirty="0" smtClean="0"/>
              <a:t>Online backup</a:t>
            </a:r>
          </a:p>
          <a:p>
            <a:r>
              <a:rPr lang="en-US" dirty="0" smtClean="0"/>
              <a:t>Online VHDX resize</a:t>
            </a:r>
          </a:p>
          <a:p>
            <a:r>
              <a:rPr lang="en-US" dirty="0" smtClean="0"/>
              <a:t>New video driver</a:t>
            </a:r>
            <a:endParaRPr lang="en-US" dirty="0"/>
          </a:p>
        </p:txBody>
      </p:sp>
      <p:sp>
        <p:nvSpPr>
          <p:cNvPr id="6" name="Rectangle 5"/>
          <p:cNvSpPr/>
          <p:nvPr/>
        </p:nvSpPr>
        <p:spPr bwMode="auto">
          <a:xfrm>
            <a:off x="601222" y="5527963"/>
            <a:ext cx="11299834" cy="10252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Learn more: </a:t>
            </a:r>
            <a:r>
              <a:rPr lang="en-US" sz="2400" dirty="0" smtClean="0">
                <a:gradFill>
                  <a:gsLst>
                    <a:gs pos="0">
                      <a:srgbClr val="FFFFFF"/>
                    </a:gs>
                    <a:gs pos="100000">
                      <a:srgbClr val="FFFFFF"/>
                    </a:gs>
                  </a:gsLst>
                  <a:lin ang="5400000" scaled="0"/>
                </a:gradFill>
                <a:ea typeface="Segoe UI" pitchFamily="34" charset="0"/>
                <a:cs typeface="Segoe UI" pitchFamily="34" charset="0"/>
              </a:rPr>
              <a:t>MDC-B202 - </a:t>
            </a:r>
            <a:r>
              <a:rPr lang="en-US" sz="2400" dirty="0">
                <a:gradFill>
                  <a:gsLst>
                    <a:gs pos="0">
                      <a:srgbClr val="FFFFFF"/>
                    </a:gs>
                    <a:gs pos="100000">
                      <a:srgbClr val="FFFFFF"/>
                    </a:gs>
                  </a:gsLst>
                  <a:lin ang="5400000" scaled="0"/>
                </a:gradFill>
                <a:ea typeface="Segoe UI" pitchFamily="34" charset="0"/>
                <a:cs typeface="Segoe UI" pitchFamily="34" charset="0"/>
              </a:rPr>
              <a:t>Running and Managing Linux and UNIX in Hyper-V and System Center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7464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t>
            </a:r>
            <a:r>
              <a:rPr lang="en-US" dirty="0" err="1" smtClean="0"/>
              <a:t>QoS</a:t>
            </a:r>
            <a:endParaRPr lang="en-US" dirty="0"/>
          </a:p>
        </p:txBody>
      </p:sp>
      <p:sp>
        <p:nvSpPr>
          <p:cNvPr id="3" name="Content Placeholder 2"/>
          <p:cNvSpPr>
            <a:spLocks noGrp="1"/>
          </p:cNvSpPr>
          <p:nvPr>
            <p:ph idx="4294967295"/>
          </p:nvPr>
        </p:nvSpPr>
        <p:spPr>
          <a:xfrm>
            <a:off x="531948" y="1476621"/>
            <a:ext cx="11370960" cy="3200876"/>
          </a:xfrm>
          <a:prstGeom prst="rect">
            <a:avLst/>
          </a:prstGeom>
        </p:spPr>
        <p:txBody>
          <a:bodyPr/>
          <a:lstStyle/>
          <a:p>
            <a:r>
              <a:rPr lang="en-US" dirty="0" smtClean="0"/>
              <a:t>Enables constant SLA delivery</a:t>
            </a:r>
          </a:p>
          <a:p>
            <a:r>
              <a:rPr lang="en-US" dirty="0" smtClean="0"/>
              <a:t>Dynamically configurable while the virtual machine is running</a:t>
            </a:r>
          </a:p>
          <a:p>
            <a:r>
              <a:rPr lang="en-US" dirty="0"/>
              <a:t>Can restrict disk throughput for overactive / disruptive virtual </a:t>
            </a:r>
            <a:r>
              <a:rPr lang="en-US" dirty="0" smtClean="0"/>
              <a:t>machines</a:t>
            </a:r>
            <a:endParaRPr lang="en-US" dirty="0"/>
          </a:p>
        </p:txBody>
      </p:sp>
      <p:sp>
        <p:nvSpPr>
          <p:cNvPr id="4" name="Rectangle 3"/>
          <p:cNvSpPr/>
          <p:nvPr/>
        </p:nvSpPr>
        <p:spPr bwMode="auto">
          <a:xfrm>
            <a:off x="531948" y="5500255"/>
            <a:ext cx="11022743" cy="5957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Learn more: MDC-B345 - Windows Server 2012 Hyper-V Storage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6247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1948" y="5500255"/>
            <a:ext cx="11258836" cy="5957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Learn more: </a:t>
            </a:r>
            <a:r>
              <a:rPr lang="en-US" sz="2400" dirty="0">
                <a:gradFill>
                  <a:gsLst>
                    <a:gs pos="0">
                      <a:srgbClr val="FFFFFF"/>
                    </a:gs>
                    <a:gs pos="100000">
                      <a:srgbClr val="FFFFFF"/>
                    </a:gs>
                  </a:gsLst>
                  <a:lin ang="5400000" scaled="0"/>
                </a:gradFill>
                <a:ea typeface="Segoe UI" pitchFamily="34" charset="0"/>
                <a:cs typeface="Segoe UI" pitchFamily="34" charset="0"/>
              </a:rPr>
              <a:t>MDC-B311 - Application Availability Strategies for the Private Cloud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588623" y="2187387"/>
            <a:ext cx="2514600" cy="28194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r>
              <a:rPr lang="en-US" sz="1600" dirty="0"/>
              <a:t>File Based Storage</a:t>
            </a:r>
          </a:p>
        </p:txBody>
      </p:sp>
      <p:pic>
        <p:nvPicPr>
          <p:cNvPr id="8" name="Picture 7"/>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532469" y="3982320"/>
            <a:ext cx="884954" cy="612847"/>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9" name="Rectangle 8"/>
          <p:cNvSpPr/>
          <p:nvPr/>
        </p:nvSpPr>
        <p:spPr bwMode="auto">
          <a:xfrm>
            <a:off x="6990696" y="2180734"/>
            <a:ext cx="2514600" cy="28194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r>
              <a:rPr lang="en-US" sz="1600" dirty="0"/>
              <a:t>Block Storage</a:t>
            </a:r>
          </a:p>
        </p:txBody>
      </p:sp>
      <p:pic>
        <p:nvPicPr>
          <p:cNvPr id="10" name="Picture 9"/>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8113266" y="3926891"/>
            <a:ext cx="519547" cy="766047"/>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1" name="Title 1"/>
          <p:cNvSpPr>
            <a:spLocks noGrp="1"/>
          </p:cNvSpPr>
          <p:nvPr/>
        </p:nvSpPr>
        <p:spPr>
          <a:xfrm>
            <a:off x="433510" y="251624"/>
            <a:ext cx="11490569"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dirty="0" smtClean="0"/>
              <a:t>Guest clustering with shared </a:t>
            </a:r>
            <a:r>
              <a:rPr lang="en-US" dirty="0"/>
              <a:t>v</a:t>
            </a:r>
            <a:r>
              <a:rPr lang="en-US" dirty="0" smtClean="0"/>
              <a:t>irtual </a:t>
            </a:r>
            <a:r>
              <a:rPr lang="en-US" dirty="0"/>
              <a:t>d</a:t>
            </a:r>
            <a:r>
              <a:rPr lang="en-US" dirty="0" smtClean="0"/>
              <a:t>isks</a:t>
            </a:r>
            <a:endParaRPr lang="en-US" dirty="0"/>
          </a:p>
        </p:txBody>
      </p:sp>
      <p:cxnSp>
        <p:nvCxnSpPr>
          <p:cNvPr id="12" name="Straight Connector 11"/>
          <p:cNvCxnSpPr>
            <a:stCxn id="19" idx="2"/>
          </p:cNvCxnSpPr>
          <p:nvPr/>
        </p:nvCxnSpPr>
        <p:spPr>
          <a:xfrm>
            <a:off x="7844153" y="3453596"/>
            <a:ext cx="458764" cy="528724"/>
          </a:xfrm>
          <a:prstGeom prst="line">
            <a:avLst/>
          </a:prstGeom>
          <a:ln/>
        </p:spPr>
        <p:style>
          <a:lnRef idx="3">
            <a:schemeClr val="lt1"/>
          </a:lnRef>
          <a:fillRef idx="1">
            <a:schemeClr val="accent1"/>
          </a:fillRef>
          <a:effectRef idx="1">
            <a:schemeClr val="accent1"/>
          </a:effectRef>
          <a:fontRef idx="minor">
            <a:schemeClr val="lt1"/>
          </a:fontRef>
        </p:style>
      </p:cxnSp>
      <p:cxnSp>
        <p:nvCxnSpPr>
          <p:cNvPr id="13" name="Straight Connector 12"/>
          <p:cNvCxnSpPr>
            <a:stCxn id="16" idx="2"/>
          </p:cNvCxnSpPr>
          <p:nvPr/>
        </p:nvCxnSpPr>
        <p:spPr>
          <a:xfrm flipH="1">
            <a:off x="8393340" y="3476135"/>
            <a:ext cx="612837" cy="506185"/>
          </a:xfrm>
          <a:prstGeom prst="line">
            <a:avLst/>
          </a:prstGeom>
          <a:ln/>
        </p:spPr>
        <p:style>
          <a:lnRef idx="3">
            <a:schemeClr val="lt1"/>
          </a:lnRef>
          <a:fillRef idx="1">
            <a:schemeClr val="accent1"/>
          </a:fillRef>
          <a:effectRef idx="1">
            <a:schemeClr val="accent1"/>
          </a:effectRef>
          <a:fontRef idx="minor">
            <a:schemeClr val="lt1"/>
          </a:fontRef>
        </p:style>
      </p:cxnSp>
      <p:pic>
        <p:nvPicPr>
          <p:cNvPr id="14"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8382380" y="2351586"/>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15"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143096" y="2313127"/>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6" name="Rounded Rectangle 15"/>
          <p:cNvSpPr/>
          <p:nvPr/>
        </p:nvSpPr>
        <p:spPr bwMode="auto">
          <a:xfrm>
            <a:off x="8819496" y="2920196"/>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7" name="Picture 16"/>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8863851" y="2971521"/>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8" name="Rounded Rectangle 17"/>
          <p:cNvSpPr/>
          <p:nvPr/>
        </p:nvSpPr>
        <p:spPr bwMode="auto">
          <a:xfrm>
            <a:off x="7568647" y="2920196"/>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9" name="Picture 18"/>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613002" y="2971521"/>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0" name="Rounded Rectangle 19"/>
          <p:cNvSpPr/>
          <p:nvPr/>
        </p:nvSpPr>
        <p:spPr bwMode="auto">
          <a:xfrm>
            <a:off x="8164384" y="4111131"/>
            <a:ext cx="418254" cy="44302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21" name="TextBox 79"/>
          <p:cNvSpPr txBox="1"/>
          <p:nvPr/>
        </p:nvSpPr>
        <p:spPr>
          <a:xfrm>
            <a:off x="8181249" y="4390154"/>
            <a:ext cx="399981" cy="166199"/>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200" dirty="0"/>
              <a:t>VHDX</a:t>
            </a:r>
          </a:p>
        </p:txBody>
      </p:sp>
      <p:grpSp>
        <p:nvGrpSpPr>
          <p:cNvPr id="22" name="Group 21"/>
          <p:cNvGrpSpPr/>
          <p:nvPr/>
        </p:nvGrpSpPr>
        <p:grpSpPr>
          <a:xfrm>
            <a:off x="8200275" y="4162091"/>
            <a:ext cx="337166" cy="189066"/>
            <a:chOff x="4429125" y="2127251"/>
            <a:chExt cx="1423988" cy="639762"/>
          </a:xfrm>
          <a:solidFill>
            <a:srgbClr val="FFFFFF"/>
          </a:solidFill>
        </p:grpSpPr>
        <p:sp>
          <p:nvSpPr>
            <p:cNvPr id="50" name="Freeform 49"/>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51" name="Freeform 50"/>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52" name="Freeform 51"/>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grpSp>
      <p:cxnSp>
        <p:nvCxnSpPr>
          <p:cNvPr id="23" name="Straight Connector 22"/>
          <p:cNvCxnSpPr>
            <a:stCxn id="30" idx="2"/>
            <a:endCxn id="31" idx="0"/>
          </p:cNvCxnSpPr>
          <p:nvPr/>
        </p:nvCxnSpPr>
        <p:spPr>
          <a:xfrm>
            <a:off x="10442080" y="3460248"/>
            <a:ext cx="535287" cy="657534"/>
          </a:xfrm>
          <a:prstGeom prst="line">
            <a:avLst/>
          </a:prstGeom>
          <a:ln/>
        </p:spPr>
        <p:style>
          <a:lnRef idx="3">
            <a:schemeClr val="lt1"/>
          </a:lnRef>
          <a:fillRef idx="1">
            <a:schemeClr val="accent1"/>
          </a:fillRef>
          <a:effectRef idx="1">
            <a:schemeClr val="accent1"/>
          </a:effectRef>
          <a:fontRef idx="minor">
            <a:schemeClr val="lt1"/>
          </a:fontRef>
        </p:style>
      </p:cxnSp>
      <p:cxnSp>
        <p:nvCxnSpPr>
          <p:cNvPr id="24" name="Straight Connector 23"/>
          <p:cNvCxnSpPr>
            <a:stCxn id="27" idx="2"/>
            <a:endCxn id="31" idx="0"/>
          </p:cNvCxnSpPr>
          <p:nvPr/>
        </p:nvCxnSpPr>
        <p:spPr>
          <a:xfrm flipH="1">
            <a:off x="10977367" y="3482788"/>
            <a:ext cx="626737" cy="634995"/>
          </a:xfrm>
          <a:prstGeom prst="line">
            <a:avLst/>
          </a:prstGeom>
          <a:ln/>
        </p:spPr>
        <p:style>
          <a:lnRef idx="3">
            <a:schemeClr val="lt1"/>
          </a:lnRef>
          <a:fillRef idx="1">
            <a:schemeClr val="accent1"/>
          </a:fillRef>
          <a:effectRef idx="1">
            <a:schemeClr val="accent1"/>
          </a:effectRef>
          <a:fontRef idx="minor">
            <a:schemeClr val="lt1"/>
          </a:fontRef>
        </p:style>
      </p:cxnSp>
      <p:pic>
        <p:nvPicPr>
          <p:cNvPr id="25" name="Picture 2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980307" y="2358239"/>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26" name="Picture 2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741023" y="2319780"/>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7" name="Rounded Rectangle 26"/>
          <p:cNvSpPr/>
          <p:nvPr/>
        </p:nvSpPr>
        <p:spPr bwMode="auto">
          <a:xfrm>
            <a:off x="11417423" y="2926849"/>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28" name="Picture 2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1461778" y="2978174"/>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9" name="Rounded Rectangle 28"/>
          <p:cNvSpPr/>
          <p:nvPr/>
        </p:nvSpPr>
        <p:spPr bwMode="auto">
          <a:xfrm>
            <a:off x="10166574" y="2926849"/>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30" name="Picture 29"/>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0210929" y="2978174"/>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31" name="Rounded Rectangle 30"/>
          <p:cNvSpPr/>
          <p:nvPr/>
        </p:nvSpPr>
        <p:spPr bwMode="auto">
          <a:xfrm>
            <a:off x="10768239" y="4117783"/>
            <a:ext cx="418254" cy="44302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32" name="TextBox 38"/>
          <p:cNvSpPr txBox="1"/>
          <p:nvPr/>
        </p:nvSpPr>
        <p:spPr>
          <a:xfrm>
            <a:off x="10785104" y="4396806"/>
            <a:ext cx="399981" cy="166199"/>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200" dirty="0"/>
              <a:t>VHDX</a:t>
            </a:r>
          </a:p>
        </p:txBody>
      </p:sp>
      <p:grpSp>
        <p:nvGrpSpPr>
          <p:cNvPr id="33" name="Group 32"/>
          <p:cNvGrpSpPr/>
          <p:nvPr/>
        </p:nvGrpSpPr>
        <p:grpSpPr>
          <a:xfrm>
            <a:off x="10804130" y="4168743"/>
            <a:ext cx="337166" cy="189066"/>
            <a:chOff x="4429125" y="2127251"/>
            <a:chExt cx="1423988" cy="639762"/>
          </a:xfrm>
          <a:solidFill>
            <a:srgbClr val="FFFFFF"/>
          </a:solidFill>
        </p:grpSpPr>
        <p:sp>
          <p:nvSpPr>
            <p:cNvPr id="47" name="Freeform 46"/>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9" name="Freeform 48"/>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grpSp>
      <p:sp>
        <p:nvSpPr>
          <p:cNvPr id="36" name="Rectangle 35"/>
          <p:cNvSpPr/>
          <p:nvPr/>
        </p:nvSpPr>
        <p:spPr bwMode="auto">
          <a:xfrm>
            <a:off x="333252" y="1491901"/>
            <a:ext cx="1554480" cy="1862602"/>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fontAlgn="base">
              <a:lnSpc>
                <a:spcPct val="90000"/>
              </a:lnSpc>
              <a:spcBef>
                <a:spcPct val="0"/>
              </a:spcBef>
              <a:spcAft>
                <a:spcPct val="0"/>
              </a:spcAft>
            </a:pPr>
            <a:r>
              <a:rPr lang="en-US" dirty="0"/>
              <a:t>Guest Clustering</a:t>
            </a:r>
          </a:p>
        </p:txBody>
      </p:sp>
      <p:sp>
        <p:nvSpPr>
          <p:cNvPr id="37" name="Rectangle 36"/>
          <p:cNvSpPr/>
          <p:nvPr/>
        </p:nvSpPr>
        <p:spPr bwMode="auto">
          <a:xfrm>
            <a:off x="1956589" y="1491901"/>
            <a:ext cx="4655309" cy="1862602"/>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dirty="0"/>
              <a:t>Guest Clustering with commodity storage</a:t>
            </a:r>
          </a:p>
          <a:p>
            <a:endParaRPr lang="en-US" sz="1200" dirty="0"/>
          </a:p>
          <a:p>
            <a:r>
              <a:rPr lang="en-US" dirty="0"/>
              <a:t>Sharing VHDX files provides shared storage for Hyper-V Failover Clustering</a:t>
            </a:r>
          </a:p>
          <a:p>
            <a:endParaRPr lang="en-US" sz="1200" dirty="0"/>
          </a:p>
          <a:p>
            <a:r>
              <a:rPr lang="en-US" dirty="0"/>
              <a:t>Maintains separation between infrastructure and tenants</a:t>
            </a:r>
          </a:p>
        </p:txBody>
      </p:sp>
      <p:sp>
        <p:nvSpPr>
          <p:cNvPr id="38" name="Rectangle 37"/>
          <p:cNvSpPr/>
          <p:nvPr/>
        </p:nvSpPr>
        <p:spPr bwMode="auto">
          <a:xfrm>
            <a:off x="333252" y="3439460"/>
            <a:ext cx="1554480" cy="155448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fontAlgn="base">
              <a:lnSpc>
                <a:spcPct val="90000"/>
              </a:lnSpc>
              <a:spcBef>
                <a:spcPct val="0"/>
              </a:spcBef>
              <a:spcAft>
                <a:spcPct val="0"/>
              </a:spcAft>
            </a:pPr>
            <a:r>
              <a:rPr lang="en-US" dirty="0"/>
              <a:t>Virtual SAS</a:t>
            </a:r>
          </a:p>
        </p:txBody>
      </p:sp>
      <p:sp>
        <p:nvSpPr>
          <p:cNvPr id="39" name="Rectangle 38"/>
          <p:cNvSpPr/>
          <p:nvPr/>
        </p:nvSpPr>
        <p:spPr bwMode="auto">
          <a:xfrm>
            <a:off x="1947329" y="3439460"/>
            <a:ext cx="4659016" cy="155448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dirty="0"/>
              <a:t>VM presented a shared virtual SAS disk</a:t>
            </a:r>
          </a:p>
          <a:p>
            <a:endParaRPr lang="en-US" sz="1200" dirty="0"/>
          </a:p>
          <a:p>
            <a:r>
              <a:rPr lang="en-US" dirty="0"/>
              <a:t>Appears as shared SAS disk to VM</a:t>
            </a:r>
          </a:p>
        </p:txBody>
      </p:sp>
      <p:sp>
        <p:nvSpPr>
          <p:cNvPr id="40" name="Freeform 39"/>
          <p:cNvSpPr>
            <a:spLocks noEditPoints="1"/>
          </p:cNvSpPr>
          <p:nvPr/>
        </p:nvSpPr>
        <p:spPr bwMode="black">
          <a:xfrm>
            <a:off x="913765" y="3753729"/>
            <a:ext cx="437739" cy="63684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ln/>
        </p:spPr>
        <p:style>
          <a:lnRef idx="3">
            <a:schemeClr val="lt1"/>
          </a:lnRef>
          <a:fillRef idx="1">
            <a:schemeClr val="accent1"/>
          </a:fillRef>
          <a:effectRef idx="1">
            <a:schemeClr val="accent1"/>
          </a:effectRef>
          <a:fontRef idx="minor">
            <a:schemeClr val="lt1"/>
          </a:fontRef>
        </p:style>
        <p:txBody>
          <a:bodyPr vert="horz" wrap="square" lIns="68532" tIns="34265" rIns="68532" bIns="3426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761701" fontAlgn="base">
              <a:spcBef>
                <a:spcPct val="0"/>
              </a:spcBef>
              <a:spcAft>
                <a:spcPct val="0"/>
              </a:spcAft>
            </a:pPr>
            <a:endParaRPr lang="en-US" sz="1100">
              <a:solidFill>
                <a:srgbClr val="000000"/>
              </a:solidFill>
            </a:endParaRPr>
          </a:p>
        </p:txBody>
      </p:sp>
      <p:pic>
        <p:nvPicPr>
          <p:cNvPr id="41" name="Picture 40"/>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87131" y="1955357"/>
            <a:ext cx="371432" cy="638221"/>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42" name="Picture 41"/>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86937" y="1955356"/>
            <a:ext cx="371432" cy="638221"/>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43" name="Rectangle 42"/>
          <p:cNvSpPr/>
          <p:nvPr/>
        </p:nvSpPr>
        <p:spPr bwMode="auto">
          <a:xfrm>
            <a:off x="6990696" y="1725621"/>
            <a:ext cx="2514600" cy="45946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45720" bIns="9144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lvl="1" algn="ctr" defTabSz="914099" fontAlgn="base">
              <a:spcBef>
                <a:spcPct val="0"/>
              </a:spcBef>
              <a:spcAft>
                <a:spcPct val="0"/>
              </a:spcAft>
            </a:pPr>
            <a:r>
              <a:rPr lang="en-US" sz="1400" dirty="0"/>
              <a:t>Cluster Shared Volumes (CSV) </a:t>
            </a:r>
            <a:br>
              <a:rPr lang="en-US" sz="1400" dirty="0"/>
            </a:br>
            <a:r>
              <a:rPr lang="en-US" sz="1400" dirty="0"/>
              <a:t>on block storage</a:t>
            </a:r>
          </a:p>
        </p:txBody>
      </p:sp>
      <p:sp>
        <p:nvSpPr>
          <p:cNvPr id="44" name="Rectangle 43"/>
          <p:cNvSpPr/>
          <p:nvPr/>
        </p:nvSpPr>
        <p:spPr bwMode="auto">
          <a:xfrm>
            <a:off x="9588623" y="1723840"/>
            <a:ext cx="2514600" cy="45946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45720" bIns="9144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lvl="1" algn="ctr" defTabSz="914099" fontAlgn="base">
              <a:spcBef>
                <a:spcPct val="0"/>
              </a:spcBef>
              <a:spcAft>
                <a:spcPct val="0"/>
              </a:spcAft>
            </a:pPr>
            <a:r>
              <a:rPr lang="en-US" sz="1400" dirty="0"/>
              <a:t>Scale-Out File Server </a:t>
            </a:r>
            <a:br>
              <a:rPr lang="en-US" sz="1400" dirty="0"/>
            </a:br>
            <a:r>
              <a:rPr lang="en-US" sz="1400" dirty="0"/>
              <a:t>for file based storage</a:t>
            </a:r>
          </a:p>
        </p:txBody>
      </p:sp>
    </p:spTree>
    <p:extLst>
      <p:ext uri="{BB962C8B-B14F-4D97-AF65-F5344CB8AC3E}">
        <p14:creationId xmlns:p14="http://schemas.microsoft.com/office/powerpoint/2010/main" val="155104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Private Cloud #2</a:t>
            </a:r>
            <a:endParaRPr lang="en-US" dirty="0"/>
          </a:p>
        </p:txBody>
      </p:sp>
      <p:sp>
        <p:nvSpPr>
          <p:cNvPr id="5" name="Text Placeholder 4"/>
          <p:cNvSpPr>
            <a:spLocks noGrp="1"/>
          </p:cNvSpPr>
          <p:nvPr>
            <p:ph type="body" sz="quarter" idx="12"/>
          </p:nvPr>
        </p:nvSpPr>
        <p:spPr/>
        <p:txBody>
          <a:bodyPr/>
          <a:lstStyle/>
          <a:p>
            <a:r>
              <a:rPr lang="en-US" dirty="0" smtClean="0"/>
              <a:t>Benjamin Armstrong</a:t>
            </a:r>
            <a:endParaRPr lang="en-US" dirty="0"/>
          </a:p>
        </p:txBody>
      </p:sp>
    </p:spTree>
    <p:extLst>
      <p:ext uri="{BB962C8B-B14F-4D97-AF65-F5344CB8AC3E}">
        <p14:creationId xmlns:p14="http://schemas.microsoft.com/office/powerpoint/2010/main" val="2780062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IaaS</a:t>
            </a:r>
            <a:endParaRPr lang="en-US" dirty="0"/>
          </a:p>
        </p:txBody>
      </p:sp>
      <p:sp>
        <p:nvSpPr>
          <p:cNvPr id="3" name="Content Placeholder 2"/>
          <p:cNvSpPr>
            <a:spLocks noGrp="1"/>
          </p:cNvSpPr>
          <p:nvPr>
            <p:ph idx="4294967295"/>
          </p:nvPr>
        </p:nvSpPr>
        <p:spPr>
          <a:xfrm>
            <a:off x="531948" y="1476622"/>
            <a:ext cx="11370960" cy="1908534"/>
          </a:xfrm>
          <a:prstGeom prst="rect">
            <a:avLst/>
          </a:prstGeom>
        </p:spPr>
        <p:txBody>
          <a:bodyPr/>
          <a:lstStyle/>
          <a:p>
            <a:r>
              <a:rPr lang="en-US" dirty="0"/>
              <a:t>Windows Azure uses the same Hyper-V virtualization service built-into Windows Server </a:t>
            </a:r>
            <a:r>
              <a:rPr lang="en-US" dirty="0" smtClean="0"/>
              <a:t>2012</a:t>
            </a:r>
          </a:p>
          <a:p>
            <a:r>
              <a:rPr lang="en-US" dirty="0" smtClean="0"/>
              <a:t>Complete virtual machine compatibility between on premise Hyper-V and Azure IaaS</a:t>
            </a:r>
            <a:endParaRPr lang="en-US" dirty="0"/>
          </a:p>
        </p:txBody>
      </p:sp>
    </p:spTree>
    <p:extLst>
      <p:ext uri="{BB962C8B-B14F-4D97-AF65-F5344CB8AC3E}">
        <p14:creationId xmlns:p14="http://schemas.microsoft.com/office/powerpoint/2010/main" val="99173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Disaster Recovery</a:t>
            </a:r>
            <a:endParaRPr lang="en-US" dirty="0"/>
          </a:p>
        </p:txBody>
      </p:sp>
    </p:spTree>
    <p:extLst>
      <p:ext uri="{BB962C8B-B14F-4D97-AF65-F5344CB8AC3E}">
        <p14:creationId xmlns:p14="http://schemas.microsoft.com/office/powerpoint/2010/main" val="1713942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Hyper-V Replica</a:t>
            </a:r>
          </a:p>
        </p:txBody>
      </p:sp>
      <p:sp>
        <p:nvSpPr>
          <p:cNvPr id="3" name="Content Placeholder 2"/>
          <p:cNvSpPr>
            <a:spLocks noGrp="1"/>
          </p:cNvSpPr>
          <p:nvPr>
            <p:ph idx="4294967295"/>
          </p:nvPr>
        </p:nvSpPr>
        <p:spPr>
          <a:xfrm>
            <a:off x="531948" y="1476622"/>
            <a:ext cx="11370960" cy="2092881"/>
          </a:xfrm>
          <a:prstGeom prst="rect">
            <a:avLst/>
          </a:prstGeom>
        </p:spPr>
        <p:txBody>
          <a:bodyPr/>
          <a:lstStyle/>
          <a:p>
            <a:r>
              <a:rPr lang="en-US" dirty="0" smtClean="0"/>
              <a:t>Extended replication</a:t>
            </a:r>
          </a:p>
          <a:p>
            <a:r>
              <a:rPr lang="en-US" dirty="0" smtClean="0"/>
              <a:t>Finer grained control of replication</a:t>
            </a:r>
          </a:p>
          <a:p>
            <a:r>
              <a:rPr lang="en-US" smtClean="0"/>
              <a:t>More…</a:t>
            </a:r>
            <a:endParaRPr lang="en-US" dirty="0"/>
          </a:p>
        </p:txBody>
      </p:sp>
      <p:sp>
        <p:nvSpPr>
          <p:cNvPr id="4" name="Rectangle 3"/>
          <p:cNvSpPr/>
          <p:nvPr/>
        </p:nvSpPr>
        <p:spPr bwMode="auto">
          <a:xfrm>
            <a:off x="531948" y="5500255"/>
            <a:ext cx="11036597" cy="92825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Learn more: </a:t>
            </a:r>
            <a:r>
              <a:rPr lang="en-US" sz="2400" dirty="0">
                <a:gradFill>
                  <a:gsLst>
                    <a:gs pos="0">
                      <a:srgbClr val="FFFFFF"/>
                    </a:gs>
                    <a:gs pos="100000">
                      <a:srgbClr val="FFFFFF"/>
                    </a:gs>
                  </a:gsLst>
                  <a:lin ang="5400000" scaled="0"/>
                </a:gradFill>
                <a:ea typeface="Segoe UI" pitchFamily="34" charset="0"/>
                <a:cs typeface="Segoe UI" pitchFamily="34" charset="0"/>
              </a:rPr>
              <a:t>MDC-B373 - Understanding Hyper-V Replica: Performance, Networking and Automation</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2613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Hyper-V Replica</a:t>
            </a:r>
            <a:endParaRPr lang="en-US" dirty="0"/>
          </a:p>
        </p:txBody>
      </p:sp>
      <p:sp>
        <p:nvSpPr>
          <p:cNvPr id="5" name="Text Placeholder 4"/>
          <p:cNvSpPr>
            <a:spLocks noGrp="1"/>
          </p:cNvSpPr>
          <p:nvPr>
            <p:ph type="body" sz="quarter" idx="12"/>
          </p:nvPr>
        </p:nvSpPr>
        <p:spPr/>
        <p:txBody>
          <a:bodyPr/>
          <a:lstStyle/>
          <a:p>
            <a:r>
              <a:rPr lang="en-US" dirty="0" smtClean="0"/>
              <a:t>Benjamin Armstrong</a:t>
            </a:r>
            <a:endParaRPr lang="en-US" dirty="0"/>
          </a:p>
        </p:txBody>
      </p:sp>
    </p:spTree>
    <p:extLst>
      <p:ext uri="{BB962C8B-B14F-4D97-AF65-F5344CB8AC3E}">
        <p14:creationId xmlns:p14="http://schemas.microsoft.com/office/powerpoint/2010/main" val="2728253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sz="quarter" idx="10"/>
          </p:nvPr>
        </p:nvSpPr>
        <p:spPr/>
        <p:txBody>
          <a:bodyPr/>
          <a:lstStyle/>
          <a:p>
            <a:r>
              <a:rPr lang="en-US" dirty="0" smtClean="0"/>
              <a:t>Hyper-V for Private Cloud is just getting better</a:t>
            </a:r>
          </a:p>
          <a:p>
            <a:r>
              <a:rPr lang="en-US" dirty="0" smtClean="0"/>
              <a:t>Increasing virtual machine up-time is always a priority</a:t>
            </a:r>
          </a:p>
          <a:p>
            <a:r>
              <a:rPr lang="en-US" dirty="0" smtClean="0"/>
              <a:t>Listening to customers and refining features</a:t>
            </a:r>
          </a:p>
          <a:p>
            <a:r>
              <a:rPr lang="en-US" dirty="0" smtClean="0"/>
              <a:t>Innovating in virtualization</a:t>
            </a:r>
            <a:endParaRPr lang="en-US" dirty="0"/>
          </a:p>
        </p:txBody>
      </p:sp>
    </p:spTree>
    <p:extLst>
      <p:ext uri="{BB962C8B-B14F-4D97-AF65-F5344CB8AC3E}">
        <p14:creationId xmlns:p14="http://schemas.microsoft.com/office/powerpoint/2010/main" val="48545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MDC-B331 – Upgrading Your Private Cloud</a:t>
            </a:r>
          </a:p>
        </p:txBody>
      </p:sp>
      <p:sp>
        <p:nvSpPr>
          <p:cNvPr id="12" name="Rectangle 11"/>
          <p:cNvSpPr/>
          <p:nvPr/>
        </p:nvSpPr>
        <p:spPr bwMode="invGray">
          <a:xfrm>
            <a:off x="369622" y="5439777"/>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Hyper-V Booth in the MSE</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1668" y="1986918"/>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MDC-B345 - Windows Server 2012 Hyper-V Storage Performance</a:t>
            </a:r>
          </a:p>
        </p:txBody>
      </p:sp>
      <p:sp>
        <p:nvSpPr>
          <p:cNvPr id="14" name="Rectangle 13"/>
          <p:cNvSpPr/>
          <p:nvPr/>
        </p:nvSpPr>
        <p:spPr bwMode="invGray">
          <a:xfrm>
            <a:off x="369622" y="3076447"/>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MDC-B311 - Application Availability Strategies for the Private Cloud </a:t>
            </a:r>
          </a:p>
        </p:txBody>
      </p:sp>
      <p:sp>
        <p:nvSpPr>
          <p:cNvPr id="15" name="Rectangle 14"/>
          <p:cNvSpPr/>
          <p:nvPr/>
        </p:nvSpPr>
        <p:spPr bwMode="invGray">
          <a:xfrm>
            <a:off x="369622" y="4165976"/>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MDC-B373 - Understanding Hyper-V Replica: Performance, Networking and Automation</a:t>
            </a: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77029" y="1212850"/>
            <a:ext cx="11882419" cy="4265848"/>
          </a:xfr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91693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2146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02673" y="854497"/>
            <a:ext cx="5911260" cy="5248675"/>
            <a:chOff x="3631679" y="1537544"/>
            <a:chExt cx="4925466" cy="4374516"/>
          </a:xfrm>
        </p:grpSpPr>
        <p:grpSp>
          <p:nvGrpSpPr>
            <p:cNvPr id="3" name="Group 2"/>
            <p:cNvGrpSpPr/>
            <p:nvPr/>
          </p:nvGrpSpPr>
          <p:grpSpPr>
            <a:xfrm>
              <a:off x="3631679" y="1537544"/>
              <a:ext cx="4925466" cy="4374516"/>
              <a:chOff x="5625794" y="1599766"/>
              <a:chExt cx="4594902" cy="4080928"/>
            </a:xfrm>
          </p:grpSpPr>
          <p:grpSp>
            <p:nvGrpSpPr>
              <p:cNvPr id="5" name="Group 4"/>
              <p:cNvGrpSpPr/>
              <p:nvPr/>
            </p:nvGrpSpPr>
            <p:grpSpPr>
              <a:xfrm>
                <a:off x="6191250" y="1599766"/>
                <a:ext cx="3473483" cy="1069614"/>
                <a:chOff x="6191250" y="1599766"/>
                <a:chExt cx="3473483" cy="1069614"/>
              </a:xfrm>
              <a:solidFill>
                <a:schemeClr val="tx1"/>
              </a:solidFill>
            </p:grpSpPr>
            <p:sp>
              <p:nvSpPr>
                <p:cNvPr id="11" name="Freeform 1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6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11"/>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 name="Group 5"/>
              <p:cNvGrpSpPr/>
              <p:nvPr/>
            </p:nvGrpSpPr>
            <p:grpSpPr>
              <a:xfrm flipV="1">
                <a:off x="6191250" y="4611080"/>
                <a:ext cx="3473483" cy="1069614"/>
                <a:chOff x="6191250" y="1599766"/>
                <a:chExt cx="3473483" cy="1069614"/>
              </a:xfrm>
              <a:solidFill>
                <a:schemeClr val="tx1"/>
              </a:solidFill>
            </p:grpSpPr>
            <p:sp>
              <p:nvSpPr>
                <p:cNvPr id="9" name="Freeform 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6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Freeform 9"/>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7" name="Freeform 6"/>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Freeform 7"/>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6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 name="TextBox 3"/>
            <p:cNvSpPr txBox="1"/>
            <p:nvPr/>
          </p:nvSpPr>
          <p:spPr>
            <a:xfrm>
              <a:off x="4871383" y="3462948"/>
              <a:ext cx="2453269" cy="627896"/>
            </a:xfrm>
            <a:prstGeom prst="rect">
              <a:avLst/>
            </a:prstGeom>
            <a:noFill/>
          </p:spPr>
          <p:txBody>
            <a:bodyPr wrap="square" lIns="0" tIns="0" rIns="0" bIns="0" rtlCol="0">
              <a:spAutoFit/>
            </a:bodyPr>
            <a:lstStyle/>
            <a:p>
              <a:pPr algn="ctr" defTabSz="1097106"/>
              <a:r>
                <a:rPr lang="en-US" sz="4800" dirty="0">
                  <a:gradFill>
                    <a:gsLst>
                      <a:gs pos="0">
                        <a:srgbClr val="00BCF2"/>
                      </a:gs>
                      <a:gs pos="100000">
                        <a:srgbClr val="00BCF2"/>
                      </a:gs>
                    </a:gsLst>
                    <a:lin ang="2700000" scaled="1"/>
                  </a:gradFill>
                  <a:ea typeface="Segoe UI" pitchFamily="34" charset="0"/>
                  <a:cs typeface="Segoe UI" pitchFamily="34" charset="0"/>
                </a:rPr>
                <a:t>Cloud OS</a:t>
              </a:r>
            </a:p>
          </p:txBody>
        </p:sp>
      </p:grpSp>
      <p:grpSp>
        <p:nvGrpSpPr>
          <p:cNvPr id="13" name="Group 12"/>
          <p:cNvGrpSpPr/>
          <p:nvPr/>
        </p:nvGrpSpPr>
        <p:grpSpPr>
          <a:xfrm>
            <a:off x="2821110" y="1962074"/>
            <a:ext cx="3886596" cy="2664529"/>
            <a:chOff x="7152339" y="2074193"/>
            <a:chExt cx="3909565" cy="2680277"/>
          </a:xfrm>
        </p:grpSpPr>
        <p:sp>
          <p:nvSpPr>
            <p:cNvPr id="14" name="Freeform 13"/>
            <p:cNvSpPr/>
            <p:nvPr/>
          </p:nvSpPr>
          <p:spPr bwMode="auto">
            <a:xfrm>
              <a:off x="7165758" y="2074193"/>
              <a:ext cx="3872419" cy="2680277"/>
            </a:xfrm>
            <a:custGeom>
              <a:avLst/>
              <a:gdLst>
                <a:gd name="connsiteX0" fmla="*/ 3243176 w 3731403"/>
                <a:gd name="connsiteY0" fmla="*/ 1100228 h 2582674"/>
                <a:gd name="connsiteX1" fmla="*/ 3305438 w 3731403"/>
                <a:gd name="connsiteY1" fmla="*/ 1124830 h 2582674"/>
                <a:gd name="connsiteX2" fmla="*/ 3731403 w 3731403"/>
                <a:gd name="connsiteY2" fmla="*/ 1811675 h 2582674"/>
                <a:gd name="connsiteX3" fmla="*/ 2960203 w 3731403"/>
                <a:gd name="connsiteY3" fmla="*/ 2582674 h 2582674"/>
                <a:gd name="connsiteX4" fmla="*/ 2960188 w 3731403"/>
                <a:gd name="connsiteY4" fmla="*/ 2582673 h 2582674"/>
                <a:gd name="connsiteX5" fmla="*/ 1910444 w 3731403"/>
                <a:gd name="connsiteY5" fmla="*/ 2582673 h 2582674"/>
                <a:gd name="connsiteX6" fmla="*/ 1910444 w 3731403"/>
                <a:gd name="connsiteY6" fmla="*/ 1327507 h 2582674"/>
                <a:gd name="connsiteX7" fmla="*/ 2281752 w 3731403"/>
                <a:gd name="connsiteY7" fmla="*/ 1263913 h 2582674"/>
                <a:gd name="connsiteX8" fmla="*/ 396031 w 3731403"/>
                <a:gd name="connsiteY8" fmla="*/ 1027538 h 2582674"/>
                <a:gd name="connsiteX9" fmla="*/ 600779 w 3731403"/>
                <a:gd name="connsiteY9" fmla="*/ 1067217 h 2582674"/>
                <a:gd name="connsiteX10" fmla="*/ 686705 w 3731403"/>
                <a:gd name="connsiteY10" fmla="*/ 1086014 h 2582674"/>
                <a:gd name="connsiteX11" fmla="*/ 1049935 w 3731403"/>
                <a:gd name="connsiteY11" fmla="*/ 1169786 h 2582674"/>
                <a:gd name="connsiteX12" fmla="*/ 1471210 w 3731403"/>
                <a:gd name="connsiteY12" fmla="*/ 1269019 h 2582674"/>
                <a:gd name="connsiteX13" fmla="*/ 1834377 w 3731403"/>
                <a:gd name="connsiteY13" fmla="*/ 1341641 h 2582674"/>
                <a:gd name="connsiteX14" fmla="*/ 1834377 w 3731403"/>
                <a:gd name="connsiteY14" fmla="*/ 2582673 h 2582674"/>
                <a:gd name="connsiteX15" fmla="*/ 845397 w 3731403"/>
                <a:gd name="connsiteY15" fmla="*/ 2582673 h 2582674"/>
                <a:gd name="connsiteX16" fmla="*/ 845382 w 3731403"/>
                <a:gd name="connsiteY16" fmla="*/ 2582674 h 2582674"/>
                <a:gd name="connsiteX17" fmla="*/ 0 w 3731403"/>
                <a:gd name="connsiteY17" fmla="*/ 1737513 h 2582674"/>
                <a:gd name="connsiteX18" fmla="*/ 351799 w 3731403"/>
                <a:gd name="connsiteY18" fmla="*/ 1054527 h 2582674"/>
                <a:gd name="connsiteX19" fmla="*/ 2352368 w 3731403"/>
                <a:gd name="connsiteY19" fmla="*/ 0 h 2582674"/>
                <a:gd name="connsiteX20" fmla="*/ 3221351 w 3731403"/>
                <a:gd name="connsiteY20" fmla="*/ 868757 h 2582674"/>
                <a:gd name="connsiteX21" fmla="*/ 3214340 w 3731403"/>
                <a:gd name="connsiteY21" fmla="*/ 976713 h 2582674"/>
                <a:gd name="connsiteX22" fmla="*/ 3197700 w 3731403"/>
                <a:gd name="connsiteY22" fmla="*/ 1055238 h 2582674"/>
                <a:gd name="connsiteX23" fmla="*/ 3197472 w 3731403"/>
                <a:gd name="connsiteY23" fmla="*/ 1055166 h 2582674"/>
                <a:gd name="connsiteX24" fmla="*/ 2492564 w 3731403"/>
                <a:gd name="connsiteY24" fmla="*/ 1173368 h 2582674"/>
                <a:gd name="connsiteX25" fmla="*/ 2493506 w 3731403"/>
                <a:gd name="connsiteY25" fmla="*/ 1173831 h 2582674"/>
                <a:gd name="connsiteX26" fmla="*/ 1857236 w 3731403"/>
                <a:gd name="connsiteY26" fmla="*/ 1290036 h 2582674"/>
                <a:gd name="connsiteX27" fmla="*/ 1424801 w 3731403"/>
                <a:gd name="connsiteY27" fmla="*/ 1192881 h 2582674"/>
                <a:gd name="connsiteX28" fmla="*/ 1426515 w 3731403"/>
                <a:gd name="connsiteY28" fmla="*/ 1191633 h 2582674"/>
                <a:gd name="connsiteX29" fmla="*/ 1278037 w 3731403"/>
                <a:gd name="connsiteY29" fmla="*/ 1158357 h 2582674"/>
                <a:gd name="connsiteX30" fmla="*/ 492430 w 3731403"/>
                <a:gd name="connsiteY30" fmla="*/ 991194 h 2582674"/>
                <a:gd name="connsiteX31" fmla="*/ 454102 w 3731403"/>
                <a:gd name="connsiteY31" fmla="*/ 985012 h 2582674"/>
                <a:gd name="connsiteX32" fmla="*/ 446513 w 3731403"/>
                <a:gd name="connsiteY32" fmla="*/ 983324 h 2582674"/>
                <a:gd name="connsiteX33" fmla="*/ 446489 w 3731403"/>
                <a:gd name="connsiteY33" fmla="*/ 983088 h 2582674"/>
                <a:gd name="connsiteX34" fmla="*/ 1068626 w 3731403"/>
                <a:gd name="connsiteY34" fmla="*/ 361113 h 2582674"/>
                <a:gd name="connsiteX35" fmla="*/ 1537020 w 3731403"/>
                <a:gd name="connsiteY35" fmla="*/ 577791 h 2582674"/>
                <a:gd name="connsiteX36" fmla="*/ 2352368 w 3731403"/>
                <a:gd name="connsiteY36" fmla="*/ 0 h 258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31403" h="2582674">
                  <a:moveTo>
                    <a:pt x="3243176" y="1100228"/>
                  </a:moveTo>
                  <a:lnTo>
                    <a:pt x="3305438" y="1124830"/>
                  </a:lnTo>
                  <a:cubicBezTo>
                    <a:pt x="3558375" y="1249211"/>
                    <a:pt x="3731403" y="1510242"/>
                    <a:pt x="3731403" y="1811675"/>
                  </a:cubicBezTo>
                  <a:cubicBezTo>
                    <a:pt x="3731403" y="2237486"/>
                    <a:pt x="3386125" y="2582674"/>
                    <a:pt x="2960203" y="2582674"/>
                  </a:cubicBezTo>
                  <a:lnTo>
                    <a:pt x="2960188" y="2582673"/>
                  </a:lnTo>
                  <a:lnTo>
                    <a:pt x="1910444" y="2582673"/>
                  </a:lnTo>
                  <a:lnTo>
                    <a:pt x="1910444" y="1327507"/>
                  </a:lnTo>
                  <a:lnTo>
                    <a:pt x="2281752" y="1263913"/>
                  </a:lnTo>
                  <a:close/>
                  <a:moveTo>
                    <a:pt x="396031" y="1027538"/>
                  </a:moveTo>
                  <a:lnTo>
                    <a:pt x="600779" y="1067217"/>
                  </a:lnTo>
                  <a:lnTo>
                    <a:pt x="686705" y="1086014"/>
                  </a:lnTo>
                  <a:lnTo>
                    <a:pt x="1049935" y="1169786"/>
                  </a:lnTo>
                  <a:cubicBezTo>
                    <a:pt x="1190304" y="1203542"/>
                    <a:pt x="1330644" y="1237639"/>
                    <a:pt x="1471210" y="1269019"/>
                  </a:cubicBezTo>
                  <a:lnTo>
                    <a:pt x="1834377" y="1341641"/>
                  </a:lnTo>
                  <a:lnTo>
                    <a:pt x="1834377" y="2582673"/>
                  </a:lnTo>
                  <a:lnTo>
                    <a:pt x="845397" y="2582673"/>
                  </a:lnTo>
                  <a:cubicBezTo>
                    <a:pt x="845392" y="2582674"/>
                    <a:pt x="845388" y="2582674"/>
                    <a:pt x="845382" y="2582674"/>
                  </a:cubicBezTo>
                  <a:cubicBezTo>
                    <a:pt x="378490" y="2582674"/>
                    <a:pt x="0" y="2204283"/>
                    <a:pt x="0" y="1737513"/>
                  </a:cubicBezTo>
                  <a:cubicBezTo>
                    <a:pt x="0" y="1455483"/>
                    <a:pt x="138178" y="1205719"/>
                    <a:pt x="351799" y="1054527"/>
                  </a:cubicBezTo>
                  <a:close/>
                  <a:moveTo>
                    <a:pt x="2352368" y="0"/>
                  </a:moveTo>
                  <a:cubicBezTo>
                    <a:pt x="2832293" y="0"/>
                    <a:pt x="3221351" y="388956"/>
                    <a:pt x="3221351" y="868757"/>
                  </a:cubicBezTo>
                  <a:cubicBezTo>
                    <a:pt x="3221351" y="905344"/>
                    <a:pt x="3219089" y="941403"/>
                    <a:pt x="3214340" y="976713"/>
                  </a:cubicBezTo>
                  <a:lnTo>
                    <a:pt x="3197700" y="1055238"/>
                  </a:lnTo>
                  <a:lnTo>
                    <a:pt x="3197472" y="1055166"/>
                  </a:lnTo>
                  <a:lnTo>
                    <a:pt x="2492564" y="1173368"/>
                  </a:lnTo>
                  <a:lnTo>
                    <a:pt x="2493506" y="1173831"/>
                  </a:lnTo>
                  <a:lnTo>
                    <a:pt x="1857236" y="1290036"/>
                  </a:lnTo>
                  <a:lnTo>
                    <a:pt x="1424801" y="1192881"/>
                  </a:lnTo>
                  <a:lnTo>
                    <a:pt x="1426515" y="1191633"/>
                  </a:lnTo>
                  <a:lnTo>
                    <a:pt x="1278037" y="1158357"/>
                  </a:lnTo>
                  <a:cubicBezTo>
                    <a:pt x="980105" y="1091598"/>
                    <a:pt x="656456" y="1019620"/>
                    <a:pt x="492430" y="991194"/>
                  </a:cubicBezTo>
                  <a:lnTo>
                    <a:pt x="454102" y="985012"/>
                  </a:lnTo>
                  <a:lnTo>
                    <a:pt x="446513" y="983324"/>
                  </a:lnTo>
                  <a:lnTo>
                    <a:pt x="446489" y="983088"/>
                  </a:lnTo>
                  <a:cubicBezTo>
                    <a:pt x="446489" y="639581"/>
                    <a:pt x="725029" y="361113"/>
                    <a:pt x="1068626" y="361113"/>
                  </a:cubicBezTo>
                  <a:cubicBezTo>
                    <a:pt x="1256525" y="361113"/>
                    <a:pt x="1424968" y="444389"/>
                    <a:pt x="1537020" y="577791"/>
                  </a:cubicBezTo>
                  <a:cubicBezTo>
                    <a:pt x="1653750" y="240529"/>
                    <a:pt x="1974963" y="0"/>
                    <a:pt x="2352368"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04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p:nvGrpSpPr>
          <p:grpSpPr>
            <a:xfrm>
              <a:off x="7152339" y="2368776"/>
              <a:ext cx="3909565" cy="1956986"/>
              <a:chOff x="1384226" y="2757837"/>
              <a:chExt cx="3253236" cy="1628876"/>
            </a:xfrm>
          </p:grpSpPr>
          <p:sp>
            <p:nvSpPr>
              <p:cNvPr id="18" name="Rectangle 17"/>
              <p:cNvSpPr/>
              <p:nvPr/>
            </p:nvSpPr>
            <p:spPr>
              <a:xfrm>
                <a:off x="2883576" y="2757837"/>
                <a:ext cx="1095313" cy="261121"/>
              </a:xfrm>
              <a:prstGeom prst="rect">
                <a:avLst/>
              </a:prstGeom>
            </p:spPr>
            <p:txBody>
              <a:bodyPr wrap="square">
                <a:spAutoFit/>
              </a:bodyPr>
              <a:lstStyle/>
              <a:p>
                <a:pPr algn="ctr" defTabSz="932290" fontAlgn="base">
                  <a:lnSpc>
                    <a:spcPct val="85000"/>
                  </a:lnSpc>
                  <a:spcBef>
                    <a:spcPct val="0"/>
                  </a:spcBef>
                  <a:spcAft>
                    <a:spcPct val="0"/>
                  </a:spcAft>
                </a:pPr>
                <a:r>
                  <a:rPr lang="en-US" sz="1632" dirty="0">
                    <a:gradFill>
                      <a:gsLst>
                        <a:gs pos="0">
                          <a:srgbClr val="505050"/>
                        </a:gs>
                        <a:gs pos="100000">
                          <a:srgbClr val="505050"/>
                        </a:gs>
                      </a:gsLst>
                      <a:lin ang="2700000" scaled="1"/>
                    </a:gradFill>
                    <a:ea typeface="Segoe UI" pitchFamily="34" charset="0"/>
                    <a:cs typeface="Segoe UI" pitchFamily="34" charset="0"/>
                  </a:rPr>
                  <a:t>CUSTOMER</a:t>
                </a:r>
              </a:p>
            </p:txBody>
          </p:sp>
          <p:sp>
            <p:nvSpPr>
              <p:cNvPr id="19" name="Rectangle 18"/>
              <p:cNvSpPr/>
              <p:nvPr/>
            </p:nvSpPr>
            <p:spPr>
              <a:xfrm>
                <a:off x="3649042" y="3943316"/>
                <a:ext cx="988420" cy="443397"/>
              </a:xfrm>
              <a:prstGeom prst="rect">
                <a:avLst/>
              </a:prstGeom>
            </p:spPr>
            <p:txBody>
              <a:bodyPr wrap="square">
                <a:spAutoFit/>
              </a:bodyPr>
              <a:lstStyle/>
              <a:p>
                <a:pPr defTabSz="932290" fontAlgn="base">
                  <a:lnSpc>
                    <a:spcPct val="85000"/>
                  </a:lnSpc>
                  <a:spcBef>
                    <a:spcPct val="0"/>
                  </a:spcBef>
                  <a:spcAft>
                    <a:spcPct val="0"/>
                  </a:spcAft>
                </a:pPr>
                <a:r>
                  <a:rPr lang="en-US" sz="1632" dirty="0">
                    <a:gradFill>
                      <a:gsLst>
                        <a:gs pos="0">
                          <a:srgbClr val="505050"/>
                        </a:gs>
                        <a:gs pos="100000">
                          <a:srgbClr val="505050"/>
                        </a:gs>
                      </a:gsLst>
                      <a:lin ang="2700000" scaled="1"/>
                    </a:gradFill>
                    <a:ea typeface="Segoe UI" pitchFamily="34" charset="0"/>
                    <a:cs typeface="Segoe UI" pitchFamily="34" charset="0"/>
                  </a:rPr>
                  <a:t>SERVICE PROVIDER</a:t>
                </a:r>
              </a:p>
            </p:txBody>
          </p:sp>
          <p:sp>
            <p:nvSpPr>
              <p:cNvPr id="20" name="Rectangle 19"/>
              <p:cNvSpPr/>
              <p:nvPr/>
            </p:nvSpPr>
            <p:spPr>
              <a:xfrm>
                <a:off x="1384226" y="3943316"/>
                <a:ext cx="1013400" cy="443397"/>
              </a:xfrm>
              <a:prstGeom prst="rect">
                <a:avLst/>
              </a:prstGeom>
            </p:spPr>
            <p:txBody>
              <a:bodyPr wrap="square">
                <a:spAutoFit/>
              </a:bodyPr>
              <a:lstStyle/>
              <a:p>
                <a:pPr algn="r" defTabSz="932290" fontAlgn="base">
                  <a:lnSpc>
                    <a:spcPct val="85000"/>
                  </a:lnSpc>
                  <a:spcBef>
                    <a:spcPct val="0"/>
                  </a:spcBef>
                  <a:spcAft>
                    <a:spcPct val="0"/>
                  </a:spcAft>
                </a:pPr>
                <a:r>
                  <a:rPr lang="en-US" sz="1632" dirty="0">
                    <a:gradFill>
                      <a:gsLst>
                        <a:gs pos="0">
                          <a:srgbClr val="505050"/>
                        </a:gs>
                        <a:gs pos="100000">
                          <a:srgbClr val="505050"/>
                        </a:gs>
                      </a:gsLst>
                      <a:lin ang="2700000" scaled="1"/>
                    </a:gradFill>
                    <a:ea typeface="Segoe UI" pitchFamily="34" charset="0"/>
                    <a:cs typeface="Segoe UI" pitchFamily="34" charset="0"/>
                  </a:rPr>
                  <a:t>WINDOWS AZURE</a:t>
                </a:r>
              </a:p>
            </p:txBody>
          </p:sp>
        </p:grpSp>
        <p:pic>
          <p:nvPicPr>
            <p:cNvPr id="16" name="Picture 2"/>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rot="2700000">
              <a:off x="8313944" y="2619228"/>
              <a:ext cx="1689172" cy="180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8407761" y="3335118"/>
              <a:ext cx="1409757" cy="416802"/>
            </a:xfrm>
            <a:prstGeom prst="rect">
              <a:avLst/>
            </a:prstGeom>
          </p:spPr>
          <p:txBody>
            <a:bodyPr wrap="square">
              <a:spAutoFit/>
            </a:bodyPr>
            <a:lstStyle/>
            <a:p>
              <a:pPr algn="ctr" defTabSz="950935" fontAlgn="base">
                <a:spcBef>
                  <a:spcPct val="0"/>
                </a:spcBef>
                <a:spcAft>
                  <a:spcPct val="0"/>
                </a:spcAft>
              </a:pPr>
              <a:r>
                <a:rPr lang="en-US" sz="2040" dirty="0">
                  <a:gradFill>
                    <a:gsLst>
                      <a:gs pos="0">
                        <a:srgbClr val="505050"/>
                      </a:gs>
                      <a:gs pos="100000">
                        <a:srgbClr val="505050"/>
                      </a:gs>
                    </a:gsLst>
                    <a:lin ang="2700000" scaled="1"/>
                  </a:gradFill>
                  <a:ea typeface="Segoe UI" pitchFamily="34" charset="0"/>
                  <a:cs typeface="Segoe UI" pitchFamily="34" charset="0"/>
                </a:rPr>
                <a:t>Cloud OS</a:t>
              </a:r>
            </a:p>
          </p:txBody>
        </p:sp>
      </p:grpSp>
      <p:sp>
        <p:nvSpPr>
          <p:cNvPr id="40" name="TextBox 39"/>
          <p:cNvSpPr txBox="1"/>
          <p:nvPr/>
        </p:nvSpPr>
        <p:spPr>
          <a:xfrm>
            <a:off x="7966869" y="2891072"/>
            <a:ext cx="2697609" cy="2881700"/>
          </a:xfrm>
          <a:prstGeom prst="rect">
            <a:avLst/>
          </a:prstGeom>
          <a:noFill/>
        </p:spPr>
        <p:txBody>
          <a:bodyPr wrap="none" lIns="0" tIns="0" rIns="0" bIns="0" rtlCol="0">
            <a:spAutoFit/>
          </a:bodyPr>
          <a:lstStyle/>
          <a:p>
            <a:r>
              <a:rPr lang="en-US" sz="3672" b="1" u="sng" dirty="0">
                <a:gradFill>
                  <a:gsLst>
                    <a:gs pos="0">
                      <a:schemeClr val="tx1"/>
                    </a:gs>
                    <a:gs pos="86000">
                      <a:schemeClr val="tx1"/>
                    </a:gs>
                  </a:gsLst>
                  <a:lin ang="5400000" scaled="0"/>
                </a:gradFill>
                <a:latin typeface="Segoe UI Light" pitchFamily="34" charset="0"/>
              </a:rPr>
              <a:t>Common</a:t>
            </a:r>
          </a:p>
          <a:p>
            <a:r>
              <a:rPr lang="en-US" sz="3672" dirty="0">
                <a:gradFill>
                  <a:gsLst>
                    <a:gs pos="0">
                      <a:schemeClr val="tx1"/>
                    </a:gs>
                    <a:gs pos="86000">
                      <a:schemeClr val="tx1"/>
                    </a:gs>
                  </a:gsLst>
                  <a:lin ang="5400000" scaled="0"/>
                </a:gradFill>
                <a:latin typeface="Segoe UI Light" pitchFamily="34" charset="0"/>
              </a:rPr>
              <a:t>Identity</a:t>
            </a:r>
          </a:p>
          <a:p>
            <a:r>
              <a:rPr lang="en-US" sz="3672" dirty="0">
                <a:gradFill>
                  <a:gsLst>
                    <a:gs pos="0">
                      <a:schemeClr val="tx1"/>
                    </a:gs>
                    <a:gs pos="86000">
                      <a:schemeClr val="tx1"/>
                    </a:gs>
                  </a:gsLst>
                  <a:lin ang="5400000" scaled="0"/>
                </a:gradFill>
                <a:latin typeface="Segoe UI Light" pitchFamily="34" charset="0"/>
              </a:rPr>
              <a:t>Virtualization</a:t>
            </a:r>
          </a:p>
          <a:p>
            <a:r>
              <a:rPr lang="en-US" sz="3672" dirty="0">
                <a:gradFill>
                  <a:gsLst>
                    <a:gs pos="0">
                      <a:schemeClr val="tx1"/>
                    </a:gs>
                    <a:gs pos="86000">
                      <a:schemeClr val="tx1"/>
                    </a:gs>
                  </a:gsLst>
                  <a:lin ang="5400000" scaled="0"/>
                </a:gradFill>
                <a:latin typeface="Segoe UI Light" pitchFamily="34" charset="0"/>
                <a:ea typeface="Segoe UI" pitchFamily="34" charset="0"/>
                <a:cs typeface="Segoe UI" pitchFamily="34" charset="0"/>
              </a:rPr>
              <a:t>Management</a:t>
            </a:r>
          </a:p>
          <a:p>
            <a:r>
              <a:rPr lang="en-US" sz="3672" dirty="0">
                <a:gradFill>
                  <a:gsLst>
                    <a:gs pos="0">
                      <a:schemeClr val="tx1"/>
                    </a:gs>
                    <a:gs pos="86000">
                      <a:schemeClr val="tx1"/>
                    </a:gs>
                  </a:gsLst>
                  <a:lin ang="5400000" scaled="0"/>
                </a:gradFill>
                <a:latin typeface="Segoe UI Light" pitchFamily="34" charset="0"/>
                <a:ea typeface="Segoe UI" pitchFamily="34" charset="0"/>
                <a:cs typeface="Segoe UI" pitchFamily="34" charset="0"/>
              </a:rPr>
              <a:t>Development</a:t>
            </a:r>
          </a:p>
        </p:txBody>
      </p:sp>
    </p:spTree>
    <p:extLst>
      <p:ext uri="{BB962C8B-B14F-4D97-AF65-F5344CB8AC3E}">
        <p14:creationId xmlns:p14="http://schemas.microsoft.com/office/powerpoint/2010/main" val="3328259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Moving Virtualization Forward</a:t>
            </a:r>
            <a:endParaRPr lang="en-US" dirty="0"/>
          </a:p>
        </p:txBody>
      </p:sp>
    </p:spTree>
    <p:extLst>
      <p:ext uri="{BB962C8B-B14F-4D97-AF65-F5344CB8AC3E}">
        <p14:creationId xmlns:p14="http://schemas.microsoft.com/office/powerpoint/2010/main" val="2506412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Generation Of </a:t>
            </a:r>
            <a:r>
              <a:rPr lang="en-US" dirty="0"/>
              <a:t>Virtual Machines</a:t>
            </a:r>
            <a:br>
              <a:rPr lang="en-US" dirty="0"/>
            </a:br>
            <a:r>
              <a:rPr lang="en-US" sz="3600" dirty="0"/>
              <a:t>Generation 2 virtual machines</a:t>
            </a:r>
            <a:r>
              <a:rPr lang="en-US" dirty="0"/>
              <a:t/>
            </a:r>
            <a:br>
              <a:rPr lang="en-US" dirty="0"/>
            </a:br>
            <a:endParaRPr lang="en-US" dirty="0"/>
          </a:p>
        </p:txBody>
      </p:sp>
      <p:sp>
        <p:nvSpPr>
          <p:cNvPr id="3" name="Content Placeholder 2"/>
          <p:cNvSpPr>
            <a:spLocks noGrp="1"/>
          </p:cNvSpPr>
          <p:nvPr>
            <p:ph sz="quarter" idx="10"/>
          </p:nvPr>
        </p:nvSpPr>
        <p:spPr>
          <a:xfrm>
            <a:off x="276684" y="1687127"/>
            <a:ext cx="11887200" cy="4124206"/>
          </a:xfrm>
          <a:prstGeom prst="rect">
            <a:avLst/>
          </a:prstGeom>
        </p:spPr>
        <p:txBody>
          <a:bodyPr/>
          <a:lstStyle/>
          <a:p>
            <a:r>
              <a:rPr lang="en-US" dirty="0" smtClean="0"/>
              <a:t>Legacy free</a:t>
            </a:r>
          </a:p>
          <a:p>
            <a:r>
              <a:rPr lang="en-US" dirty="0" smtClean="0"/>
              <a:t>UEFI based</a:t>
            </a:r>
          </a:p>
          <a:p>
            <a:pPr lvl="1"/>
            <a:r>
              <a:rPr lang="en-US" dirty="0" smtClean="0"/>
              <a:t>Many emulated devices removed</a:t>
            </a:r>
          </a:p>
          <a:p>
            <a:pPr lvl="1"/>
            <a:r>
              <a:rPr lang="en-US" dirty="0" smtClean="0"/>
              <a:t>Boots from virtual SCSI or synthetic network adapters</a:t>
            </a:r>
          </a:p>
          <a:p>
            <a:pPr lvl="1"/>
            <a:r>
              <a:rPr lang="en-US" dirty="0" smtClean="0"/>
              <a:t>Enables UEFI secure boot standard</a:t>
            </a:r>
          </a:p>
          <a:p>
            <a:r>
              <a:rPr lang="en-US" dirty="0" smtClean="0"/>
              <a:t>Supported guest operating systems:</a:t>
            </a:r>
          </a:p>
          <a:p>
            <a:pPr lvl="1"/>
            <a:r>
              <a:rPr lang="en-US" dirty="0" smtClean="0"/>
              <a:t>64-bit </a:t>
            </a:r>
            <a:r>
              <a:rPr lang="en-US" dirty="0"/>
              <a:t>versions of Windows 8 and Windows Server 2012</a:t>
            </a:r>
            <a:endParaRPr lang="en-US" dirty="0" smtClean="0"/>
          </a:p>
          <a:p>
            <a:pPr lvl="1"/>
            <a:r>
              <a:rPr lang="en-US" dirty="0" smtClean="0"/>
              <a:t>64-bit versions of Windows 8.1 and Windows Server 2012 R2</a:t>
            </a:r>
            <a:endParaRPr lang="en-US" dirty="0"/>
          </a:p>
        </p:txBody>
      </p:sp>
    </p:spTree>
    <p:extLst>
      <p:ext uri="{BB962C8B-B14F-4D97-AF65-F5344CB8AC3E}">
        <p14:creationId xmlns:p14="http://schemas.microsoft.com/office/powerpoint/2010/main" val="4139304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VM Interaction</a:t>
            </a:r>
            <a:br>
              <a:rPr lang="en-US" dirty="0" smtClean="0"/>
            </a:br>
            <a:r>
              <a:rPr lang="en-US" sz="3200" dirty="0" smtClean="0"/>
              <a:t>Remote Desktop over </a:t>
            </a:r>
            <a:r>
              <a:rPr lang="en-US" sz="3200" dirty="0" err="1" smtClean="0"/>
              <a:t>VMBus</a:t>
            </a:r>
            <a:endParaRPr lang="en-US" dirty="0"/>
          </a:p>
        </p:txBody>
      </p:sp>
      <p:sp>
        <p:nvSpPr>
          <p:cNvPr id="3" name="Text Placeholder 2"/>
          <p:cNvSpPr>
            <a:spLocks noGrp="1"/>
          </p:cNvSpPr>
          <p:nvPr>
            <p:ph sz="quarter" idx="10"/>
          </p:nvPr>
        </p:nvSpPr>
        <p:spPr>
          <a:xfrm>
            <a:off x="274638" y="1660358"/>
            <a:ext cx="11887200" cy="3717941"/>
          </a:xfrm>
        </p:spPr>
        <p:txBody>
          <a:bodyPr/>
          <a:lstStyle/>
          <a:p>
            <a:r>
              <a:rPr lang="en-US" dirty="0" smtClean="0"/>
              <a:t>Full remote desktop capabilities</a:t>
            </a:r>
          </a:p>
          <a:p>
            <a:pPr lvl="1"/>
            <a:r>
              <a:rPr lang="en-US" dirty="0" smtClean="0"/>
              <a:t>Shared clipboard</a:t>
            </a:r>
          </a:p>
          <a:p>
            <a:pPr lvl="1"/>
            <a:r>
              <a:rPr lang="en-US" dirty="0" smtClean="0"/>
              <a:t>Audio redirection</a:t>
            </a:r>
          </a:p>
          <a:p>
            <a:pPr lvl="1"/>
            <a:r>
              <a:rPr lang="en-US" dirty="0" smtClean="0"/>
              <a:t>Enhanced login</a:t>
            </a:r>
          </a:p>
          <a:p>
            <a:pPr lvl="1"/>
            <a:r>
              <a:rPr lang="en-US" dirty="0" smtClean="0"/>
              <a:t>and more….</a:t>
            </a:r>
          </a:p>
          <a:p>
            <a:r>
              <a:rPr lang="en-US" dirty="0" smtClean="0"/>
              <a:t>Enabled even when the network is down</a:t>
            </a:r>
            <a:endParaRPr lang="en-US" dirty="0"/>
          </a:p>
          <a:p>
            <a:r>
              <a:rPr lang="en-US" dirty="0" smtClean="0"/>
              <a:t>Integrated into Hyper-V Management experience</a:t>
            </a:r>
          </a:p>
        </p:txBody>
      </p:sp>
    </p:spTree>
    <p:extLst>
      <p:ext uri="{BB962C8B-B14F-4D97-AF65-F5344CB8AC3E}">
        <p14:creationId xmlns:p14="http://schemas.microsoft.com/office/powerpoint/2010/main" val="598057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Activation</a:t>
            </a:r>
            <a:endParaRPr lang="en-US" dirty="0"/>
          </a:p>
        </p:txBody>
      </p:sp>
      <p:sp>
        <p:nvSpPr>
          <p:cNvPr id="3" name="Content Placeholder 2"/>
          <p:cNvSpPr>
            <a:spLocks noGrp="1"/>
          </p:cNvSpPr>
          <p:nvPr>
            <p:ph idx="4294967295"/>
          </p:nvPr>
        </p:nvSpPr>
        <p:spPr>
          <a:xfrm>
            <a:off x="531948" y="1476622"/>
            <a:ext cx="11370960" cy="3323987"/>
          </a:xfrm>
          <a:prstGeom prst="rect">
            <a:avLst/>
          </a:prstGeom>
        </p:spPr>
        <p:txBody>
          <a:bodyPr/>
          <a:lstStyle/>
          <a:p>
            <a:r>
              <a:rPr lang="en-US" dirty="0"/>
              <a:t>Zero touch activation of virtual machines </a:t>
            </a:r>
            <a:endParaRPr lang="en-US" dirty="0" smtClean="0"/>
          </a:p>
          <a:p>
            <a:r>
              <a:rPr lang="en-US" dirty="0" smtClean="0"/>
              <a:t>Virtual machines automatically activated according to the hosting environment</a:t>
            </a:r>
          </a:p>
          <a:p>
            <a:r>
              <a:rPr lang="en-US" dirty="0" smtClean="0"/>
              <a:t>Reduces configuration for </a:t>
            </a:r>
            <a:r>
              <a:rPr lang="en-US" dirty="0" err="1" smtClean="0"/>
              <a:t>hosters</a:t>
            </a:r>
            <a:r>
              <a:rPr lang="en-US" dirty="0" smtClean="0"/>
              <a:t> </a:t>
            </a:r>
            <a:r>
              <a:rPr lang="en-US" dirty="0"/>
              <a:t>/ enterprises</a:t>
            </a:r>
          </a:p>
          <a:p>
            <a:endParaRPr lang="en-US" dirty="0" smtClean="0"/>
          </a:p>
        </p:txBody>
      </p:sp>
    </p:spTree>
    <p:extLst>
      <p:ext uri="{BB962C8B-B14F-4D97-AF65-F5344CB8AC3E}">
        <p14:creationId xmlns:p14="http://schemas.microsoft.com/office/powerpoint/2010/main" val="2931108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 [Read-Only]" id="{68657F44-7C4C-40C4-8660-48CD78E81280}" vid="{F527D764-6833-416A-B307-A7A7B10A8ED8}"/>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266</TotalTime>
  <Words>2413</Words>
  <Application>Microsoft Office PowerPoint</Application>
  <PresentationFormat>Custom</PresentationFormat>
  <Paragraphs>396</Paragraphs>
  <Slides>49</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49</vt:i4>
      </vt:variant>
    </vt:vector>
  </HeadingPairs>
  <TitlesOfParts>
    <vt:vector size="58" baseType="lpstr">
      <vt:lpstr>Arial</vt:lpstr>
      <vt:lpstr>Consolas</vt:lpstr>
      <vt:lpstr>Segoe Semibold</vt:lpstr>
      <vt:lpstr>Segoe UI</vt:lpstr>
      <vt:lpstr>Segoe UI Light</vt:lpstr>
      <vt:lpstr>Wingdings</vt:lpstr>
      <vt:lpstr>TechEd_2013_Template_16x9</vt:lpstr>
      <vt:lpstr>1_TechEd_2013_Template_16x9</vt:lpstr>
      <vt:lpstr>2_TechEd_2013_Template_16x9</vt:lpstr>
      <vt:lpstr>PowerPoint Presentation</vt:lpstr>
      <vt:lpstr>What’s new in Hyper-V</vt:lpstr>
      <vt:lpstr>Hyper-V in Windows Server 2012</vt:lpstr>
      <vt:lpstr>Windows Azure IaaS</vt:lpstr>
      <vt:lpstr>PowerPoint Presentation</vt:lpstr>
      <vt:lpstr>Moving Virtualization Forward</vt:lpstr>
      <vt:lpstr>New Generation Of Virtual Machines Generation 2 virtual machines </vt:lpstr>
      <vt:lpstr>Enhanced VM Interaction Remote Desktop over VMBus</vt:lpstr>
      <vt:lpstr>Automatic Activation</vt:lpstr>
      <vt:lpstr>Demo: Moving Virtualization Forward </vt:lpstr>
      <vt:lpstr>Generation 2 Virtual Machine Hardware</vt:lpstr>
      <vt:lpstr>Existing Virtual Machine Control</vt:lpstr>
      <vt:lpstr>Existing Virtual Machine Control</vt:lpstr>
      <vt:lpstr>Existing Virtual Machine Control</vt:lpstr>
      <vt:lpstr>Existing Virtual Machine Control</vt:lpstr>
      <vt:lpstr>Existing Virtual Machine Control</vt:lpstr>
      <vt:lpstr>Existing Virtual Machine Control</vt:lpstr>
      <vt:lpstr>Existing Virtual Machine Control</vt:lpstr>
      <vt:lpstr>Enhanced Virtual Machine Control</vt:lpstr>
      <vt:lpstr>Enhanced Virtual Machine Control</vt:lpstr>
      <vt:lpstr>Enhanced Virtual Machine Control</vt:lpstr>
      <vt:lpstr>Enhanced Virtual Machine Control</vt:lpstr>
      <vt:lpstr>Enhanced Virtual Machine Control</vt:lpstr>
      <vt:lpstr>Enhanced Virtual Machine Control</vt:lpstr>
      <vt:lpstr>Enhanced Virtual Machine Control</vt:lpstr>
      <vt:lpstr>Private Cloud</vt:lpstr>
      <vt:lpstr>Zero-downtime upgrade</vt:lpstr>
      <vt:lpstr>Faster Live Migration</vt:lpstr>
      <vt:lpstr>Online VHDX resize</vt:lpstr>
      <vt:lpstr>Live virtual machine export / clone</vt:lpstr>
      <vt:lpstr>Demo: Private Cloud #1</vt:lpstr>
      <vt:lpstr>Cross version compatibility</vt:lpstr>
      <vt:lpstr>PowerPoint Presentation</vt:lpstr>
      <vt:lpstr>PowerPoint Presentation</vt:lpstr>
      <vt:lpstr>Faster Live Migration</vt:lpstr>
      <vt:lpstr>Continuing Linux Guest Support</vt:lpstr>
      <vt:lpstr>Storage QoS</vt:lpstr>
      <vt:lpstr>PowerPoint Presentation</vt:lpstr>
      <vt:lpstr>Demo: Private Cloud #2</vt:lpstr>
      <vt:lpstr>Disaster Recovery</vt:lpstr>
      <vt:lpstr>Hyper-V Replica</vt:lpstr>
      <vt:lpstr>Demo: Hyper-V Replica</vt:lpstr>
      <vt:lpstr>Summary</vt:lpstr>
      <vt:lpstr>Related content</vt:lpstr>
      <vt:lpstr>Track resources</vt:lpstr>
      <vt:lpstr>Resources</vt:lpstr>
      <vt:lpstr>Complete an evaluation on CommNet and enter to win!</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MDC-B330: What’s new in Hyper-V</dc:title>
  <dc:subject>TechEd 2013</dc:subject>
  <dc:creator>Benjamin Armstrong</dc:creator>
  <cp:keywords>TechEd 2013</cp:keywords>
  <dc:description>Template by: Jordan Cayabyab, Artitudes Design, Inc.
Formatting by: Dana KW, Silver Fox Productions, Inc.
Audience Type: Internal/External</dc:description>
  <cp:lastModifiedBy>Shows</cp:lastModifiedBy>
  <cp:revision>33</cp:revision>
  <dcterms:created xsi:type="dcterms:W3CDTF">2013-05-27T04:35:38Z</dcterms:created>
  <dcterms:modified xsi:type="dcterms:W3CDTF">2013-06-03T22:39:45Z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