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43"/>
  </p:notesMasterIdLst>
  <p:handoutMasterIdLst>
    <p:handoutMasterId r:id="rId44"/>
  </p:handoutMasterIdLst>
  <p:sldIdLst>
    <p:sldId id="257" r:id="rId6"/>
    <p:sldId id="320" r:id="rId7"/>
    <p:sldId id="322" r:id="rId8"/>
    <p:sldId id="375" r:id="rId9"/>
    <p:sldId id="376" r:id="rId10"/>
    <p:sldId id="325" r:id="rId11"/>
    <p:sldId id="357" r:id="rId12"/>
    <p:sldId id="360" r:id="rId13"/>
    <p:sldId id="361" r:id="rId14"/>
    <p:sldId id="362" r:id="rId15"/>
    <p:sldId id="381" r:id="rId16"/>
    <p:sldId id="355" r:id="rId17"/>
    <p:sldId id="364" r:id="rId18"/>
    <p:sldId id="380" r:id="rId19"/>
    <p:sldId id="377" r:id="rId20"/>
    <p:sldId id="378" r:id="rId21"/>
    <p:sldId id="382" r:id="rId22"/>
    <p:sldId id="333" r:id="rId23"/>
    <p:sldId id="383" r:id="rId24"/>
    <p:sldId id="365" r:id="rId25"/>
    <p:sldId id="384" r:id="rId26"/>
    <p:sldId id="367" r:id="rId27"/>
    <p:sldId id="385" r:id="rId28"/>
    <p:sldId id="370" r:id="rId29"/>
    <p:sldId id="369" r:id="rId30"/>
    <p:sldId id="371" r:id="rId31"/>
    <p:sldId id="372" r:id="rId32"/>
    <p:sldId id="374" r:id="rId33"/>
    <p:sldId id="373" r:id="rId34"/>
    <p:sldId id="353" r:id="rId35"/>
    <p:sldId id="311" r:id="rId36"/>
    <p:sldId id="386" r:id="rId37"/>
    <p:sldId id="313" r:id="rId38"/>
    <p:sldId id="314" r:id="rId39"/>
    <p:sldId id="315" r:id="rId40"/>
    <p:sldId id="271" r:id="rId41"/>
    <p:sldId id="256" r:id="rId4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066" autoAdjust="0"/>
    <p:restoredTop sz="94633" autoAdjust="0"/>
  </p:normalViewPr>
  <p:slideViewPr>
    <p:cSldViewPr>
      <p:cViewPr varScale="1">
        <p:scale>
          <a:sx n="98" d="100"/>
          <a:sy n="98" d="100"/>
        </p:scale>
        <p:origin x="-1122" y="-90"/>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6/13/2012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6/13/2012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6:46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3443836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2332706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6:46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2132228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210942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6/13/2012 6:46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9"/>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hyperlink" Target="http://www.microsoft.com/sqlserverlabs" TargetMode="External"/><Relationship Id="rId2" Type="http://schemas.openxmlformats.org/officeDocument/2006/relationships/image" Target="../media/image22.jpeg"/><Relationship Id="rId1" Type="http://schemas.openxmlformats.org/officeDocument/2006/relationships/slideLayout" Target="../slideLayouts/slideLayout8.xml"/><Relationship Id="rId5" Type="http://schemas.openxmlformats.org/officeDocument/2006/relationships/image" Target="../media/image24.wmf"/><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hyperlink" Target="http://microsoft.com/msdn"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6.emf"/><Relationship Id="rId11" Type="http://schemas.microsoft.com/office/2007/relationships/hdphoto" Target="../media/hdphoto2.wdp"/><Relationship Id="rId5" Type="http://schemas.openxmlformats.org/officeDocument/2006/relationships/hyperlink" Target="http://northamerica.msteched.com/" TargetMode="External"/><Relationship Id="rId10" Type="http://schemas.openxmlformats.org/officeDocument/2006/relationships/image" Target="../media/image28.png"/><Relationship Id="rId4" Type="http://schemas.microsoft.com/office/2007/relationships/hdphoto" Target="../media/hdphoto1.wdp"/><Relationship Id="rId9" Type="http://schemas.openxmlformats.org/officeDocument/2006/relationships/hyperlink" Target="http://microsoft.com/technet"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png"/><Relationship Id="rId7"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 Id="rId9"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51980" y="3420908"/>
            <a:ext cx="7018360" cy="1111638"/>
          </a:xfrm>
        </p:spPr>
        <p:txBody>
          <a:bodyPr/>
          <a:lstStyle/>
          <a:p>
            <a:r>
              <a:rPr lang="en-US" dirty="0"/>
              <a:t>Understanding and Deploying Hosted Private Cloud: Concepts and Implementation </a:t>
            </a:r>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3212" y="4953000"/>
            <a:ext cx="726983" cy="996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Presentation Title Rectangle"/>
          <p:cNvSpPr txBox="1">
            <a:spLocks/>
          </p:cNvSpPr>
          <p:nvPr/>
        </p:nvSpPr>
        <p:spPr>
          <a:xfrm>
            <a:off x="4687796" y="5084496"/>
            <a:ext cx="1482816" cy="768312"/>
          </a:xfrm>
          <a:prstGeom prst="rect">
            <a:avLst/>
          </a:prstGeom>
          <a:noFill/>
        </p:spPr>
        <p:txBody>
          <a:bodyPr lIns="182880" rIns="137160" anchor="ctr" anchorCtr="0">
            <a:noAutofit/>
          </a:bodyPr>
          <a:lstStyle>
            <a:lvl1pPr algn="l" defTabSz="914363"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charset="0"/>
              </a:defRPr>
            </a:lvl1pPr>
          </a:lstStyle>
          <a:p>
            <a:r>
              <a:rPr lang="en-US" sz="2000" b="0" dirty="0" smtClean="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rPr>
              <a:t>Tom Shinder</a:t>
            </a:r>
            <a:endParaRPr lang="en-US" sz="2000" b="0" dirty="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endParaRPr>
          </a:p>
          <a:p>
            <a:r>
              <a:rPr lang="en-US" sz="1000" b="0" spc="-70" dirty="0" smtClean="0">
                <a:gradFill flip="none" rotWithShape="1">
                  <a:gsLst>
                    <a:gs pos="15000">
                      <a:srgbClr val="000000"/>
                    </a:gs>
                    <a:gs pos="40000">
                      <a:srgbClr val="000000"/>
                    </a:gs>
                  </a:gsLst>
                  <a:lin ang="5400000" scaled="0"/>
                  <a:tileRect/>
                </a:gradFill>
                <a:latin typeface="+mn-lt"/>
              </a:rPr>
              <a:t>Principal Writer</a:t>
            </a:r>
          </a:p>
          <a:p>
            <a:r>
              <a:rPr lang="en-US" sz="1000" b="0" spc="-70" dirty="0" smtClean="0">
                <a:gradFill flip="none" rotWithShape="1">
                  <a:gsLst>
                    <a:gs pos="15000">
                      <a:srgbClr val="000000"/>
                    </a:gs>
                    <a:gs pos="40000">
                      <a:srgbClr val="000000"/>
                    </a:gs>
                  </a:gsLst>
                  <a:lin ang="5400000" scaled="0"/>
                  <a:tileRect/>
                </a:gradFill>
                <a:latin typeface="+mn-lt"/>
              </a:rPr>
              <a:t>Microsoft SCD iX Solutions Group</a:t>
            </a:r>
            <a:endParaRPr lang="en-US" sz="1000" b="0" spc="-70" dirty="0">
              <a:gradFill flip="none" rotWithShape="1">
                <a:gsLst>
                  <a:gs pos="15000">
                    <a:srgbClr val="000000"/>
                  </a:gs>
                  <a:gs pos="40000">
                    <a:srgbClr val="000000"/>
                  </a:gs>
                </a:gsLst>
                <a:lin ang="5400000" scaled="0"/>
                <a:tileRect/>
              </a:gradFill>
              <a:latin typeface="+mn-lt"/>
            </a:endParaRPr>
          </a:p>
        </p:txBody>
      </p:sp>
      <p:pic>
        <p:nvPicPr>
          <p:cNvPr id="8" name="Picture 2" descr="Yuri Diogenes [MSFT]'s ava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5412" y="4953000"/>
            <a:ext cx="872470" cy="979304"/>
          </a:xfrm>
          <a:prstGeom prst="rect">
            <a:avLst/>
          </a:prstGeom>
          <a:noFill/>
          <a:extLst>
            <a:ext uri="{909E8E84-426E-40DD-AFC4-6F175D3DCCD1}">
              <a14:hiddenFill xmlns:a14="http://schemas.microsoft.com/office/drawing/2010/main">
                <a:solidFill>
                  <a:srgbClr val="FFFFFF"/>
                </a:solidFill>
              </a14:hiddenFill>
            </a:ext>
          </a:extLst>
        </p:spPr>
      </p:pic>
      <p:sp>
        <p:nvSpPr>
          <p:cNvPr id="9" name="Presentation Title Rectangle"/>
          <p:cNvSpPr txBox="1">
            <a:spLocks/>
          </p:cNvSpPr>
          <p:nvPr/>
        </p:nvSpPr>
        <p:spPr>
          <a:xfrm>
            <a:off x="7255498" y="5053476"/>
            <a:ext cx="1464026" cy="916830"/>
          </a:xfrm>
          <a:prstGeom prst="rect">
            <a:avLst/>
          </a:prstGeom>
          <a:noFill/>
        </p:spPr>
        <p:txBody>
          <a:bodyPr lIns="182880" rIns="137160" anchor="ctr" anchorCtr="0">
            <a:noAutofit/>
          </a:bodyPr>
          <a:lstStyle>
            <a:lvl1pPr algn="l" defTabSz="914363"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charset="0"/>
              </a:defRPr>
            </a:lvl1pPr>
          </a:lstStyle>
          <a:p>
            <a:r>
              <a:rPr lang="en-US" sz="2000" b="0" dirty="0" smtClean="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rPr>
              <a:t>Yuri Diogenes</a:t>
            </a:r>
            <a:endParaRPr lang="en-US" sz="2000" b="0" dirty="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endParaRPr>
          </a:p>
          <a:p>
            <a:r>
              <a:rPr lang="en-US" sz="1000" b="0" spc="-70" dirty="0" smtClean="0">
                <a:gradFill flip="none" rotWithShape="1">
                  <a:gsLst>
                    <a:gs pos="15000">
                      <a:srgbClr val="000000"/>
                    </a:gs>
                    <a:gs pos="40000">
                      <a:srgbClr val="000000"/>
                    </a:gs>
                  </a:gsLst>
                  <a:lin ang="5400000" scaled="0"/>
                  <a:tileRect/>
                </a:gradFill>
                <a:latin typeface="+mn-lt"/>
              </a:rPr>
              <a:t>Senior Technical Writer</a:t>
            </a:r>
          </a:p>
          <a:p>
            <a:r>
              <a:rPr lang="en-US" sz="1000" b="0" spc="-70" dirty="0" smtClean="0">
                <a:gradFill flip="none" rotWithShape="1">
                  <a:gsLst>
                    <a:gs pos="15000">
                      <a:srgbClr val="000000"/>
                    </a:gs>
                    <a:gs pos="40000">
                      <a:srgbClr val="000000"/>
                    </a:gs>
                  </a:gsLst>
                  <a:lin ang="5400000" scaled="0"/>
                  <a:tileRect/>
                </a:gradFill>
                <a:latin typeface="+mn-lt"/>
              </a:rPr>
              <a:t>Microsoft SCD </a:t>
            </a:r>
            <a:r>
              <a:rPr lang="en-US" sz="1000" b="0" spc="-70" dirty="0" err="1" smtClean="0">
                <a:gradFill flip="none" rotWithShape="1">
                  <a:gsLst>
                    <a:gs pos="15000">
                      <a:srgbClr val="000000"/>
                    </a:gs>
                    <a:gs pos="40000">
                      <a:srgbClr val="000000"/>
                    </a:gs>
                  </a:gsLst>
                  <a:lin ang="5400000" scaled="0"/>
                  <a:tileRect/>
                </a:gradFill>
                <a:latin typeface="+mn-lt"/>
              </a:rPr>
              <a:t>iX</a:t>
            </a:r>
            <a:r>
              <a:rPr lang="en-US" sz="1000" b="0" spc="-70" dirty="0" smtClean="0">
                <a:gradFill flip="none" rotWithShape="1">
                  <a:gsLst>
                    <a:gs pos="15000">
                      <a:srgbClr val="000000"/>
                    </a:gs>
                    <a:gs pos="40000">
                      <a:srgbClr val="000000"/>
                    </a:gs>
                  </a:gsLst>
                  <a:lin ang="5400000" scaled="0"/>
                  <a:tileRect/>
                </a:gradFill>
                <a:latin typeface="+mn-lt"/>
              </a:rPr>
              <a:t> Foundations Group</a:t>
            </a:r>
            <a:endParaRPr lang="en-US" sz="1000" b="0" spc="-70" dirty="0">
              <a:gradFill flip="none" rotWithShape="1">
                <a:gsLst>
                  <a:gs pos="15000">
                    <a:srgbClr val="000000"/>
                  </a:gs>
                  <a:gs pos="40000">
                    <a:srgbClr val="000000"/>
                  </a:gs>
                </a:gsLst>
                <a:lin ang="5400000" scaled="0"/>
                <a:tileRect/>
              </a:gradFill>
              <a:latin typeface="+mn-lt"/>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3533" y="4839510"/>
            <a:ext cx="723443" cy="1104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Presentation Title Rectangle"/>
          <p:cNvSpPr txBox="1">
            <a:spLocks/>
          </p:cNvSpPr>
          <p:nvPr/>
        </p:nvSpPr>
        <p:spPr>
          <a:xfrm>
            <a:off x="9672239" y="4694149"/>
            <a:ext cx="1679973" cy="1381615"/>
          </a:xfrm>
          <a:prstGeom prst="rect">
            <a:avLst/>
          </a:prstGeom>
          <a:noFill/>
        </p:spPr>
        <p:txBody>
          <a:bodyPr lIns="182880" rIns="13716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0" dirty="0" smtClean="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rPr>
              <a:t>Josh </a:t>
            </a:r>
            <a:br>
              <a:rPr lang="en-US" sz="2000" b="0" dirty="0" smtClean="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rPr>
            </a:br>
            <a:r>
              <a:rPr lang="en-US" sz="2000" b="0" dirty="0" smtClean="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rPr>
              <a:t>Adams</a:t>
            </a:r>
            <a:endParaRPr lang="en-US" sz="2000" b="0" dirty="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endParaRPr>
          </a:p>
          <a:p>
            <a:r>
              <a:rPr lang="en-US" sz="1000" b="0" spc="-70" dirty="0" smtClean="0">
                <a:gradFill flip="none" rotWithShape="1">
                  <a:gsLst>
                    <a:gs pos="15000">
                      <a:srgbClr val="000000"/>
                    </a:gs>
                    <a:gs pos="40000">
                      <a:srgbClr val="000000"/>
                    </a:gs>
                  </a:gsLst>
                  <a:lin ang="5400000" scaled="0"/>
                  <a:tileRect/>
                </a:gradFill>
                <a:latin typeface="+mn-lt"/>
              </a:rPr>
              <a:t>Senior Program Manager</a:t>
            </a:r>
          </a:p>
          <a:p>
            <a:r>
              <a:rPr lang="en-US" sz="1000" b="0" spc="-70" dirty="0" smtClean="0">
                <a:gradFill flip="none" rotWithShape="1">
                  <a:gsLst>
                    <a:gs pos="15000">
                      <a:srgbClr val="000000"/>
                    </a:gs>
                    <a:gs pos="40000">
                      <a:srgbClr val="000000"/>
                    </a:gs>
                  </a:gsLst>
                  <a:lin ang="5400000" scaled="0"/>
                  <a:tileRect/>
                </a:gradFill>
                <a:latin typeface="+mn-lt"/>
              </a:rPr>
              <a:t>Microsoft Enterprise Engineer Center (EEC)</a:t>
            </a:r>
            <a:endParaRPr lang="en-US" sz="1000" b="0" spc="-70" dirty="0">
              <a:gradFill flip="none" rotWithShape="1">
                <a:gsLst>
                  <a:gs pos="15000">
                    <a:srgbClr val="000000"/>
                  </a:gs>
                  <a:gs pos="40000">
                    <a:srgbClr val="000000"/>
                  </a:gs>
                </a:gsLst>
                <a:lin ang="5400000" scaled="0"/>
                <a:tileRect/>
              </a:gradFill>
              <a:latin typeface="+mn-lt"/>
            </a:endParaRPr>
          </a:p>
        </p:txBody>
      </p:sp>
      <p:sp>
        <p:nvSpPr>
          <p:cNvPr id="3" name="TextBox 2"/>
          <p:cNvSpPr txBox="1"/>
          <p:nvPr/>
        </p:nvSpPr>
        <p:spPr>
          <a:xfrm>
            <a:off x="519113" y="228600"/>
            <a:ext cx="2374899" cy="433965"/>
          </a:xfrm>
          <a:prstGeom prst="rect">
            <a:avLst/>
          </a:prstGeom>
          <a:noFill/>
        </p:spPr>
        <p:txBody>
          <a:bodyPr wrap="square" lIns="91440" tIns="91440" rIns="91440" bIns="91440" rtlCol="0">
            <a:spAutoFit/>
          </a:bodyPr>
          <a:lstStyle/>
          <a:p>
            <a:pPr>
              <a:lnSpc>
                <a:spcPct val="90000"/>
              </a:lnSpc>
              <a:spcBef>
                <a:spcPct val="20000"/>
              </a:spcBef>
              <a:buSzPct val="90000"/>
            </a:pPr>
            <a:r>
              <a:rPr lang="en-US" dirty="0" smtClean="0">
                <a:solidFill>
                  <a:schemeClr val="tx1">
                    <a:alpha val="99000"/>
                  </a:schemeClr>
                </a:solidFill>
              </a:rPr>
              <a:t>WSV320</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pt-BR" dirty="0" err="1" smtClean="0"/>
              <a:t>Converged</a:t>
            </a:r>
            <a:r>
              <a:rPr lang="pt-BR" dirty="0" smtClean="0"/>
              <a:t> Network and </a:t>
            </a:r>
            <a:r>
              <a:rPr lang="pt-BR" dirty="0" err="1" smtClean="0"/>
              <a:t>Storage</a:t>
            </a:r>
            <a:endParaRPr lang="en-US" dirty="0"/>
          </a:p>
        </p:txBody>
      </p:sp>
      <p:sp>
        <p:nvSpPr>
          <p:cNvPr id="67" name="TextBox 66"/>
          <p:cNvSpPr txBox="1"/>
          <p:nvPr/>
        </p:nvSpPr>
        <p:spPr>
          <a:xfrm>
            <a:off x="8151812" y="1425267"/>
            <a:ext cx="3810000" cy="1831248"/>
          </a:xfrm>
          <a:prstGeom prst="rect">
            <a:avLst/>
          </a:prstGeom>
          <a:noFill/>
        </p:spPr>
        <p:txBody>
          <a:bodyPr wrap="square" lIns="121899" tIns="60949" rIns="121899" bIns="60949" rtlCol="0">
            <a:spAutoFit/>
          </a:bodyPr>
          <a:lstStyle/>
          <a:p>
            <a:r>
              <a:rPr lang="en-US" sz="2700" b="1" dirty="0" smtClean="0"/>
              <a:t>Converged Compute + Storage:</a:t>
            </a:r>
          </a:p>
          <a:p>
            <a:pPr marL="380933" indent="-380933">
              <a:buFont typeface="Arial" pitchFamily="34" charset="0"/>
              <a:buChar char="•"/>
            </a:pPr>
            <a:endParaRPr lang="en-US" sz="1900" dirty="0"/>
          </a:p>
          <a:p>
            <a:pPr marL="380933" indent="-380933">
              <a:buFont typeface="Arial" pitchFamily="34" charset="0"/>
              <a:buChar char="•"/>
            </a:pPr>
            <a:r>
              <a:rPr lang="en-US" sz="1900" dirty="0" smtClean="0"/>
              <a:t>10GbE Network(s), fully converged</a:t>
            </a:r>
          </a:p>
        </p:txBody>
      </p:sp>
      <p:sp>
        <p:nvSpPr>
          <p:cNvPr id="68" name="Rectangle 67"/>
          <p:cNvSpPr/>
          <p:nvPr/>
        </p:nvSpPr>
        <p:spPr bwMode="auto">
          <a:xfrm>
            <a:off x="3614590" y="1536289"/>
            <a:ext cx="4164515"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solidFill>
                <a:schemeClr val="bg1"/>
              </a:solidFill>
            </a:endParaRPr>
          </a:p>
        </p:txBody>
      </p:sp>
      <p:sp>
        <p:nvSpPr>
          <p:cNvPr id="87" name="Rectangle 86"/>
          <p:cNvSpPr/>
          <p:nvPr/>
        </p:nvSpPr>
        <p:spPr bwMode="auto">
          <a:xfrm>
            <a:off x="3697495" y="1637889"/>
            <a:ext cx="4164515"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solidFill>
                <a:schemeClr val="bg1"/>
              </a:solidFill>
            </a:endParaRPr>
          </a:p>
        </p:txBody>
      </p:sp>
      <p:sp>
        <p:nvSpPr>
          <p:cNvPr id="88" name="Rectangle 87"/>
          <p:cNvSpPr/>
          <p:nvPr/>
        </p:nvSpPr>
        <p:spPr bwMode="auto">
          <a:xfrm>
            <a:off x="5928187" y="3007861"/>
            <a:ext cx="1520972" cy="738409"/>
          </a:xfrm>
          <a:prstGeom prst="rect">
            <a:avLst/>
          </a:prstGeom>
          <a:noFill/>
          <a:ln w="12700">
            <a:solidFill>
              <a:schemeClr val="tx1"/>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bg1"/>
                </a:solidFill>
                <a:effectLst>
                  <a:outerShdw blurRad="38100" dist="38100" dir="2700000" algn="tl">
                    <a:srgbClr val="000000">
                      <a:alpha val="43137"/>
                    </a:srgbClr>
                  </a:outerShdw>
                </a:effectLst>
              </a:rPr>
              <a:t>Hyper-V</a:t>
            </a:r>
            <a:br>
              <a:rPr lang="en-US" sz="1400" b="1" dirty="0">
                <a:solidFill>
                  <a:schemeClr val="bg1"/>
                </a:solidFill>
                <a:effectLst>
                  <a:outerShdw blurRad="38100" dist="38100" dir="2700000" algn="tl">
                    <a:srgbClr val="000000">
                      <a:alpha val="43137"/>
                    </a:srgbClr>
                  </a:outerShdw>
                </a:effectLst>
              </a:rPr>
            </a:br>
            <a:r>
              <a:rPr lang="en-US" sz="1400" b="1" dirty="0">
                <a:solidFill>
                  <a:schemeClr val="bg1"/>
                </a:solidFill>
                <a:effectLst>
                  <a:outerShdw blurRad="38100" dist="38100" dir="2700000" algn="tl">
                    <a:srgbClr val="000000">
                      <a:alpha val="43137"/>
                    </a:srgbClr>
                  </a:outerShdw>
                </a:effectLst>
              </a:rPr>
              <a:t> Extensible Switch</a:t>
            </a:r>
          </a:p>
        </p:txBody>
      </p:sp>
      <p:grpSp>
        <p:nvGrpSpPr>
          <p:cNvPr id="5" name="Group 88"/>
          <p:cNvGrpSpPr/>
          <p:nvPr/>
        </p:nvGrpSpPr>
        <p:grpSpPr>
          <a:xfrm>
            <a:off x="5856773" y="1777519"/>
            <a:ext cx="830484" cy="1292487"/>
            <a:chOff x="6705600" y="1135825"/>
            <a:chExt cx="915350" cy="1535911"/>
          </a:xfrm>
        </p:grpSpPr>
        <p:sp>
          <p:nvSpPr>
            <p:cNvPr id="90" name="Rectangle 89"/>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effectLst>
                    <a:outerShdw blurRad="38100" dist="38100" dir="2700000" algn="tl">
                      <a:srgbClr val="000000">
                        <a:alpha val="43137"/>
                      </a:srgbClr>
                    </a:outerShdw>
                  </a:effectLst>
                </a:rPr>
                <a:t>VM 1</a:t>
              </a:r>
            </a:p>
          </p:txBody>
        </p:sp>
        <p:grpSp>
          <p:nvGrpSpPr>
            <p:cNvPr id="6" name="Group 84"/>
            <p:cNvGrpSpPr/>
            <p:nvPr/>
          </p:nvGrpSpPr>
          <p:grpSpPr>
            <a:xfrm>
              <a:off x="6921216" y="1964018"/>
              <a:ext cx="442719" cy="332738"/>
              <a:chOff x="0" y="0"/>
              <a:chExt cx="248717" cy="198934"/>
            </a:xfrm>
          </p:grpSpPr>
          <p:sp>
            <p:nvSpPr>
              <p:cNvPr id="94" name="Rectangle 93"/>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Times New Roman"/>
                    <a:ea typeface="Calibri"/>
                  </a:rPr>
                  <a:t> </a:t>
                </a:r>
                <a:endParaRPr lang="en-US" sz="1200" kern="0">
                  <a:solidFill>
                    <a:schemeClr val="bg1"/>
                  </a:solidFill>
                  <a:effectLst>
                    <a:outerShdw blurRad="38100" dist="38100" dir="2700000" algn="tl">
                      <a:srgbClr val="000000">
                        <a:alpha val="43137"/>
                      </a:srgbClr>
                    </a:outerShdw>
                  </a:effectLst>
                  <a:latin typeface="Times New Roman"/>
                  <a:ea typeface="SimSun"/>
                </a:endParaRPr>
              </a:p>
            </p:txBody>
          </p:sp>
          <p:sp>
            <p:nvSpPr>
              <p:cNvPr id="95" name="Rectangle 94"/>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Times New Roman"/>
                    <a:ea typeface="Times New Roman"/>
                  </a:rPr>
                  <a:t> </a:t>
                </a:r>
                <a:endParaRPr lang="en-US" sz="1200" kern="0">
                  <a:solidFill>
                    <a:schemeClr val="bg1"/>
                  </a:solidFill>
                  <a:effectLst>
                    <a:outerShdw blurRad="38100" dist="38100" dir="2700000" algn="tl">
                      <a:srgbClr val="000000">
                        <a:alpha val="43137"/>
                      </a:srgbClr>
                    </a:outerShdw>
                  </a:effectLst>
                  <a:latin typeface="Times New Roman"/>
                  <a:ea typeface="SimSun"/>
                </a:endParaRPr>
              </a:p>
            </p:txBody>
          </p:sp>
        </p:grpSp>
        <p:sp>
          <p:nvSpPr>
            <p:cNvPr id="92" name="Oval 91"/>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Calibri"/>
                  <a:ea typeface="Times New Roman"/>
                  <a:cs typeface="Times New Roman"/>
                </a:rPr>
                <a:t> </a:t>
              </a:r>
              <a:endParaRPr lang="en-US" sz="1100" kern="0">
                <a:solidFill>
                  <a:schemeClr val="bg1"/>
                </a:solidFill>
                <a:effectLst>
                  <a:outerShdw blurRad="38100" dist="38100" dir="2700000" algn="tl">
                    <a:srgbClr val="000000">
                      <a:alpha val="43137"/>
                    </a:srgbClr>
                  </a:outerShdw>
                </a:effectLst>
                <a:latin typeface="Calibri"/>
                <a:ea typeface="Calibri"/>
                <a:cs typeface="Times New Roman"/>
              </a:endParaRPr>
            </a:p>
          </p:txBody>
        </p:sp>
        <p:cxnSp>
          <p:nvCxnSpPr>
            <p:cNvPr id="93" name="Straight Connector 92"/>
            <p:cNvCxnSpPr>
              <a:stCxn id="92" idx="0"/>
              <a:endCxn id="95"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p:cNvCxnSpPr>
            <a:stCxn id="88" idx="2"/>
            <a:endCxn id="113" idx="0"/>
          </p:cNvCxnSpPr>
          <p:nvPr/>
        </p:nvCxnSpPr>
        <p:spPr>
          <a:xfrm flipH="1">
            <a:off x="6675028" y="3746269"/>
            <a:ext cx="13646" cy="1005215"/>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bwMode="auto">
          <a:xfrm>
            <a:off x="3964185" y="2202071"/>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Live Migration</a:t>
            </a:r>
          </a:p>
        </p:txBody>
      </p:sp>
      <p:sp>
        <p:nvSpPr>
          <p:cNvPr id="98" name="Rectangle 97"/>
          <p:cNvSpPr/>
          <p:nvPr/>
        </p:nvSpPr>
        <p:spPr bwMode="auto">
          <a:xfrm>
            <a:off x="4517266" y="2211259"/>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Cluster / Storage</a:t>
            </a:r>
          </a:p>
        </p:txBody>
      </p:sp>
      <p:sp>
        <p:nvSpPr>
          <p:cNvPr id="99" name="Rectangle 98"/>
          <p:cNvSpPr/>
          <p:nvPr/>
        </p:nvSpPr>
        <p:spPr bwMode="auto">
          <a:xfrm>
            <a:off x="5080198" y="2211259"/>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Manage</a:t>
            </a:r>
          </a:p>
        </p:txBody>
      </p:sp>
      <p:sp>
        <p:nvSpPr>
          <p:cNvPr id="100" name="TextBox 99"/>
          <p:cNvSpPr txBox="1"/>
          <p:nvPr/>
        </p:nvSpPr>
        <p:spPr>
          <a:xfrm>
            <a:off x="3760422" y="1663289"/>
            <a:ext cx="1944571" cy="323165"/>
          </a:xfrm>
          <a:prstGeom prst="rect">
            <a:avLst/>
          </a:prstGeom>
          <a:noFill/>
          <a:ln>
            <a:noFill/>
          </a:ln>
        </p:spPr>
        <p:txBody>
          <a:bodyPr wrap="none" lIns="0" tIns="0" rIns="0" bIns="0" rtlCol="0">
            <a:spAutoFit/>
          </a:bodyPr>
          <a:lstStyle/>
          <a:p>
            <a:r>
              <a:rPr lang="en-US" sz="2100" b="1" dirty="0">
                <a:solidFill>
                  <a:schemeClr val="bg1"/>
                </a:solidFill>
              </a:rPr>
              <a:t>Hyper-V Server</a:t>
            </a:r>
          </a:p>
        </p:txBody>
      </p:sp>
      <p:sp>
        <p:nvSpPr>
          <p:cNvPr id="101" name="Oval 100"/>
          <p:cNvSpPr/>
          <p:nvPr/>
        </p:nvSpPr>
        <p:spPr>
          <a:xfrm>
            <a:off x="6615114" y="3678498"/>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grpSp>
        <p:nvGrpSpPr>
          <p:cNvPr id="7" name="Group 101"/>
          <p:cNvGrpSpPr/>
          <p:nvPr/>
        </p:nvGrpSpPr>
        <p:grpSpPr>
          <a:xfrm>
            <a:off x="6753960" y="1777519"/>
            <a:ext cx="830484" cy="1292487"/>
            <a:chOff x="6705600" y="1135825"/>
            <a:chExt cx="915350" cy="1535911"/>
          </a:xfrm>
        </p:grpSpPr>
        <p:sp>
          <p:nvSpPr>
            <p:cNvPr id="103" name="Rectangle 102"/>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effectLst>
                    <a:outerShdw blurRad="38100" dist="38100" dir="2700000" algn="tl">
                      <a:srgbClr val="000000">
                        <a:alpha val="43137"/>
                      </a:srgbClr>
                    </a:outerShdw>
                  </a:effectLst>
                </a:rPr>
                <a:t>VM </a:t>
              </a:r>
              <a:r>
                <a:rPr lang="en-US" sz="1700" b="1" dirty="0">
                  <a:solidFill>
                    <a:schemeClr val="bg1"/>
                  </a:solidFill>
                  <a:effectLst>
                    <a:outerShdw blurRad="38100" dist="38100" dir="2700000" algn="tl">
                      <a:srgbClr val="000000">
                        <a:alpha val="43137"/>
                      </a:srgbClr>
                    </a:outerShdw>
                  </a:effectLst>
                </a:rPr>
                <a:t>n</a:t>
              </a:r>
            </a:p>
          </p:txBody>
        </p:sp>
        <p:grpSp>
          <p:nvGrpSpPr>
            <p:cNvPr id="8" name="Group 97"/>
            <p:cNvGrpSpPr/>
            <p:nvPr/>
          </p:nvGrpSpPr>
          <p:grpSpPr>
            <a:xfrm>
              <a:off x="6921216" y="1964018"/>
              <a:ext cx="442719" cy="332738"/>
              <a:chOff x="0" y="0"/>
              <a:chExt cx="248717" cy="198934"/>
            </a:xfrm>
          </p:grpSpPr>
          <p:sp>
            <p:nvSpPr>
              <p:cNvPr id="107" name="Rectangle 106"/>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Times New Roman"/>
                    <a:ea typeface="Calibri"/>
                  </a:rPr>
                  <a:t> </a:t>
                </a:r>
                <a:endParaRPr lang="en-US" sz="1200" kern="0">
                  <a:solidFill>
                    <a:schemeClr val="bg1"/>
                  </a:solidFill>
                  <a:effectLst>
                    <a:outerShdw blurRad="38100" dist="38100" dir="2700000" algn="tl">
                      <a:srgbClr val="000000">
                        <a:alpha val="43137"/>
                      </a:srgbClr>
                    </a:outerShdw>
                  </a:effectLst>
                  <a:latin typeface="Times New Roman"/>
                  <a:ea typeface="SimSun"/>
                </a:endParaRPr>
              </a:p>
            </p:txBody>
          </p:sp>
          <p:sp>
            <p:nvSpPr>
              <p:cNvPr id="108" name="Rectangle 107"/>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Times New Roman"/>
                    <a:ea typeface="Times New Roman"/>
                  </a:rPr>
                  <a:t> </a:t>
                </a:r>
                <a:endParaRPr lang="en-US" sz="1200" kern="0">
                  <a:solidFill>
                    <a:schemeClr val="bg1"/>
                  </a:solidFill>
                  <a:effectLst>
                    <a:outerShdw blurRad="38100" dist="38100" dir="2700000" algn="tl">
                      <a:srgbClr val="000000">
                        <a:alpha val="43137"/>
                      </a:srgbClr>
                    </a:outerShdw>
                  </a:effectLst>
                  <a:latin typeface="Times New Roman"/>
                  <a:ea typeface="SimSun"/>
                </a:endParaRPr>
              </a:p>
            </p:txBody>
          </p:sp>
        </p:grpSp>
        <p:sp>
          <p:nvSpPr>
            <p:cNvPr id="105" name="Oval 104"/>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Calibri"/>
                  <a:ea typeface="Times New Roman"/>
                  <a:cs typeface="Times New Roman"/>
                </a:rPr>
                <a:t> </a:t>
              </a:r>
              <a:endParaRPr lang="en-US" sz="1100" kern="0">
                <a:solidFill>
                  <a:schemeClr val="bg1"/>
                </a:solidFill>
                <a:effectLst>
                  <a:outerShdw blurRad="38100" dist="38100" dir="2700000" algn="tl">
                    <a:srgbClr val="000000">
                      <a:alpha val="43137"/>
                    </a:srgbClr>
                  </a:outerShdw>
                </a:effectLst>
                <a:latin typeface="Calibri"/>
                <a:ea typeface="Calibri"/>
                <a:cs typeface="Times New Roman"/>
              </a:endParaRPr>
            </a:p>
          </p:txBody>
        </p:sp>
        <p:cxnSp>
          <p:nvCxnSpPr>
            <p:cNvPr id="106" name="Straight Connector 105"/>
            <p:cNvCxnSpPr>
              <a:stCxn id="105" idx="0"/>
              <a:endCxn id="108"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111"/>
          <p:cNvGrpSpPr/>
          <p:nvPr/>
        </p:nvGrpSpPr>
        <p:grpSpPr>
          <a:xfrm>
            <a:off x="6364508" y="4751484"/>
            <a:ext cx="621038" cy="548955"/>
            <a:chOff x="2933395" y="2574950"/>
            <a:chExt cx="775411" cy="434477"/>
          </a:xfrm>
          <a:solidFill>
            <a:schemeClr val="accent2">
              <a:lumMod val="75000"/>
            </a:schemeClr>
          </a:solidFill>
        </p:grpSpPr>
        <p:sp>
          <p:nvSpPr>
            <p:cNvPr id="113" name="Rectangle 112"/>
            <p:cNvSpPr/>
            <p:nvPr/>
          </p:nvSpPr>
          <p:spPr>
            <a:xfrm>
              <a:off x="2933395" y="2574950"/>
              <a:ext cx="775411" cy="299923"/>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ea typeface="Calibri"/>
                <a:cs typeface="Times New Roman"/>
              </a:endParaRPr>
            </a:p>
          </p:txBody>
        </p:sp>
        <p:sp>
          <p:nvSpPr>
            <p:cNvPr id="114" name="Rectangle 113"/>
            <p:cNvSpPr/>
            <p:nvPr/>
          </p:nvSpPr>
          <p:spPr>
            <a:xfrm>
              <a:off x="2933396" y="2874873"/>
              <a:ext cx="460858" cy="134554"/>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grpSp>
      <p:cxnSp>
        <p:nvCxnSpPr>
          <p:cNvPr id="121" name="Straight Connector 120"/>
          <p:cNvCxnSpPr/>
          <p:nvPr/>
        </p:nvCxnSpPr>
        <p:spPr>
          <a:xfrm flipH="1">
            <a:off x="5927642" y="5544836"/>
            <a:ext cx="1934368"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549063" y="5295490"/>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 name="TextBox 123"/>
          <p:cNvSpPr txBox="1"/>
          <p:nvPr/>
        </p:nvSpPr>
        <p:spPr>
          <a:xfrm>
            <a:off x="6615173" y="5309455"/>
            <a:ext cx="1536639" cy="230832"/>
          </a:xfrm>
          <a:prstGeom prst="rect">
            <a:avLst/>
          </a:prstGeom>
          <a:noFill/>
        </p:spPr>
        <p:txBody>
          <a:bodyPr wrap="none" lIns="0" tIns="0" rIns="0" bIns="0" rtlCol="0">
            <a:spAutoFit/>
          </a:bodyPr>
          <a:lstStyle/>
          <a:p>
            <a:r>
              <a:rPr lang="en-US" sz="1500" b="1" dirty="0"/>
              <a:t>Tenants Network</a:t>
            </a:r>
          </a:p>
        </p:txBody>
      </p:sp>
      <p:cxnSp>
        <p:nvCxnSpPr>
          <p:cNvPr id="125" name="Straight Connector 124"/>
          <p:cNvCxnSpPr/>
          <p:nvPr/>
        </p:nvCxnSpPr>
        <p:spPr>
          <a:xfrm>
            <a:off x="4211083" y="3429000"/>
            <a:ext cx="1716559" cy="0"/>
          </a:xfrm>
          <a:prstGeom prst="line">
            <a:avLst/>
          </a:prstGeom>
          <a:solidFill>
            <a:schemeClr val="accent2">
              <a:lumMod val="75000"/>
            </a:schemeClr>
          </a:solidFill>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30" name="Rectangle 129"/>
          <p:cNvSpPr/>
          <p:nvPr/>
        </p:nvSpPr>
        <p:spPr>
          <a:xfrm>
            <a:off x="6320066" y="4828848"/>
            <a:ext cx="726481" cy="253916"/>
          </a:xfrm>
          <a:prstGeom prst="rect">
            <a:avLst/>
          </a:prstGeom>
        </p:spPr>
        <p:txBody>
          <a:bodyPr wrap="none">
            <a:spAutoFit/>
          </a:bodyPr>
          <a:lstStyle/>
          <a:p>
            <a:r>
              <a:rPr lang="en-US" sz="1050" b="1" dirty="0" smtClean="0">
                <a:effectLst>
                  <a:outerShdw blurRad="38100" dist="38100" dir="2700000" algn="tl">
                    <a:srgbClr val="000000">
                      <a:alpha val="43137"/>
                    </a:srgbClr>
                  </a:outerShdw>
                </a:effectLst>
              </a:rPr>
              <a:t>1/10GbE</a:t>
            </a:r>
            <a:endParaRPr lang="en-US" sz="1050" b="1" dirty="0">
              <a:effectLst>
                <a:outerShdw blurRad="38100" dist="38100" dir="2700000" algn="tl">
                  <a:srgbClr val="000000">
                    <a:alpha val="43137"/>
                  </a:srgbClr>
                </a:outerShdw>
              </a:effectLst>
            </a:endParaRPr>
          </a:p>
        </p:txBody>
      </p:sp>
      <p:sp>
        <p:nvSpPr>
          <p:cNvPr id="83" name="Flowchart: Magnetic Disk 82"/>
          <p:cNvSpPr/>
          <p:nvPr/>
        </p:nvSpPr>
        <p:spPr>
          <a:xfrm>
            <a:off x="3542703" y="6053723"/>
            <a:ext cx="1811380" cy="711200"/>
          </a:xfrm>
          <a:prstGeom prst="flowChartMagneticDisk">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000" b="1" dirty="0">
                <a:solidFill>
                  <a:schemeClr val="bg1"/>
                </a:solidFill>
              </a:rPr>
              <a:t>SAN / JBODs</a:t>
            </a:r>
          </a:p>
        </p:txBody>
      </p:sp>
      <p:cxnSp>
        <p:nvCxnSpPr>
          <p:cNvPr id="89" name="Elbow Connector 88"/>
          <p:cNvCxnSpPr>
            <a:stCxn id="83" idx="1"/>
            <a:endCxn id="104" idx="2"/>
          </p:cNvCxnSpPr>
          <p:nvPr/>
        </p:nvCxnSpPr>
        <p:spPr>
          <a:xfrm rot="5400000" flipH="1" flipV="1">
            <a:off x="4241184" y="5596451"/>
            <a:ext cx="664480" cy="250063"/>
          </a:xfrm>
          <a:prstGeom prst="bentConnector3">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grpSp>
        <p:nvGrpSpPr>
          <p:cNvPr id="91" name="Group 90"/>
          <p:cNvGrpSpPr/>
          <p:nvPr/>
        </p:nvGrpSpPr>
        <p:grpSpPr>
          <a:xfrm flipH="1">
            <a:off x="4175893" y="4897651"/>
            <a:ext cx="743514" cy="491592"/>
            <a:chOff x="2933395" y="2574950"/>
            <a:chExt cx="775411" cy="434477"/>
          </a:xfrm>
          <a:solidFill>
            <a:schemeClr val="tx1">
              <a:lumMod val="50000"/>
            </a:schemeClr>
          </a:solidFill>
        </p:grpSpPr>
        <p:sp>
          <p:nvSpPr>
            <p:cNvPr id="102" name="Rectangle 101"/>
            <p:cNvSpPr/>
            <p:nvPr/>
          </p:nvSpPr>
          <p:spPr>
            <a:xfrm>
              <a:off x="2933395" y="2574950"/>
              <a:ext cx="775411" cy="299923"/>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ea typeface="Calibri"/>
                <a:cs typeface="Times New Roman"/>
              </a:endParaRPr>
            </a:p>
          </p:txBody>
        </p:sp>
        <p:sp>
          <p:nvSpPr>
            <p:cNvPr id="104" name="Rectangle 103"/>
            <p:cNvSpPr/>
            <p:nvPr/>
          </p:nvSpPr>
          <p:spPr>
            <a:xfrm>
              <a:off x="2933396" y="2874873"/>
              <a:ext cx="460858" cy="134554"/>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latin typeface="Calibri"/>
                  <a:ea typeface="Times New Roman"/>
                  <a:cs typeface="Times New Roman"/>
                </a:rPr>
                <a:t> </a:t>
              </a:r>
              <a:endParaRPr lang="en-US" sz="1200" kern="0">
                <a:latin typeface="Calibri"/>
                <a:ea typeface="Calibri"/>
                <a:cs typeface="Times New Roman"/>
              </a:endParaRPr>
            </a:p>
          </p:txBody>
        </p:sp>
      </p:grpSp>
      <p:sp>
        <p:nvSpPr>
          <p:cNvPr id="109" name="TextBox 108"/>
          <p:cNvSpPr txBox="1"/>
          <p:nvPr/>
        </p:nvSpPr>
        <p:spPr>
          <a:xfrm>
            <a:off x="4218539" y="4913487"/>
            <a:ext cx="621965" cy="338554"/>
          </a:xfrm>
          <a:prstGeom prst="rect">
            <a:avLst/>
          </a:prstGeom>
          <a:noFill/>
        </p:spPr>
        <p:txBody>
          <a:bodyPr wrap="none" lIns="0" tIns="0" rIns="0" bIns="0" rtlCol="0">
            <a:spAutoFit/>
          </a:bodyPr>
          <a:lstStyle/>
          <a:p>
            <a:r>
              <a:rPr lang="en-US" sz="1200" b="1" dirty="0"/>
              <a:t>HBA</a:t>
            </a:r>
          </a:p>
          <a:p>
            <a:r>
              <a:rPr lang="en-US" sz="1000" b="1" dirty="0"/>
              <a:t>(Optional)</a:t>
            </a:r>
          </a:p>
        </p:txBody>
      </p:sp>
      <p:sp>
        <p:nvSpPr>
          <p:cNvPr id="112" name="TextBox 111"/>
          <p:cNvSpPr txBox="1"/>
          <p:nvPr/>
        </p:nvSpPr>
        <p:spPr>
          <a:xfrm>
            <a:off x="4171399" y="5477907"/>
            <a:ext cx="654025" cy="230832"/>
          </a:xfrm>
          <a:prstGeom prst="rect">
            <a:avLst/>
          </a:prstGeom>
          <a:noFill/>
        </p:spPr>
        <p:txBody>
          <a:bodyPr wrap="none" lIns="0" tIns="0" rIns="0" bIns="0" rtlCol="0">
            <a:spAutoFit/>
          </a:bodyPr>
          <a:lstStyle/>
          <a:p>
            <a:r>
              <a:rPr lang="en-US" sz="1500" b="1" dirty="0"/>
              <a:t>FC/SAS</a:t>
            </a:r>
          </a:p>
        </p:txBody>
      </p:sp>
      <p:cxnSp>
        <p:nvCxnSpPr>
          <p:cNvPr id="144" name="Straight Connector 143"/>
          <p:cNvCxnSpPr/>
          <p:nvPr/>
        </p:nvCxnSpPr>
        <p:spPr>
          <a:xfrm>
            <a:off x="4217504" y="3194959"/>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4764164" y="3210424"/>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5303909" y="3210424"/>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4130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411" y="304800"/>
            <a:ext cx="11382845"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923440" y="4419600"/>
            <a:ext cx="4114800" cy="17526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0" dirty="0" smtClean="0">
                <a:solidFill>
                  <a:srgbClr val="FFFFFF">
                    <a:alpha val="98824"/>
                  </a:srgbClr>
                </a:solidFill>
                <a:latin typeface="Segoe UI" pitchFamily="34" charset="0"/>
                <a:ea typeface="Segoe UI" pitchFamily="34" charset="0"/>
                <a:cs typeface="Segoe UI" pitchFamily="34" charset="0"/>
              </a:rPr>
              <a:t>WSV329</a:t>
            </a:r>
          </a:p>
        </p:txBody>
      </p:sp>
      <p:sp>
        <p:nvSpPr>
          <p:cNvPr id="4" name="Rectangle 3"/>
          <p:cNvSpPr/>
          <p:nvPr/>
        </p:nvSpPr>
        <p:spPr bwMode="auto">
          <a:xfrm>
            <a:off x="6704012" y="4419600"/>
            <a:ext cx="4416560" cy="17526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8000" dirty="0" smtClean="0">
                <a:solidFill>
                  <a:srgbClr val="FFFFFF">
                    <a:alpha val="98824"/>
                  </a:srgbClr>
                </a:solidFill>
                <a:latin typeface="Segoe UI" pitchFamily="34" charset="0"/>
                <a:ea typeface="Segoe UI" pitchFamily="34" charset="0"/>
                <a:cs typeface="Segoe UI" pitchFamily="34" charset="0"/>
              </a:rPr>
              <a:t>WSV301</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3" name="Rectangle 2"/>
          <p:cNvSpPr/>
          <p:nvPr/>
        </p:nvSpPr>
        <p:spPr bwMode="auto">
          <a:xfrm>
            <a:off x="150812" y="76200"/>
            <a:ext cx="11887200" cy="66294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3800" dirty="0" smtClean="0">
                <a:solidFill>
                  <a:srgbClr val="FFFFFF">
                    <a:alpha val="98824"/>
                  </a:srgbClr>
                </a:solidFill>
                <a:latin typeface="Segoe UI" pitchFamily="34" charset="0"/>
                <a:ea typeface="Segoe UI" pitchFamily="34" charset="0"/>
                <a:cs typeface="Segoe UI" pitchFamily="34" charset="0"/>
              </a:rPr>
              <a:t>LEARN MORE!</a:t>
            </a:r>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774705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3"/>
                                        </p:tgtEl>
                                        <p:attrNameLst>
                                          <p:attrName>ppt_w</p:attrName>
                                        </p:attrNameLst>
                                      </p:cBhvr>
                                      <p:tavLst>
                                        <p:tav tm="0">
                                          <p:val>
                                            <p:strVal val="ppt_w"/>
                                          </p:val>
                                        </p:tav>
                                        <p:tav tm="100000">
                                          <p:val>
                                            <p:fltVal val="0"/>
                                          </p:val>
                                        </p:tav>
                                      </p:tavLst>
                                    </p:anim>
                                    <p:anim calcmode="lin" valueType="num">
                                      <p:cBhvr>
                                        <p:cTn id="7" dur="1000"/>
                                        <p:tgtEl>
                                          <p:spTgt spid="3"/>
                                        </p:tgtEl>
                                        <p:attrNameLst>
                                          <p:attrName>ppt_h</p:attrName>
                                        </p:attrNameLst>
                                      </p:cBhvr>
                                      <p:tavLst>
                                        <p:tav tm="0">
                                          <p:val>
                                            <p:strVal val="ppt_h"/>
                                          </p:val>
                                        </p:tav>
                                        <p:tav tm="100000">
                                          <p:val>
                                            <p:fltVal val="0"/>
                                          </p:val>
                                        </p:tav>
                                      </p:tavLst>
                                    </p:anim>
                                    <p:anim calcmode="lin" valueType="num">
                                      <p:cBhvr>
                                        <p:cTn id="8" dur="1000"/>
                                        <p:tgtEl>
                                          <p:spTgt spid="3"/>
                                        </p:tgtEl>
                                        <p:attrNameLst>
                                          <p:attrName>style.rotation</p:attrName>
                                        </p:attrNameLst>
                                      </p:cBhvr>
                                      <p:tavLst>
                                        <p:tav tm="0">
                                          <p:val>
                                            <p:fltVal val="0"/>
                                          </p:val>
                                        </p:tav>
                                        <p:tav tm="100000">
                                          <p:val>
                                            <p:fltVal val="90"/>
                                          </p:val>
                                        </p:tav>
                                      </p:tavLst>
                                    </p:anim>
                                    <p:animEffect transition="out" filter="fade">
                                      <p:cBhvr>
                                        <p:cTn id="9" dur="1000"/>
                                        <p:tgtEl>
                                          <p:spTgt spid="3"/>
                                        </p:tgtEl>
                                      </p:cBhvr>
                                    </p:animEffec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Designing and Planning</a:t>
            </a:r>
          </a:p>
        </p:txBody>
      </p:sp>
      <p:sp>
        <p:nvSpPr>
          <p:cNvPr id="2" name="Title 1"/>
          <p:cNvSpPr>
            <a:spLocks noGrp="1"/>
          </p:cNvSpPr>
          <p:nvPr>
            <p:ph type="ctrTitle"/>
          </p:nvPr>
        </p:nvSpPr>
        <p:spPr>
          <a:xfrm>
            <a:off x="4179052" y="3352800"/>
            <a:ext cx="6610546" cy="1905000"/>
          </a:xfrm>
        </p:spPr>
        <p:txBody>
          <a:bodyPr/>
          <a:lstStyle/>
          <a:p>
            <a:r>
              <a:rPr lang="en-US" sz="3600" dirty="0"/>
              <a:t>What’s right for me?</a:t>
            </a:r>
            <a:r>
              <a:rPr lang="en-US" sz="3600" dirty="0" smtClean="0"/>
              <a:t/>
            </a:r>
            <a:br>
              <a:rPr lang="en-US" sz="3600" dirty="0" smtClean="0"/>
            </a:br>
            <a:endParaRPr lang="en-US" sz="3600"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4212" y="4876800"/>
            <a:ext cx="726983" cy="996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resentation Title Rectangle"/>
          <p:cNvSpPr txBox="1">
            <a:spLocks/>
          </p:cNvSpPr>
          <p:nvPr/>
        </p:nvSpPr>
        <p:spPr>
          <a:xfrm>
            <a:off x="9031196" y="5105400"/>
            <a:ext cx="1981200" cy="768312"/>
          </a:xfrm>
          <a:prstGeom prst="rect">
            <a:avLst/>
          </a:prstGeom>
          <a:noFill/>
        </p:spPr>
        <p:txBody>
          <a:bodyPr lIns="182880" rIns="137160" anchor="ctr" anchorCtr="0">
            <a:noAutofit/>
          </a:bodyPr>
          <a:lstStyle>
            <a:lvl1pPr algn="l" defTabSz="914363"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charset="0"/>
              </a:defRPr>
            </a:lvl1pPr>
          </a:lstStyle>
          <a:p>
            <a:r>
              <a:rPr lang="en-US" sz="2000" b="0" dirty="0" smtClean="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rPr>
              <a:t>Tom Shinder</a:t>
            </a:r>
            <a:endParaRPr lang="en-US" sz="2000" b="0" dirty="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endParaRPr>
          </a:p>
          <a:p>
            <a:r>
              <a:rPr lang="en-US" sz="1000" b="0" spc="-70" dirty="0" smtClean="0">
                <a:gradFill flip="none" rotWithShape="1">
                  <a:gsLst>
                    <a:gs pos="15000">
                      <a:srgbClr val="000000"/>
                    </a:gs>
                    <a:gs pos="40000">
                      <a:srgbClr val="000000"/>
                    </a:gs>
                  </a:gsLst>
                  <a:lin ang="5400000" scaled="0"/>
                  <a:tileRect/>
                </a:gradFill>
                <a:latin typeface="+mn-lt"/>
              </a:rPr>
              <a:t>Principal Writer</a:t>
            </a:r>
          </a:p>
          <a:p>
            <a:r>
              <a:rPr lang="en-US" sz="1000" b="0" spc="-70" dirty="0" smtClean="0">
                <a:gradFill flip="none" rotWithShape="1">
                  <a:gsLst>
                    <a:gs pos="15000">
                      <a:srgbClr val="000000"/>
                    </a:gs>
                    <a:gs pos="40000">
                      <a:srgbClr val="000000"/>
                    </a:gs>
                  </a:gsLst>
                  <a:lin ang="5400000" scaled="0"/>
                  <a:tileRect/>
                </a:gradFill>
                <a:latin typeface="+mn-lt"/>
              </a:rPr>
              <a:t>Microsoft SCD iX Solutions Group</a:t>
            </a:r>
            <a:endParaRPr lang="en-US" sz="1000" b="0" spc="-70" dirty="0">
              <a:gradFill flip="none" rotWithShape="1">
                <a:gsLst>
                  <a:gs pos="15000">
                    <a:srgbClr val="000000"/>
                  </a:gs>
                  <a:gs pos="40000">
                    <a:srgbClr val="000000"/>
                  </a:gs>
                </a:gsLst>
                <a:lin ang="5400000" scaled="0"/>
                <a:tileRect/>
              </a:gradFill>
              <a:latin typeface="+mn-lt"/>
            </a:endParaRPr>
          </a:p>
        </p:txBody>
      </p:sp>
    </p:spTree>
    <p:extLst>
      <p:ext uri="{BB962C8B-B14F-4D97-AF65-F5344CB8AC3E}">
        <p14:creationId xmlns:p14="http://schemas.microsoft.com/office/powerpoint/2010/main" val="20422285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Options and Decisions</a:t>
            </a:r>
            <a:endParaRPr lang="en-US" dirty="0"/>
          </a:p>
        </p:txBody>
      </p:sp>
      <p:sp>
        <p:nvSpPr>
          <p:cNvPr id="3" name="Text Placeholder 2"/>
          <p:cNvSpPr>
            <a:spLocks noGrp="1"/>
          </p:cNvSpPr>
          <p:nvPr>
            <p:ph type="body" sz="quarter" idx="10"/>
          </p:nvPr>
        </p:nvSpPr>
        <p:spPr>
          <a:xfrm>
            <a:off x="684212" y="1676400"/>
            <a:ext cx="10299700" cy="4167295"/>
          </a:xfrm>
        </p:spPr>
        <p:txBody>
          <a:bodyPr/>
          <a:lstStyle/>
          <a:p>
            <a:r>
              <a:rPr lang="en-US" dirty="0" smtClean="0"/>
              <a:t>“I need a very low cost storage solution”</a:t>
            </a:r>
          </a:p>
          <a:p>
            <a:r>
              <a:rPr lang="en-US" dirty="0" smtClean="0"/>
              <a:t>“Most of my VMs are disk-bound”</a:t>
            </a:r>
          </a:p>
          <a:p>
            <a:r>
              <a:rPr lang="en-US" dirty="0" smtClean="0"/>
              <a:t>“My infrastructure doesn’t yet support 10 GbE”</a:t>
            </a:r>
          </a:p>
          <a:p>
            <a:r>
              <a:rPr lang="en-US" dirty="0" smtClean="0"/>
              <a:t>“I need the highest performance possible”</a:t>
            </a:r>
          </a:p>
          <a:p>
            <a:r>
              <a:rPr lang="en-US" dirty="0" smtClean="0"/>
              <a:t>“I need to scale storage and compute together”</a:t>
            </a:r>
          </a:p>
          <a:p>
            <a:r>
              <a:rPr lang="en-US" dirty="0" smtClean="0"/>
              <a:t>“I need a highly available solution”</a:t>
            </a:r>
          </a:p>
          <a:p>
            <a:pPr lvl="1"/>
            <a:endParaRPr lang="en-US" dirty="0" smtClean="0"/>
          </a:p>
          <a:p>
            <a:endParaRPr lang="en-US" dirty="0"/>
          </a:p>
        </p:txBody>
      </p:sp>
      <p:sp>
        <p:nvSpPr>
          <p:cNvPr id="148" name="Rectangle 147"/>
          <p:cNvSpPr/>
          <p:nvPr/>
        </p:nvSpPr>
        <p:spPr bwMode="auto">
          <a:xfrm>
            <a:off x="732213" y="1092154"/>
            <a:ext cx="10447207" cy="268813"/>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gradFill>
                  <a:gsLst>
                    <a:gs pos="0">
                      <a:srgbClr val="FFFFFF"/>
                    </a:gs>
                    <a:gs pos="100000">
                      <a:srgbClr val="FFFFFF"/>
                    </a:gs>
                  </a:gsLst>
                  <a:lin ang="5400000" scaled="0"/>
                </a:gradFill>
              </a:rPr>
              <a:t>10 GbE</a:t>
            </a:r>
          </a:p>
        </p:txBody>
      </p:sp>
      <p:sp>
        <p:nvSpPr>
          <p:cNvPr id="149" name="Rectangle 148"/>
          <p:cNvSpPr/>
          <p:nvPr/>
        </p:nvSpPr>
        <p:spPr bwMode="auto">
          <a:xfrm>
            <a:off x="732213" y="1451097"/>
            <a:ext cx="10447207" cy="4885908"/>
          </a:xfrm>
          <a:prstGeom prst="rect">
            <a:avLst/>
          </a:prstGeom>
          <a:no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b="1" dirty="0" smtClean="0">
                <a:solidFill>
                  <a:schemeClr val="tx1"/>
                </a:solidFill>
              </a:rPr>
              <a:t>Storage and Compute Cluster</a:t>
            </a:r>
          </a:p>
        </p:txBody>
      </p:sp>
      <p:sp>
        <p:nvSpPr>
          <p:cNvPr id="150" name="TextBox 149"/>
          <p:cNvSpPr txBox="1"/>
          <p:nvPr/>
        </p:nvSpPr>
        <p:spPr>
          <a:xfrm>
            <a:off x="10685153" y="5292584"/>
            <a:ext cx="479666" cy="677108"/>
          </a:xfrm>
          <a:prstGeom prst="rect">
            <a:avLst/>
          </a:prstGeom>
          <a:noFill/>
        </p:spPr>
        <p:txBody>
          <a:bodyPr wrap="square" lIns="0" tIns="0" rIns="0" bIns="0" rtlCol="0">
            <a:spAutoFit/>
          </a:bodyPr>
          <a:lstStyle/>
          <a:p>
            <a:pPr algn="ctr"/>
            <a:r>
              <a:rPr lang="en-US" sz="4400" dirty="0" smtClean="0">
                <a:gradFill>
                  <a:gsLst>
                    <a:gs pos="0">
                      <a:schemeClr val="tx1"/>
                    </a:gs>
                    <a:gs pos="86000">
                      <a:schemeClr val="tx1"/>
                    </a:gs>
                  </a:gsLst>
                  <a:lin ang="5400000" scaled="0"/>
                </a:gradFill>
              </a:rPr>
              <a:t>…</a:t>
            </a:r>
          </a:p>
        </p:txBody>
      </p:sp>
      <p:sp>
        <p:nvSpPr>
          <p:cNvPr id="151" name="TextBox 150"/>
          <p:cNvSpPr txBox="1"/>
          <p:nvPr/>
        </p:nvSpPr>
        <p:spPr>
          <a:xfrm>
            <a:off x="732213" y="5299057"/>
            <a:ext cx="558451" cy="677108"/>
          </a:xfrm>
          <a:prstGeom prst="rect">
            <a:avLst/>
          </a:prstGeom>
          <a:noFill/>
        </p:spPr>
        <p:txBody>
          <a:bodyPr wrap="square" lIns="0" tIns="0" rIns="0" bIns="0" rtlCol="0">
            <a:spAutoFit/>
          </a:bodyPr>
          <a:lstStyle/>
          <a:p>
            <a:pPr algn="ctr"/>
            <a:r>
              <a:rPr lang="en-US" sz="4400" dirty="0" smtClean="0">
                <a:gradFill>
                  <a:gsLst>
                    <a:gs pos="0">
                      <a:schemeClr val="tx1"/>
                    </a:gs>
                    <a:gs pos="86000">
                      <a:schemeClr val="tx1"/>
                    </a:gs>
                  </a:gsLst>
                  <a:lin ang="5400000" scaled="0"/>
                </a:gradFill>
              </a:rPr>
              <a:t>…</a:t>
            </a:r>
          </a:p>
        </p:txBody>
      </p:sp>
      <p:sp>
        <p:nvSpPr>
          <p:cNvPr id="152" name="Rectangle 151"/>
          <p:cNvSpPr/>
          <p:nvPr/>
        </p:nvSpPr>
        <p:spPr>
          <a:xfrm>
            <a:off x="1066933" y="1832484"/>
            <a:ext cx="9841513" cy="175233"/>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a:solidFill>
                  <a:srgbClr val="FFFFFF"/>
                </a:solidFill>
              </a:rPr>
              <a:t>CSV</a:t>
            </a:r>
          </a:p>
        </p:txBody>
      </p:sp>
      <p:grpSp>
        <p:nvGrpSpPr>
          <p:cNvPr id="153" name="Group 152"/>
          <p:cNvGrpSpPr/>
          <p:nvPr/>
        </p:nvGrpSpPr>
        <p:grpSpPr>
          <a:xfrm>
            <a:off x="1360095" y="2115888"/>
            <a:ext cx="1992502" cy="3859609"/>
            <a:chOff x="914400" y="2115888"/>
            <a:chExt cx="1992502" cy="3859609"/>
          </a:xfrm>
        </p:grpSpPr>
        <p:cxnSp>
          <p:nvCxnSpPr>
            <p:cNvPr id="154" name="Straight Arrow Connector 153"/>
            <p:cNvCxnSpPr/>
            <p:nvPr/>
          </p:nvCxnSpPr>
          <p:spPr>
            <a:xfrm>
              <a:off x="1447412" y="3121524"/>
              <a:ext cx="1" cy="460900"/>
            </a:xfrm>
            <a:prstGeom prst="straightConnector1">
              <a:avLst/>
            </a:prstGeom>
            <a:ln w="28575">
              <a:solidFill>
                <a:schemeClr val="tx1">
                  <a:lumMod val="85000"/>
                  <a:lumOff val="1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155" name="Straight Arrow Connector 154"/>
            <p:cNvCxnSpPr/>
            <p:nvPr/>
          </p:nvCxnSpPr>
          <p:spPr>
            <a:xfrm>
              <a:off x="2363462" y="3132454"/>
              <a:ext cx="7328" cy="460900"/>
            </a:xfrm>
            <a:prstGeom prst="straightConnector1">
              <a:avLst/>
            </a:prstGeom>
            <a:ln w="28575">
              <a:solidFill>
                <a:schemeClr val="tx1">
                  <a:lumMod val="85000"/>
                  <a:lumOff val="15000"/>
                </a:schemeClr>
              </a:solidFill>
              <a:tailEnd type="arrow"/>
            </a:ln>
          </p:spPr>
          <p:style>
            <a:lnRef idx="1">
              <a:schemeClr val="accent2"/>
            </a:lnRef>
            <a:fillRef idx="0">
              <a:schemeClr val="accent2"/>
            </a:fillRef>
            <a:effectRef idx="0">
              <a:schemeClr val="accent2"/>
            </a:effectRef>
            <a:fontRef idx="minor">
              <a:schemeClr val="tx1"/>
            </a:fontRef>
          </p:style>
        </p:cxnSp>
        <p:sp>
          <p:nvSpPr>
            <p:cNvPr id="156" name="Rectangle 155"/>
            <p:cNvSpPr/>
            <p:nvPr/>
          </p:nvSpPr>
          <p:spPr bwMode="auto">
            <a:xfrm>
              <a:off x="914400" y="2115888"/>
              <a:ext cx="1992502" cy="3859609"/>
            </a:xfrm>
            <a:prstGeom prst="rect">
              <a:avLst/>
            </a:prstGeom>
            <a:no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b="1" dirty="0" smtClean="0">
                  <a:solidFill>
                    <a:schemeClr val="tx1"/>
                  </a:solidFill>
                </a:rPr>
                <a:t>Scale Unit</a:t>
              </a:r>
            </a:p>
          </p:txBody>
        </p:sp>
        <p:grpSp>
          <p:nvGrpSpPr>
            <p:cNvPr id="157" name="Group 156"/>
            <p:cNvGrpSpPr/>
            <p:nvPr/>
          </p:nvGrpSpPr>
          <p:grpSpPr>
            <a:xfrm>
              <a:off x="992117" y="2520491"/>
              <a:ext cx="1846803" cy="3231724"/>
              <a:chOff x="1013383" y="2520491"/>
              <a:chExt cx="1846803" cy="3231724"/>
            </a:xfrm>
          </p:grpSpPr>
          <p:sp>
            <p:nvSpPr>
              <p:cNvPr id="158" name="Rectangle 157"/>
              <p:cNvSpPr>
                <a:spLocks/>
              </p:cNvSpPr>
              <p:nvPr/>
            </p:nvSpPr>
            <p:spPr>
              <a:xfrm>
                <a:off x="1100282" y="2520491"/>
                <a:ext cx="749812" cy="687434"/>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a:solidFill>
                      <a:srgbClr val="FFFFFF"/>
                    </a:solidFill>
                  </a:rPr>
                  <a:t>Hyper-V Host</a:t>
                </a:r>
              </a:p>
            </p:txBody>
          </p:sp>
          <p:sp>
            <p:nvSpPr>
              <p:cNvPr id="159" name="Rectangle 158"/>
              <p:cNvSpPr>
                <a:spLocks/>
              </p:cNvSpPr>
              <p:nvPr/>
            </p:nvSpPr>
            <p:spPr>
              <a:xfrm>
                <a:off x="2002494" y="2520491"/>
                <a:ext cx="749812" cy="687434"/>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a:solidFill>
                      <a:srgbClr val="FFFFFF"/>
                    </a:solidFill>
                  </a:rPr>
                  <a:t>Hyper-V Host</a:t>
                </a:r>
              </a:p>
            </p:txBody>
          </p:sp>
          <p:sp>
            <p:nvSpPr>
              <p:cNvPr id="160" name="Can 159"/>
              <p:cNvSpPr/>
              <p:nvPr/>
            </p:nvSpPr>
            <p:spPr>
              <a:xfrm>
                <a:off x="1220347" y="2918719"/>
                <a:ext cx="509682" cy="198248"/>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dirty="0" smtClean="0">
                    <a:solidFill>
                      <a:srgbClr val="FFFFFF"/>
                    </a:solidFill>
                  </a:rPr>
                  <a:t>Space</a:t>
                </a:r>
                <a:endParaRPr lang="en-US" sz="900" dirty="0">
                  <a:solidFill>
                    <a:srgbClr val="FFFFFF"/>
                  </a:solidFill>
                </a:endParaRPr>
              </a:p>
            </p:txBody>
          </p:sp>
          <p:sp>
            <p:nvSpPr>
              <p:cNvPr id="161" name="Can 160"/>
              <p:cNvSpPr/>
              <p:nvPr/>
            </p:nvSpPr>
            <p:spPr>
              <a:xfrm>
                <a:off x="2122559" y="2923276"/>
                <a:ext cx="509682" cy="198248"/>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dirty="0" smtClean="0">
                    <a:solidFill>
                      <a:srgbClr val="FFFFFF"/>
                    </a:solidFill>
                  </a:rPr>
                  <a:t>Space</a:t>
                </a:r>
                <a:endParaRPr lang="en-US" sz="900" dirty="0">
                  <a:solidFill>
                    <a:srgbClr val="FFFFFF"/>
                  </a:solidFill>
                </a:endParaRPr>
              </a:p>
            </p:txBody>
          </p:sp>
          <p:sp>
            <p:nvSpPr>
              <p:cNvPr id="162" name="Rectangle 161"/>
              <p:cNvSpPr/>
              <p:nvPr/>
            </p:nvSpPr>
            <p:spPr>
              <a:xfrm>
                <a:off x="1013383" y="3598321"/>
                <a:ext cx="1846803" cy="2153894"/>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b="1" dirty="0">
                    <a:solidFill>
                      <a:srgbClr val="FFFFFF"/>
                    </a:solidFill>
                  </a:rPr>
                  <a:t>Shared JBOD </a:t>
                </a:r>
                <a:r>
                  <a:rPr lang="en-US" sz="1200" b="1" dirty="0" smtClean="0">
                    <a:solidFill>
                      <a:srgbClr val="FFFFFF"/>
                    </a:solidFill>
                  </a:rPr>
                  <a:t>SAS/SAN</a:t>
                </a:r>
                <a:endParaRPr lang="en-US" sz="1200" b="1" dirty="0">
                  <a:solidFill>
                    <a:srgbClr val="FFFFFF"/>
                  </a:solidFill>
                </a:endParaRPr>
              </a:p>
            </p:txBody>
          </p:sp>
          <p:sp>
            <p:nvSpPr>
              <p:cNvPr id="163" name="Can 162"/>
              <p:cNvSpPr/>
              <p:nvPr/>
            </p:nvSpPr>
            <p:spPr>
              <a:xfrm>
                <a:off x="1108681" y="4107188"/>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164" name="Can 163"/>
              <p:cNvSpPr/>
              <p:nvPr/>
            </p:nvSpPr>
            <p:spPr>
              <a:xfrm>
                <a:off x="1532943" y="4107188"/>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165" name="Can 164"/>
              <p:cNvSpPr/>
              <p:nvPr/>
            </p:nvSpPr>
            <p:spPr>
              <a:xfrm>
                <a:off x="1949329" y="4107188"/>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166" name="Can 165"/>
              <p:cNvSpPr/>
              <p:nvPr/>
            </p:nvSpPr>
            <p:spPr>
              <a:xfrm>
                <a:off x="2375166" y="4107188"/>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167" name="Can 166"/>
              <p:cNvSpPr/>
              <p:nvPr/>
            </p:nvSpPr>
            <p:spPr>
              <a:xfrm>
                <a:off x="1108681" y="4363690"/>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168" name="Can 167"/>
              <p:cNvSpPr/>
              <p:nvPr/>
            </p:nvSpPr>
            <p:spPr>
              <a:xfrm>
                <a:off x="1532943" y="4363690"/>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169" name="Can 168"/>
              <p:cNvSpPr/>
              <p:nvPr/>
            </p:nvSpPr>
            <p:spPr>
              <a:xfrm>
                <a:off x="1949329" y="4363690"/>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170" name="Can 169"/>
              <p:cNvSpPr/>
              <p:nvPr/>
            </p:nvSpPr>
            <p:spPr>
              <a:xfrm>
                <a:off x="2375166" y="4363690"/>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171" name="Can 170"/>
              <p:cNvSpPr/>
              <p:nvPr/>
            </p:nvSpPr>
            <p:spPr>
              <a:xfrm>
                <a:off x="1104388" y="4624355"/>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172" name="Can 171"/>
              <p:cNvSpPr/>
              <p:nvPr/>
            </p:nvSpPr>
            <p:spPr>
              <a:xfrm>
                <a:off x="1528650" y="4624355"/>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173" name="Can 172"/>
              <p:cNvSpPr/>
              <p:nvPr/>
            </p:nvSpPr>
            <p:spPr>
              <a:xfrm>
                <a:off x="1945036" y="4624355"/>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174" name="Can 173"/>
              <p:cNvSpPr/>
              <p:nvPr/>
            </p:nvSpPr>
            <p:spPr>
              <a:xfrm>
                <a:off x="2370873" y="4624355"/>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175" name="Can 174"/>
              <p:cNvSpPr/>
              <p:nvPr/>
            </p:nvSpPr>
            <p:spPr>
              <a:xfrm>
                <a:off x="1104387" y="4891242"/>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176" name="Can 175"/>
              <p:cNvSpPr/>
              <p:nvPr/>
            </p:nvSpPr>
            <p:spPr>
              <a:xfrm>
                <a:off x="1528649" y="4891242"/>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177" name="Can 176"/>
              <p:cNvSpPr/>
              <p:nvPr/>
            </p:nvSpPr>
            <p:spPr>
              <a:xfrm>
                <a:off x="1945035" y="4891242"/>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178" name="Can 177"/>
              <p:cNvSpPr/>
              <p:nvPr/>
            </p:nvSpPr>
            <p:spPr>
              <a:xfrm>
                <a:off x="2370872" y="4891242"/>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179" name="Can 178"/>
              <p:cNvSpPr/>
              <p:nvPr/>
            </p:nvSpPr>
            <p:spPr>
              <a:xfrm>
                <a:off x="1104048" y="5122936"/>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180" name="Can 179"/>
              <p:cNvSpPr/>
              <p:nvPr/>
            </p:nvSpPr>
            <p:spPr>
              <a:xfrm>
                <a:off x="1528310" y="5122936"/>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181" name="Can 180"/>
              <p:cNvSpPr/>
              <p:nvPr/>
            </p:nvSpPr>
            <p:spPr>
              <a:xfrm>
                <a:off x="1944696" y="5122936"/>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182" name="Can 181"/>
              <p:cNvSpPr/>
              <p:nvPr/>
            </p:nvSpPr>
            <p:spPr>
              <a:xfrm>
                <a:off x="2370533" y="5122936"/>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183" name="Can 182"/>
              <p:cNvSpPr/>
              <p:nvPr/>
            </p:nvSpPr>
            <p:spPr>
              <a:xfrm>
                <a:off x="1108681" y="5356961"/>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184" name="Can 183"/>
              <p:cNvSpPr/>
              <p:nvPr/>
            </p:nvSpPr>
            <p:spPr>
              <a:xfrm>
                <a:off x="1532943" y="5356961"/>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185" name="Can 184"/>
              <p:cNvSpPr/>
              <p:nvPr/>
            </p:nvSpPr>
            <p:spPr>
              <a:xfrm>
                <a:off x="1949329" y="5356961"/>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186" name="Can 185"/>
              <p:cNvSpPr/>
              <p:nvPr/>
            </p:nvSpPr>
            <p:spPr>
              <a:xfrm>
                <a:off x="2375166" y="5356961"/>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grpSp>
      </p:grpSp>
      <p:grpSp>
        <p:nvGrpSpPr>
          <p:cNvPr id="187" name="Group 186"/>
          <p:cNvGrpSpPr/>
          <p:nvPr/>
        </p:nvGrpSpPr>
        <p:grpSpPr>
          <a:xfrm>
            <a:off x="3734739" y="2110921"/>
            <a:ext cx="1992502" cy="3859609"/>
            <a:chOff x="3001953" y="2110921"/>
            <a:chExt cx="1992502" cy="3859609"/>
          </a:xfrm>
        </p:grpSpPr>
        <p:grpSp>
          <p:nvGrpSpPr>
            <p:cNvPr id="188" name="Group 187"/>
            <p:cNvGrpSpPr/>
            <p:nvPr/>
          </p:nvGrpSpPr>
          <p:grpSpPr>
            <a:xfrm>
              <a:off x="3001953" y="2110921"/>
              <a:ext cx="1992502" cy="3859609"/>
              <a:chOff x="3001953" y="2110921"/>
              <a:chExt cx="1992502" cy="3859609"/>
            </a:xfrm>
          </p:grpSpPr>
          <p:sp>
            <p:nvSpPr>
              <p:cNvPr id="191" name="Rectangle 190"/>
              <p:cNvSpPr/>
              <p:nvPr/>
            </p:nvSpPr>
            <p:spPr bwMode="auto">
              <a:xfrm>
                <a:off x="3001953" y="2110921"/>
                <a:ext cx="1992502" cy="3859609"/>
              </a:xfrm>
              <a:prstGeom prst="rect">
                <a:avLst/>
              </a:prstGeom>
              <a:no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b="1" dirty="0" smtClean="0">
                    <a:solidFill>
                      <a:schemeClr val="tx1"/>
                    </a:solidFill>
                  </a:rPr>
                  <a:t>Scale Unit</a:t>
                </a:r>
              </a:p>
            </p:txBody>
          </p:sp>
          <p:grpSp>
            <p:nvGrpSpPr>
              <p:cNvPr id="192" name="Group 191"/>
              <p:cNvGrpSpPr/>
              <p:nvPr/>
            </p:nvGrpSpPr>
            <p:grpSpPr>
              <a:xfrm>
                <a:off x="3079670" y="2515524"/>
                <a:ext cx="1846803" cy="3231724"/>
                <a:chOff x="992117" y="2520491"/>
                <a:chExt cx="1846803" cy="3231724"/>
              </a:xfrm>
            </p:grpSpPr>
            <p:sp>
              <p:nvSpPr>
                <p:cNvPr id="193" name="Rectangle 192"/>
                <p:cNvSpPr>
                  <a:spLocks/>
                </p:cNvSpPr>
                <p:nvPr/>
              </p:nvSpPr>
              <p:spPr>
                <a:xfrm>
                  <a:off x="1079016" y="2520491"/>
                  <a:ext cx="749812" cy="687434"/>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a:solidFill>
                        <a:srgbClr val="FFFFFF"/>
                      </a:solidFill>
                    </a:rPr>
                    <a:t>Hyper-V Host</a:t>
                  </a:r>
                </a:p>
              </p:txBody>
            </p:sp>
            <p:sp>
              <p:nvSpPr>
                <p:cNvPr id="194" name="Rectangle 193"/>
                <p:cNvSpPr>
                  <a:spLocks/>
                </p:cNvSpPr>
                <p:nvPr/>
              </p:nvSpPr>
              <p:spPr>
                <a:xfrm>
                  <a:off x="1981228" y="2520491"/>
                  <a:ext cx="749812" cy="687434"/>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a:solidFill>
                        <a:srgbClr val="FFFFFF"/>
                      </a:solidFill>
                    </a:rPr>
                    <a:t>Hyper-V Host</a:t>
                  </a:r>
                </a:p>
              </p:txBody>
            </p:sp>
            <p:sp>
              <p:nvSpPr>
                <p:cNvPr id="195" name="Can 194"/>
                <p:cNvSpPr/>
                <p:nvPr/>
              </p:nvSpPr>
              <p:spPr>
                <a:xfrm>
                  <a:off x="1199081" y="2918719"/>
                  <a:ext cx="509682" cy="198248"/>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dirty="0" smtClean="0">
                      <a:solidFill>
                        <a:srgbClr val="FFFFFF"/>
                      </a:solidFill>
                    </a:rPr>
                    <a:t>Space</a:t>
                  </a:r>
                  <a:endParaRPr lang="en-US" sz="900" dirty="0">
                    <a:solidFill>
                      <a:srgbClr val="FFFFFF"/>
                    </a:solidFill>
                  </a:endParaRPr>
                </a:p>
              </p:txBody>
            </p:sp>
            <p:sp>
              <p:nvSpPr>
                <p:cNvPr id="196" name="Can 195"/>
                <p:cNvSpPr/>
                <p:nvPr/>
              </p:nvSpPr>
              <p:spPr>
                <a:xfrm>
                  <a:off x="2101293" y="2923276"/>
                  <a:ext cx="509682" cy="198248"/>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dirty="0" smtClean="0">
                      <a:solidFill>
                        <a:srgbClr val="FFFFFF"/>
                      </a:solidFill>
                    </a:rPr>
                    <a:t>Space</a:t>
                  </a:r>
                  <a:endParaRPr lang="en-US" sz="900" dirty="0">
                    <a:solidFill>
                      <a:srgbClr val="FFFFFF"/>
                    </a:solidFill>
                  </a:endParaRPr>
                </a:p>
              </p:txBody>
            </p:sp>
            <p:sp>
              <p:nvSpPr>
                <p:cNvPr id="197" name="Rectangle 196"/>
                <p:cNvSpPr/>
                <p:nvPr/>
              </p:nvSpPr>
              <p:spPr>
                <a:xfrm>
                  <a:off x="992117" y="3598321"/>
                  <a:ext cx="1846803" cy="2153894"/>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b="1" dirty="0">
                      <a:solidFill>
                        <a:srgbClr val="FFFFFF"/>
                      </a:solidFill>
                    </a:rPr>
                    <a:t>Shared JBOD </a:t>
                  </a:r>
                  <a:r>
                    <a:rPr lang="en-US" sz="1200" b="1" dirty="0" smtClean="0">
                      <a:solidFill>
                        <a:srgbClr val="FFFFFF"/>
                      </a:solidFill>
                    </a:rPr>
                    <a:t>SAS/SAN</a:t>
                  </a:r>
                  <a:endParaRPr lang="en-US" sz="1200" b="1" dirty="0">
                    <a:solidFill>
                      <a:srgbClr val="FFFFFF"/>
                    </a:solidFill>
                  </a:endParaRPr>
                </a:p>
              </p:txBody>
            </p:sp>
            <p:sp>
              <p:nvSpPr>
                <p:cNvPr id="198" name="Can 197"/>
                <p:cNvSpPr/>
                <p:nvPr/>
              </p:nvSpPr>
              <p:spPr>
                <a:xfrm>
                  <a:off x="1108681" y="4107188"/>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199" name="Can 198"/>
                <p:cNvSpPr/>
                <p:nvPr/>
              </p:nvSpPr>
              <p:spPr>
                <a:xfrm>
                  <a:off x="1532943" y="4107188"/>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00" name="Can 199"/>
                <p:cNvSpPr/>
                <p:nvPr/>
              </p:nvSpPr>
              <p:spPr>
                <a:xfrm>
                  <a:off x="1949329" y="4107188"/>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01" name="Can 200"/>
                <p:cNvSpPr/>
                <p:nvPr/>
              </p:nvSpPr>
              <p:spPr>
                <a:xfrm>
                  <a:off x="2375166" y="4107188"/>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02" name="Can 201"/>
                <p:cNvSpPr/>
                <p:nvPr/>
              </p:nvSpPr>
              <p:spPr>
                <a:xfrm>
                  <a:off x="1108681" y="4363690"/>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03" name="Can 202"/>
                <p:cNvSpPr/>
                <p:nvPr/>
              </p:nvSpPr>
              <p:spPr>
                <a:xfrm>
                  <a:off x="1532943" y="4363690"/>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04" name="Can 203"/>
                <p:cNvSpPr/>
                <p:nvPr/>
              </p:nvSpPr>
              <p:spPr>
                <a:xfrm>
                  <a:off x="1949329" y="4363690"/>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05" name="Can 204"/>
                <p:cNvSpPr/>
                <p:nvPr/>
              </p:nvSpPr>
              <p:spPr>
                <a:xfrm>
                  <a:off x="2375166" y="4363690"/>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06" name="Can 205"/>
                <p:cNvSpPr/>
                <p:nvPr/>
              </p:nvSpPr>
              <p:spPr>
                <a:xfrm>
                  <a:off x="1104388" y="4624355"/>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07" name="Can 206"/>
                <p:cNvSpPr/>
                <p:nvPr/>
              </p:nvSpPr>
              <p:spPr>
                <a:xfrm>
                  <a:off x="1528650" y="4624355"/>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08" name="Can 207"/>
                <p:cNvSpPr/>
                <p:nvPr/>
              </p:nvSpPr>
              <p:spPr>
                <a:xfrm>
                  <a:off x="1945036" y="4624355"/>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09" name="Can 208"/>
                <p:cNvSpPr/>
                <p:nvPr/>
              </p:nvSpPr>
              <p:spPr>
                <a:xfrm>
                  <a:off x="2370873" y="4624355"/>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10" name="Can 209"/>
                <p:cNvSpPr/>
                <p:nvPr/>
              </p:nvSpPr>
              <p:spPr>
                <a:xfrm>
                  <a:off x="1104387" y="4891242"/>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11" name="Can 210"/>
                <p:cNvSpPr/>
                <p:nvPr/>
              </p:nvSpPr>
              <p:spPr>
                <a:xfrm>
                  <a:off x="1528649" y="4891242"/>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12" name="Can 211"/>
                <p:cNvSpPr/>
                <p:nvPr/>
              </p:nvSpPr>
              <p:spPr>
                <a:xfrm>
                  <a:off x="1945035" y="4891242"/>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13" name="Can 212"/>
                <p:cNvSpPr/>
                <p:nvPr/>
              </p:nvSpPr>
              <p:spPr>
                <a:xfrm>
                  <a:off x="2370872" y="4891242"/>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14" name="Can 213"/>
                <p:cNvSpPr/>
                <p:nvPr/>
              </p:nvSpPr>
              <p:spPr>
                <a:xfrm>
                  <a:off x="1104048" y="5122936"/>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15" name="Can 214"/>
                <p:cNvSpPr/>
                <p:nvPr/>
              </p:nvSpPr>
              <p:spPr>
                <a:xfrm>
                  <a:off x="1528310" y="5122936"/>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16" name="Can 215"/>
                <p:cNvSpPr/>
                <p:nvPr/>
              </p:nvSpPr>
              <p:spPr>
                <a:xfrm>
                  <a:off x="1944696" y="5122936"/>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17" name="Can 216"/>
                <p:cNvSpPr/>
                <p:nvPr/>
              </p:nvSpPr>
              <p:spPr>
                <a:xfrm>
                  <a:off x="2370533" y="5122936"/>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18" name="Can 217"/>
                <p:cNvSpPr/>
                <p:nvPr/>
              </p:nvSpPr>
              <p:spPr>
                <a:xfrm>
                  <a:off x="1108681" y="5356961"/>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19" name="Can 218"/>
                <p:cNvSpPr/>
                <p:nvPr/>
              </p:nvSpPr>
              <p:spPr>
                <a:xfrm>
                  <a:off x="1532943" y="5356961"/>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20" name="Can 219"/>
                <p:cNvSpPr/>
                <p:nvPr/>
              </p:nvSpPr>
              <p:spPr>
                <a:xfrm>
                  <a:off x="1949329" y="5356961"/>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21" name="Can 220"/>
                <p:cNvSpPr/>
                <p:nvPr/>
              </p:nvSpPr>
              <p:spPr>
                <a:xfrm>
                  <a:off x="2375166" y="5356961"/>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grpSp>
        </p:grpSp>
        <p:cxnSp>
          <p:nvCxnSpPr>
            <p:cNvPr id="189" name="Straight Arrow Connector 188"/>
            <p:cNvCxnSpPr/>
            <p:nvPr/>
          </p:nvCxnSpPr>
          <p:spPr>
            <a:xfrm>
              <a:off x="3546402" y="3137421"/>
              <a:ext cx="1" cy="460900"/>
            </a:xfrm>
            <a:prstGeom prst="straightConnector1">
              <a:avLst/>
            </a:prstGeom>
            <a:ln w="28575">
              <a:solidFill>
                <a:schemeClr val="tx1">
                  <a:lumMod val="85000"/>
                  <a:lumOff val="1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190" name="Straight Arrow Connector 189"/>
            <p:cNvCxnSpPr/>
            <p:nvPr/>
          </p:nvCxnSpPr>
          <p:spPr>
            <a:xfrm>
              <a:off x="4462719" y="3137421"/>
              <a:ext cx="1" cy="460900"/>
            </a:xfrm>
            <a:prstGeom prst="straightConnector1">
              <a:avLst/>
            </a:prstGeom>
            <a:ln w="28575">
              <a:solidFill>
                <a:schemeClr val="tx1">
                  <a:lumMod val="85000"/>
                  <a:lumOff val="15000"/>
                </a:schemeClr>
              </a:solidFill>
              <a:tailEnd type="arrow"/>
            </a:ln>
          </p:spPr>
          <p:style>
            <a:lnRef idx="1">
              <a:schemeClr val="accent2"/>
            </a:lnRef>
            <a:fillRef idx="0">
              <a:schemeClr val="accent2"/>
            </a:fillRef>
            <a:effectRef idx="0">
              <a:schemeClr val="accent2"/>
            </a:effectRef>
            <a:fontRef idx="minor">
              <a:schemeClr val="tx1"/>
            </a:fontRef>
          </p:style>
        </p:cxnSp>
      </p:grpSp>
      <p:cxnSp>
        <p:nvCxnSpPr>
          <p:cNvPr id="222" name="Straight Arrow Connector 221"/>
          <p:cNvCxnSpPr/>
          <p:nvPr/>
        </p:nvCxnSpPr>
        <p:spPr>
          <a:xfrm>
            <a:off x="7458712" y="3132454"/>
            <a:ext cx="7328" cy="460900"/>
          </a:xfrm>
          <a:prstGeom prst="straightConnector1">
            <a:avLst/>
          </a:prstGeom>
          <a:ln w="28575">
            <a:solidFill>
              <a:schemeClr val="tx1">
                <a:lumMod val="85000"/>
                <a:lumOff val="15000"/>
              </a:schemeClr>
            </a:solidFill>
            <a:tailEnd type="arrow"/>
          </a:ln>
        </p:spPr>
        <p:style>
          <a:lnRef idx="1">
            <a:schemeClr val="accent2"/>
          </a:lnRef>
          <a:fillRef idx="0">
            <a:schemeClr val="accent2"/>
          </a:fillRef>
          <a:effectRef idx="0">
            <a:schemeClr val="accent2"/>
          </a:effectRef>
          <a:fontRef idx="minor">
            <a:schemeClr val="tx1"/>
          </a:fontRef>
        </p:style>
      </p:cxnSp>
      <p:grpSp>
        <p:nvGrpSpPr>
          <p:cNvPr id="223" name="Group 222"/>
          <p:cNvGrpSpPr/>
          <p:nvPr/>
        </p:nvGrpSpPr>
        <p:grpSpPr>
          <a:xfrm>
            <a:off x="6211677" y="2115888"/>
            <a:ext cx="1992502" cy="3859609"/>
            <a:chOff x="5627753" y="2115888"/>
            <a:chExt cx="1992502" cy="3859609"/>
          </a:xfrm>
        </p:grpSpPr>
        <p:cxnSp>
          <p:nvCxnSpPr>
            <p:cNvPr id="224" name="Straight Arrow Connector 223"/>
            <p:cNvCxnSpPr/>
            <p:nvPr/>
          </p:nvCxnSpPr>
          <p:spPr>
            <a:xfrm>
              <a:off x="6150132" y="3121524"/>
              <a:ext cx="1" cy="460900"/>
            </a:xfrm>
            <a:prstGeom prst="straightConnector1">
              <a:avLst/>
            </a:prstGeom>
            <a:ln w="28575">
              <a:solidFill>
                <a:schemeClr val="tx1">
                  <a:lumMod val="85000"/>
                  <a:lumOff val="15000"/>
                </a:schemeClr>
              </a:solidFill>
              <a:tailEnd type="arrow"/>
            </a:ln>
          </p:spPr>
          <p:style>
            <a:lnRef idx="1">
              <a:schemeClr val="accent2"/>
            </a:lnRef>
            <a:fillRef idx="0">
              <a:schemeClr val="accent2"/>
            </a:fillRef>
            <a:effectRef idx="0">
              <a:schemeClr val="accent2"/>
            </a:effectRef>
            <a:fontRef idx="minor">
              <a:schemeClr val="tx1"/>
            </a:fontRef>
          </p:style>
        </p:cxnSp>
        <p:sp>
          <p:nvSpPr>
            <p:cNvPr id="225" name="Rectangle 224"/>
            <p:cNvSpPr/>
            <p:nvPr/>
          </p:nvSpPr>
          <p:spPr bwMode="auto">
            <a:xfrm>
              <a:off x="5627753" y="2115888"/>
              <a:ext cx="1992502" cy="3859609"/>
            </a:xfrm>
            <a:prstGeom prst="rect">
              <a:avLst/>
            </a:prstGeom>
            <a:no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b="1" dirty="0" smtClean="0">
                  <a:solidFill>
                    <a:schemeClr val="tx1"/>
                  </a:solidFill>
                </a:rPr>
                <a:t>Scale Unit</a:t>
              </a:r>
            </a:p>
          </p:txBody>
        </p:sp>
        <p:grpSp>
          <p:nvGrpSpPr>
            <p:cNvPr id="226" name="Group 225"/>
            <p:cNvGrpSpPr/>
            <p:nvPr/>
          </p:nvGrpSpPr>
          <p:grpSpPr>
            <a:xfrm>
              <a:off x="5694837" y="2520491"/>
              <a:ext cx="1846803" cy="3231724"/>
              <a:chOff x="1013383" y="2520491"/>
              <a:chExt cx="1846803" cy="3231724"/>
            </a:xfrm>
          </p:grpSpPr>
          <p:sp>
            <p:nvSpPr>
              <p:cNvPr id="227" name="Rectangle 226"/>
              <p:cNvSpPr>
                <a:spLocks/>
              </p:cNvSpPr>
              <p:nvPr/>
            </p:nvSpPr>
            <p:spPr>
              <a:xfrm>
                <a:off x="1100282" y="2520491"/>
                <a:ext cx="749812" cy="687434"/>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rPr>
                  <a:t>Hyper-V</a:t>
                </a:r>
                <a:br>
                  <a:rPr lang="en-US" sz="1200" dirty="0" smtClean="0">
                    <a:solidFill>
                      <a:srgbClr val="FFFFFF"/>
                    </a:solidFill>
                  </a:rPr>
                </a:br>
                <a:r>
                  <a:rPr lang="en-US" sz="1200" dirty="0" smtClean="0">
                    <a:solidFill>
                      <a:srgbClr val="FFFFFF"/>
                    </a:solidFill>
                  </a:rPr>
                  <a:t>Host</a:t>
                </a:r>
                <a:endParaRPr lang="en-US" sz="1200" dirty="0">
                  <a:solidFill>
                    <a:srgbClr val="FFFFFF"/>
                  </a:solidFill>
                </a:endParaRPr>
              </a:p>
            </p:txBody>
          </p:sp>
          <p:sp>
            <p:nvSpPr>
              <p:cNvPr id="228" name="Rectangle 227"/>
              <p:cNvSpPr>
                <a:spLocks/>
              </p:cNvSpPr>
              <p:nvPr/>
            </p:nvSpPr>
            <p:spPr>
              <a:xfrm>
                <a:off x="2002494" y="2520491"/>
                <a:ext cx="749812" cy="687434"/>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rPr>
                  <a:t>Hyper-V</a:t>
                </a:r>
                <a:br>
                  <a:rPr lang="en-US" sz="1200" dirty="0" smtClean="0">
                    <a:solidFill>
                      <a:srgbClr val="FFFFFF"/>
                    </a:solidFill>
                  </a:rPr>
                </a:br>
                <a:r>
                  <a:rPr lang="en-US" sz="1200" dirty="0" smtClean="0">
                    <a:solidFill>
                      <a:srgbClr val="FFFFFF"/>
                    </a:solidFill>
                  </a:rPr>
                  <a:t>Host</a:t>
                </a:r>
                <a:endParaRPr lang="en-US" sz="1200" dirty="0">
                  <a:solidFill>
                    <a:srgbClr val="FFFFFF"/>
                  </a:solidFill>
                </a:endParaRPr>
              </a:p>
            </p:txBody>
          </p:sp>
          <p:sp>
            <p:nvSpPr>
              <p:cNvPr id="229" name="Can 228"/>
              <p:cNvSpPr/>
              <p:nvPr/>
            </p:nvSpPr>
            <p:spPr>
              <a:xfrm>
                <a:off x="1220347" y="2918719"/>
                <a:ext cx="509682" cy="198248"/>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dirty="0" smtClean="0">
                    <a:solidFill>
                      <a:srgbClr val="FFFFFF"/>
                    </a:solidFill>
                  </a:rPr>
                  <a:t>Space</a:t>
                </a:r>
                <a:endParaRPr lang="en-US" sz="900" dirty="0">
                  <a:solidFill>
                    <a:srgbClr val="FFFFFF"/>
                  </a:solidFill>
                </a:endParaRPr>
              </a:p>
            </p:txBody>
          </p:sp>
          <p:sp>
            <p:nvSpPr>
              <p:cNvPr id="230" name="Can 229"/>
              <p:cNvSpPr/>
              <p:nvPr/>
            </p:nvSpPr>
            <p:spPr>
              <a:xfrm>
                <a:off x="2122559" y="2923276"/>
                <a:ext cx="509682" cy="198248"/>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dirty="0" smtClean="0">
                    <a:solidFill>
                      <a:srgbClr val="FFFFFF"/>
                    </a:solidFill>
                  </a:rPr>
                  <a:t>Space</a:t>
                </a:r>
                <a:endParaRPr lang="en-US" sz="900" dirty="0">
                  <a:solidFill>
                    <a:srgbClr val="FFFFFF"/>
                  </a:solidFill>
                </a:endParaRPr>
              </a:p>
            </p:txBody>
          </p:sp>
          <p:sp>
            <p:nvSpPr>
              <p:cNvPr id="231" name="Rectangle 230"/>
              <p:cNvSpPr/>
              <p:nvPr/>
            </p:nvSpPr>
            <p:spPr>
              <a:xfrm>
                <a:off x="1013383" y="3598321"/>
                <a:ext cx="1846803" cy="2153894"/>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b="1" dirty="0">
                    <a:solidFill>
                      <a:srgbClr val="FFFFFF"/>
                    </a:solidFill>
                  </a:rPr>
                  <a:t>Shared JBOD </a:t>
                </a:r>
                <a:r>
                  <a:rPr lang="en-US" sz="1200" b="1" dirty="0" smtClean="0">
                    <a:solidFill>
                      <a:srgbClr val="FFFFFF"/>
                    </a:solidFill>
                  </a:rPr>
                  <a:t>SAS/SAN</a:t>
                </a:r>
                <a:endParaRPr lang="en-US" sz="1200" b="1" dirty="0">
                  <a:solidFill>
                    <a:srgbClr val="FFFFFF"/>
                  </a:solidFill>
                </a:endParaRPr>
              </a:p>
            </p:txBody>
          </p:sp>
          <p:sp>
            <p:nvSpPr>
              <p:cNvPr id="232" name="Can 231"/>
              <p:cNvSpPr/>
              <p:nvPr/>
            </p:nvSpPr>
            <p:spPr>
              <a:xfrm>
                <a:off x="1108681" y="4107188"/>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33" name="Can 232"/>
              <p:cNvSpPr/>
              <p:nvPr/>
            </p:nvSpPr>
            <p:spPr>
              <a:xfrm>
                <a:off x="1532943" y="4107188"/>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34" name="Can 233"/>
              <p:cNvSpPr/>
              <p:nvPr/>
            </p:nvSpPr>
            <p:spPr>
              <a:xfrm>
                <a:off x="1949329" y="4107188"/>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35" name="Can 234"/>
              <p:cNvSpPr/>
              <p:nvPr/>
            </p:nvSpPr>
            <p:spPr>
              <a:xfrm>
                <a:off x="2375166" y="4107188"/>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36" name="Can 235"/>
              <p:cNvSpPr/>
              <p:nvPr/>
            </p:nvSpPr>
            <p:spPr>
              <a:xfrm>
                <a:off x="1108681" y="4363690"/>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37" name="Can 236"/>
              <p:cNvSpPr/>
              <p:nvPr/>
            </p:nvSpPr>
            <p:spPr>
              <a:xfrm>
                <a:off x="1532943" y="4363690"/>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38" name="Can 237"/>
              <p:cNvSpPr/>
              <p:nvPr/>
            </p:nvSpPr>
            <p:spPr>
              <a:xfrm>
                <a:off x="1949329" y="4363690"/>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39" name="Can 238"/>
              <p:cNvSpPr/>
              <p:nvPr/>
            </p:nvSpPr>
            <p:spPr>
              <a:xfrm>
                <a:off x="2375166" y="4363690"/>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40" name="Can 239"/>
              <p:cNvSpPr/>
              <p:nvPr/>
            </p:nvSpPr>
            <p:spPr>
              <a:xfrm>
                <a:off x="1104388" y="4624355"/>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41" name="Can 240"/>
              <p:cNvSpPr/>
              <p:nvPr/>
            </p:nvSpPr>
            <p:spPr>
              <a:xfrm>
                <a:off x="1528650" y="4624355"/>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42" name="Can 241"/>
              <p:cNvSpPr/>
              <p:nvPr/>
            </p:nvSpPr>
            <p:spPr>
              <a:xfrm>
                <a:off x="1945036" y="4624355"/>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43" name="Can 242"/>
              <p:cNvSpPr/>
              <p:nvPr/>
            </p:nvSpPr>
            <p:spPr>
              <a:xfrm>
                <a:off x="2370873" y="4624355"/>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44" name="Can 243"/>
              <p:cNvSpPr/>
              <p:nvPr/>
            </p:nvSpPr>
            <p:spPr>
              <a:xfrm>
                <a:off x="1104387" y="4891242"/>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45" name="Can 244"/>
              <p:cNvSpPr/>
              <p:nvPr/>
            </p:nvSpPr>
            <p:spPr>
              <a:xfrm>
                <a:off x="1528649" y="4891242"/>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46" name="Can 245"/>
              <p:cNvSpPr/>
              <p:nvPr/>
            </p:nvSpPr>
            <p:spPr>
              <a:xfrm>
                <a:off x="1945035" y="4891242"/>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47" name="Can 246"/>
              <p:cNvSpPr/>
              <p:nvPr/>
            </p:nvSpPr>
            <p:spPr>
              <a:xfrm>
                <a:off x="2370872" y="4891242"/>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48" name="Can 247"/>
              <p:cNvSpPr/>
              <p:nvPr/>
            </p:nvSpPr>
            <p:spPr>
              <a:xfrm>
                <a:off x="1104048" y="5122936"/>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49" name="Can 248"/>
              <p:cNvSpPr/>
              <p:nvPr/>
            </p:nvSpPr>
            <p:spPr>
              <a:xfrm>
                <a:off x="1528310" y="5122936"/>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50" name="Can 249"/>
              <p:cNvSpPr/>
              <p:nvPr/>
            </p:nvSpPr>
            <p:spPr>
              <a:xfrm>
                <a:off x="1944696" y="5122936"/>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51" name="Can 250"/>
              <p:cNvSpPr/>
              <p:nvPr/>
            </p:nvSpPr>
            <p:spPr>
              <a:xfrm>
                <a:off x="2370533" y="5122936"/>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52" name="Can 251"/>
              <p:cNvSpPr/>
              <p:nvPr/>
            </p:nvSpPr>
            <p:spPr>
              <a:xfrm>
                <a:off x="1108681" y="5356961"/>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53" name="Can 252"/>
              <p:cNvSpPr/>
              <p:nvPr/>
            </p:nvSpPr>
            <p:spPr>
              <a:xfrm>
                <a:off x="1532943" y="5356961"/>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54" name="Can 253"/>
              <p:cNvSpPr/>
              <p:nvPr/>
            </p:nvSpPr>
            <p:spPr>
              <a:xfrm>
                <a:off x="1949329" y="5356961"/>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55" name="Can 254"/>
              <p:cNvSpPr/>
              <p:nvPr/>
            </p:nvSpPr>
            <p:spPr>
              <a:xfrm>
                <a:off x="2375166" y="5356961"/>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grpSp>
      </p:grpSp>
      <p:grpSp>
        <p:nvGrpSpPr>
          <p:cNvPr id="256" name="Group 255"/>
          <p:cNvGrpSpPr/>
          <p:nvPr/>
        </p:nvGrpSpPr>
        <p:grpSpPr>
          <a:xfrm>
            <a:off x="8607587" y="2110921"/>
            <a:ext cx="1992502" cy="3859609"/>
            <a:chOff x="8300121" y="2110921"/>
            <a:chExt cx="1992502" cy="3859609"/>
          </a:xfrm>
        </p:grpSpPr>
        <p:sp>
          <p:nvSpPr>
            <p:cNvPr id="257" name="Rectangle 256"/>
            <p:cNvSpPr/>
            <p:nvPr/>
          </p:nvSpPr>
          <p:spPr bwMode="auto">
            <a:xfrm>
              <a:off x="8300121" y="2110921"/>
              <a:ext cx="1992502" cy="3859609"/>
            </a:xfrm>
            <a:prstGeom prst="rect">
              <a:avLst/>
            </a:prstGeom>
            <a:no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b="1" dirty="0" smtClean="0">
                  <a:solidFill>
                    <a:schemeClr val="tx1"/>
                  </a:solidFill>
                </a:rPr>
                <a:t>Scale Unit</a:t>
              </a:r>
            </a:p>
          </p:txBody>
        </p:sp>
        <p:grpSp>
          <p:nvGrpSpPr>
            <p:cNvPr id="258" name="Group 257"/>
            <p:cNvGrpSpPr/>
            <p:nvPr/>
          </p:nvGrpSpPr>
          <p:grpSpPr>
            <a:xfrm>
              <a:off x="8377838" y="2515524"/>
              <a:ext cx="1846803" cy="3231724"/>
              <a:chOff x="992117" y="2520491"/>
              <a:chExt cx="1846803" cy="3231724"/>
            </a:xfrm>
          </p:grpSpPr>
          <p:sp>
            <p:nvSpPr>
              <p:cNvPr id="261" name="Rectangle 260"/>
              <p:cNvSpPr>
                <a:spLocks/>
              </p:cNvSpPr>
              <p:nvPr/>
            </p:nvSpPr>
            <p:spPr>
              <a:xfrm>
                <a:off x="1079016" y="2520491"/>
                <a:ext cx="749812" cy="687434"/>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rPr>
                  <a:t>Hyper-V</a:t>
                </a:r>
                <a:br>
                  <a:rPr lang="en-US" sz="1200" dirty="0" smtClean="0">
                    <a:solidFill>
                      <a:srgbClr val="FFFFFF"/>
                    </a:solidFill>
                  </a:rPr>
                </a:br>
                <a:r>
                  <a:rPr lang="en-US" sz="1200" dirty="0" smtClean="0">
                    <a:solidFill>
                      <a:srgbClr val="FFFFFF"/>
                    </a:solidFill>
                  </a:rPr>
                  <a:t>Host</a:t>
                </a:r>
                <a:endParaRPr lang="en-US" sz="1200" dirty="0">
                  <a:solidFill>
                    <a:srgbClr val="FFFFFF"/>
                  </a:solidFill>
                </a:endParaRPr>
              </a:p>
            </p:txBody>
          </p:sp>
          <p:sp>
            <p:nvSpPr>
              <p:cNvPr id="262" name="Rectangle 261"/>
              <p:cNvSpPr>
                <a:spLocks/>
              </p:cNvSpPr>
              <p:nvPr/>
            </p:nvSpPr>
            <p:spPr>
              <a:xfrm>
                <a:off x="1981228" y="2520491"/>
                <a:ext cx="749812" cy="687434"/>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rPr>
                  <a:t>Hyper-V</a:t>
                </a:r>
                <a:br>
                  <a:rPr lang="en-US" sz="1200" dirty="0" smtClean="0">
                    <a:solidFill>
                      <a:srgbClr val="FFFFFF"/>
                    </a:solidFill>
                  </a:rPr>
                </a:br>
                <a:r>
                  <a:rPr lang="en-US" sz="1200" dirty="0" smtClean="0">
                    <a:solidFill>
                      <a:srgbClr val="FFFFFF"/>
                    </a:solidFill>
                  </a:rPr>
                  <a:t>Host</a:t>
                </a:r>
                <a:endParaRPr lang="en-US" sz="1200" dirty="0">
                  <a:solidFill>
                    <a:srgbClr val="FFFFFF"/>
                  </a:solidFill>
                </a:endParaRPr>
              </a:p>
            </p:txBody>
          </p:sp>
          <p:sp>
            <p:nvSpPr>
              <p:cNvPr id="263" name="Can 262"/>
              <p:cNvSpPr/>
              <p:nvPr/>
            </p:nvSpPr>
            <p:spPr>
              <a:xfrm>
                <a:off x="1199081" y="2918719"/>
                <a:ext cx="509682" cy="198248"/>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dirty="0" smtClean="0">
                    <a:solidFill>
                      <a:srgbClr val="FFFFFF"/>
                    </a:solidFill>
                  </a:rPr>
                  <a:t>Space</a:t>
                </a:r>
                <a:endParaRPr lang="en-US" sz="900" dirty="0">
                  <a:solidFill>
                    <a:srgbClr val="FFFFFF"/>
                  </a:solidFill>
                </a:endParaRPr>
              </a:p>
            </p:txBody>
          </p:sp>
          <p:sp>
            <p:nvSpPr>
              <p:cNvPr id="264" name="Can 263"/>
              <p:cNvSpPr/>
              <p:nvPr/>
            </p:nvSpPr>
            <p:spPr>
              <a:xfrm>
                <a:off x="2101293" y="2923276"/>
                <a:ext cx="509682" cy="198248"/>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dirty="0" smtClean="0">
                    <a:solidFill>
                      <a:srgbClr val="FFFFFF"/>
                    </a:solidFill>
                  </a:rPr>
                  <a:t>Space</a:t>
                </a:r>
                <a:endParaRPr lang="en-US" sz="900" dirty="0">
                  <a:solidFill>
                    <a:srgbClr val="FFFFFF"/>
                  </a:solidFill>
                </a:endParaRPr>
              </a:p>
            </p:txBody>
          </p:sp>
          <p:sp>
            <p:nvSpPr>
              <p:cNvPr id="265" name="Rectangle 264"/>
              <p:cNvSpPr/>
              <p:nvPr/>
            </p:nvSpPr>
            <p:spPr>
              <a:xfrm>
                <a:off x="992117" y="3598321"/>
                <a:ext cx="1846803" cy="2153894"/>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b="1" dirty="0">
                    <a:solidFill>
                      <a:srgbClr val="FFFFFF"/>
                    </a:solidFill>
                  </a:rPr>
                  <a:t>Shared JBOD </a:t>
                </a:r>
                <a:r>
                  <a:rPr lang="en-US" sz="1200" b="1" dirty="0" smtClean="0">
                    <a:solidFill>
                      <a:srgbClr val="FFFFFF"/>
                    </a:solidFill>
                  </a:rPr>
                  <a:t>SAS/SAN</a:t>
                </a:r>
                <a:endParaRPr lang="en-US" sz="1200" b="1" dirty="0">
                  <a:solidFill>
                    <a:srgbClr val="FFFFFF"/>
                  </a:solidFill>
                </a:endParaRPr>
              </a:p>
            </p:txBody>
          </p:sp>
          <p:sp>
            <p:nvSpPr>
              <p:cNvPr id="266" name="Can 265"/>
              <p:cNvSpPr/>
              <p:nvPr/>
            </p:nvSpPr>
            <p:spPr>
              <a:xfrm>
                <a:off x="1108681" y="4107188"/>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67" name="Can 266"/>
              <p:cNvSpPr/>
              <p:nvPr/>
            </p:nvSpPr>
            <p:spPr>
              <a:xfrm>
                <a:off x="1532943" y="4107188"/>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68" name="Can 267"/>
              <p:cNvSpPr/>
              <p:nvPr/>
            </p:nvSpPr>
            <p:spPr>
              <a:xfrm>
                <a:off x="1949329" y="4107188"/>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69" name="Can 268"/>
              <p:cNvSpPr/>
              <p:nvPr/>
            </p:nvSpPr>
            <p:spPr>
              <a:xfrm>
                <a:off x="2375166" y="4107188"/>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70" name="Can 269"/>
              <p:cNvSpPr/>
              <p:nvPr/>
            </p:nvSpPr>
            <p:spPr>
              <a:xfrm>
                <a:off x="1108681" y="4363690"/>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71" name="Can 270"/>
              <p:cNvSpPr/>
              <p:nvPr/>
            </p:nvSpPr>
            <p:spPr>
              <a:xfrm>
                <a:off x="1532943" y="4363690"/>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72" name="Can 271"/>
              <p:cNvSpPr/>
              <p:nvPr/>
            </p:nvSpPr>
            <p:spPr>
              <a:xfrm>
                <a:off x="1949329" y="4363690"/>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73" name="Can 272"/>
              <p:cNvSpPr/>
              <p:nvPr/>
            </p:nvSpPr>
            <p:spPr>
              <a:xfrm>
                <a:off x="2375166" y="4363690"/>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74" name="Can 273"/>
              <p:cNvSpPr/>
              <p:nvPr/>
            </p:nvSpPr>
            <p:spPr>
              <a:xfrm>
                <a:off x="1104388" y="4624355"/>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75" name="Can 274"/>
              <p:cNvSpPr/>
              <p:nvPr/>
            </p:nvSpPr>
            <p:spPr>
              <a:xfrm>
                <a:off x="1528650" y="4624355"/>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76" name="Can 275"/>
              <p:cNvSpPr/>
              <p:nvPr/>
            </p:nvSpPr>
            <p:spPr>
              <a:xfrm>
                <a:off x="1945036" y="4624355"/>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77" name="Can 276"/>
              <p:cNvSpPr/>
              <p:nvPr/>
            </p:nvSpPr>
            <p:spPr>
              <a:xfrm>
                <a:off x="2370873" y="4624355"/>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78" name="Can 277"/>
              <p:cNvSpPr/>
              <p:nvPr/>
            </p:nvSpPr>
            <p:spPr>
              <a:xfrm>
                <a:off x="1104387" y="4891242"/>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79" name="Can 278"/>
              <p:cNvSpPr/>
              <p:nvPr/>
            </p:nvSpPr>
            <p:spPr>
              <a:xfrm>
                <a:off x="1528649" y="4891242"/>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80" name="Can 279"/>
              <p:cNvSpPr/>
              <p:nvPr/>
            </p:nvSpPr>
            <p:spPr>
              <a:xfrm>
                <a:off x="1945035" y="4891242"/>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81" name="Can 280"/>
              <p:cNvSpPr/>
              <p:nvPr/>
            </p:nvSpPr>
            <p:spPr>
              <a:xfrm>
                <a:off x="2370872" y="4891242"/>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82" name="Can 281"/>
              <p:cNvSpPr/>
              <p:nvPr/>
            </p:nvSpPr>
            <p:spPr>
              <a:xfrm>
                <a:off x="1104048" y="5122936"/>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83" name="Can 282"/>
              <p:cNvSpPr/>
              <p:nvPr/>
            </p:nvSpPr>
            <p:spPr>
              <a:xfrm>
                <a:off x="1528310" y="5122936"/>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84" name="Can 283"/>
              <p:cNvSpPr/>
              <p:nvPr/>
            </p:nvSpPr>
            <p:spPr>
              <a:xfrm>
                <a:off x="1944696" y="5122936"/>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85" name="Can 284"/>
              <p:cNvSpPr/>
              <p:nvPr/>
            </p:nvSpPr>
            <p:spPr>
              <a:xfrm>
                <a:off x="2370533" y="5122936"/>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86" name="Can 285"/>
              <p:cNvSpPr/>
              <p:nvPr/>
            </p:nvSpPr>
            <p:spPr>
              <a:xfrm>
                <a:off x="1108681" y="5356961"/>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87" name="Can 286"/>
              <p:cNvSpPr/>
              <p:nvPr/>
            </p:nvSpPr>
            <p:spPr>
              <a:xfrm>
                <a:off x="1532943" y="5356961"/>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88" name="Can 287"/>
              <p:cNvSpPr/>
              <p:nvPr/>
            </p:nvSpPr>
            <p:spPr>
              <a:xfrm>
                <a:off x="1949329" y="5356961"/>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289" name="Can 288"/>
              <p:cNvSpPr/>
              <p:nvPr/>
            </p:nvSpPr>
            <p:spPr>
              <a:xfrm>
                <a:off x="2375166" y="5356961"/>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grpSp>
        <p:cxnSp>
          <p:nvCxnSpPr>
            <p:cNvPr id="259" name="Straight Arrow Connector 258"/>
            <p:cNvCxnSpPr/>
            <p:nvPr/>
          </p:nvCxnSpPr>
          <p:spPr>
            <a:xfrm>
              <a:off x="8844570" y="3137421"/>
              <a:ext cx="1" cy="460900"/>
            </a:xfrm>
            <a:prstGeom prst="straightConnector1">
              <a:avLst/>
            </a:prstGeom>
            <a:ln w="28575">
              <a:solidFill>
                <a:schemeClr val="tx1">
                  <a:lumMod val="85000"/>
                  <a:lumOff val="1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260" name="Straight Arrow Connector 259"/>
            <p:cNvCxnSpPr/>
            <p:nvPr/>
          </p:nvCxnSpPr>
          <p:spPr>
            <a:xfrm>
              <a:off x="9760887" y="3137421"/>
              <a:ext cx="1" cy="460900"/>
            </a:xfrm>
            <a:prstGeom prst="straightConnector1">
              <a:avLst/>
            </a:prstGeom>
            <a:ln w="28575">
              <a:solidFill>
                <a:schemeClr val="tx1">
                  <a:lumMod val="85000"/>
                  <a:lumOff val="15000"/>
                </a:schemeClr>
              </a:solidFill>
              <a:tailEnd type="arrow"/>
            </a:ln>
          </p:spPr>
          <p:style>
            <a:lnRef idx="1">
              <a:schemeClr val="accent2"/>
            </a:lnRef>
            <a:fillRef idx="0">
              <a:schemeClr val="accent2"/>
            </a:fillRef>
            <a:effectRef idx="0">
              <a:schemeClr val="accent2"/>
            </a:effectRef>
            <a:fontRef idx="minor">
              <a:schemeClr val="tx1"/>
            </a:fontRef>
          </p:style>
        </p:cxnSp>
      </p:grpSp>
      <p:sp>
        <p:nvSpPr>
          <p:cNvPr id="290" name="Rectangle 289"/>
          <p:cNvSpPr/>
          <p:nvPr/>
        </p:nvSpPr>
        <p:spPr bwMode="auto">
          <a:xfrm>
            <a:off x="1011438" y="152400"/>
            <a:ext cx="2801018" cy="7620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Single Cluster</a:t>
            </a:r>
          </a:p>
        </p:txBody>
      </p:sp>
      <p:sp>
        <p:nvSpPr>
          <p:cNvPr id="291" name="Rectangle 290"/>
          <p:cNvSpPr/>
          <p:nvPr/>
        </p:nvSpPr>
        <p:spPr bwMode="auto">
          <a:xfrm>
            <a:off x="4112273" y="152400"/>
            <a:ext cx="3275664" cy="7620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Well-connected Storage</a:t>
            </a:r>
          </a:p>
        </p:txBody>
      </p:sp>
      <p:sp>
        <p:nvSpPr>
          <p:cNvPr id="292" name="Rectangle 291"/>
          <p:cNvSpPr/>
          <p:nvPr/>
        </p:nvSpPr>
        <p:spPr bwMode="auto">
          <a:xfrm>
            <a:off x="7764118" y="152400"/>
            <a:ext cx="3275664" cy="7620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Spaces or SAN</a:t>
            </a:r>
          </a:p>
        </p:txBody>
      </p:sp>
    </p:spTree>
    <p:extLst>
      <p:ext uri="{BB962C8B-B14F-4D97-AF65-F5344CB8AC3E}">
        <p14:creationId xmlns:p14="http://schemas.microsoft.com/office/powerpoint/2010/main" val="29954692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accel="100000" fill="hold"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0-ppt_w/2"/>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ppt_y"/>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par>
                                <p:cTn id="9" presetID="2" presetClass="exit" presetSubtype="8" accel="100000" fill="hold" nodeType="withEffect">
                                  <p:stCondLst>
                                    <p:cond delay="0"/>
                                  </p:stCondLst>
                                  <p:childTnLst>
                                    <p:anim calcmode="lin" valueType="num">
                                      <p:cBhvr additive="base">
                                        <p:cTn id="10" dur="500"/>
                                        <p:tgtEl>
                                          <p:spTgt spid="3">
                                            <p:txEl>
                                              <p:pRg st="1" end="1"/>
                                            </p:txEl>
                                          </p:spTgt>
                                        </p:tgtEl>
                                        <p:attrNameLst>
                                          <p:attrName>ppt_x</p:attrName>
                                        </p:attrNameLst>
                                      </p:cBhvr>
                                      <p:tavLst>
                                        <p:tav tm="0">
                                          <p:val>
                                            <p:strVal val="ppt_x"/>
                                          </p:val>
                                        </p:tav>
                                        <p:tav tm="100000">
                                          <p:val>
                                            <p:strVal val="0-ppt_w/2"/>
                                          </p:val>
                                        </p:tav>
                                      </p:tavLst>
                                    </p:anim>
                                    <p:anim calcmode="lin" valueType="num">
                                      <p:cBhvr additive="base">
                                        <p:cTn id="11" dur="500"/>
                                        <p:tgtEl>
                                          <p:spTgt spid="3">
                                            <p:txEl>
                                              <p:pRg st="1" end="1"/>
                                            </p:txEl>
                                          </p:spTgt>
                                        </p:tgtEl>
                                        <p:attrNameLst>
                                          <p:attrName>ppt_y</p:attrName>
                                        </p:attrNameLst>
                                      </p:cBhvr>
                                      <p:tavLst>
                                        <p:tav tm="0">
                                          <p:val>
                                            <p:strVal val="ppt_y"/>
                                          </p:val>
                                        </p:tav>
                                        <p:tav tm="100000">
                                          <p:val>
                                            <p:strVal val="ppt_y"/>
                                          </p:val>
                                        </p:tav>
                                      </p:tavLst>
                                    </p:anim>
                                    <p:set>
                                      <p:cBhvr>
                                        <p:cTn id="12" dur="1" fill="hold">
                                          <p:stCondLst>
                                            <p:cond delay="499"/>
                                          </p:stCondLst>
                                        </p:cTn>
                                        <p:tgtEl>
                                          <p:spTgt spid="3">
                                            <p:txEl>
                                              <p:pRg st="1" end="1"/>
                                            </p:txEl>
                                          </p:spTgt>
                                        </p:tgtEl>
                                        <p:attrNameLst>
                                          <p:attrName>style.visibility</p:attrName>
                                        </p:attrNameLst>
                                      </p:cBhvr>
                                      <p:to>
                                        <p:strVal val="hidden"/>
                                      </p:to>
                                    </p:set>
                                  </p:childTnLst>
                                </p:cTn>
                              </p:par>
                              <p:par>
                                <p:cTn id="13" presetID="2" presetClass="exit" presetSubtype="8" accel="100000" fill="hold" nodeType="withEffect">
                                  <p:stCondLst>
                                    <p:cond delay="0"/>
                                  </p:stCondLst>
                                  <p:childTnLst>
                                    <p:anim calcmode="lin" valueType="num">
                                      <p:cBhvr additive="base">
                                        <p:cTn id="14" dur="500"/>
                                        <p:tgtEl>
                                          <p:spTgt spid="3">
                                            <p:txEl>
                                              <p:pRg st="2" end="2"/>
                                            </p:txEl>
                                          </p:spTgt>
                                        </p:tgtEl>
                                        <p:attrNameLst>
                                          <p:attrName>ppt_x</p:attrName>
                                        </p:attrNameLst>
                                      </p:cBhvr>
                                      <p:tavLst>
                                        <p:tav tm="0">
                                          <p:val>
                                            <p:strVal val="ppt_x"/>
                                          </p:val>
                                        </p:tav>
                                        <p:tav tm="100000">
                                          <p:val>
                                            <p:strVal val="0-ppt_w/2"/>
                                          </p:val>
                                        </p:tav>
                                      </p:tavLst>
                                    </p:anim>
                                    <p:anim calcmode="lin" valueType="num">
                                      <p:cBhvr additive="base">
                                        <p:cTn id="15" dur="500"/>
                                        <p:tgtEl>
                                          <p:spTgt spid="3">
                                            <p:txEl>
                                              <p:pRg st="2" end="2"/>
                                            </p:txEl>
                                          </p:spTgt>
                                        </p:tgtEl>
                                        <p:attrNameLst>
                                          <p:attrName>ppt_y</p:attrName>
                                        </p:attrNameLst>
                                      </p:cBhvr>
                                      <p:tavLst>
                                        <p:tav tm="0">
                                          <p:val>
                                            <p:strVal val="ppt_y"/>
                                          </p:val>
                                        </p:tav>
                                        <p:tav tm="100000">
                                          <p:val>
                                            <p:strVal val="ppt_y"/>
                                          </p:val>
                                        </p:tav>
                                      </p:tavLst>
                                    </p:anim>
                                    <p:set>
                                      <p:cBhvr>
                                        <p:cTn id="16" dur="1" fill="hold">
                                          <p:stCondLst>
                                            <p:cond delay="499"/>
                                          </p:stCondLst>
                                        </p:cTn>
                                        <p:tgtEl>
                                          <p:spTgt spid="3">
                                            <p:txEl>
                                              <p:pRg st="2" end="2"/>
                                            </p:txEl>
                                          </p:spTgt>
                                        </p:tgtEl>
                                        <p:attrNameLst>
                                          <p:attrName>style.visibility</p:attrName>
                                        </p:attrNameLst>
                                      </p:cBhvr>
                                      <p:to>
                                        <p:strVal val="hidden"/>
                                      </p:to>
                                    </p:set>
                                  </p:childTnLst>
                                </p:cTn>
                              </p:par>
                              <p:par>
                                <p:cTn id="17" presetID="2" presetClass="exit" presetSubtype="8" accel="100000" fill="hold" nodeType="withEffect">
                                  <p:stCondLst>
                                    <p:cond delay="0"/>
                                  </p:stCondLst>
                                  <p:childTnLst>
                                    <p:anim calcmode="lin" valueType="num">
                                      <p:cBhvr additive="base">
                                        <p:cTn id="18" dur="500"/>
                                        <p:tgtEl>
                                          <p:spTgt spid="3">
                                            <p:txEl>
                                              <p:pRg st="3" end="3"/>
                                            </p:txEl>
                                          </p:spTgt>
                                        </p:tgtEl>
                                        <p:attrNameLst>
                                          <p:attrName>ppt_x</p:attrName>
                                        </p:attrNameLst>
                                      </p:cBhvr>
                                      <p:tavLst>
                                        <p:tav tm="0">
                                          <p:val>
                                            <p:strVal val="ppt_x"/>
                                          </p:val>
                                        </p:tav>
                                        <p:tav tm="100000">
                                          <p:val>
                                            <p:strVal val="0-ppt_w/2"/>
                                          </p:val>
                                        </p:tav>
                                      </p:tavLst>
                                    </p:anim>
                                    <p:anim calcmode="lin" valueType="num">
                                      <p:cBhvr additive="base">
                                        <p:cTn id="19" dur="500"/>
                                        <p:tgtEl>
                                          <p:spTgt spid="3">
                                            <p:txEl>
                                              <p:pRg st="3" end="3"/>
                                            </p:txEl>
                                          </p:spTgt>
                                        </p:tgtEl>
                                        <p:attrNameLst>
                                          <p:attrName>ppt_y</p:attrName>
                                        </p:attrNameLst>
                                      </p:cBhvr>
                                      <p:tavLst>
                                        <p:tav tm="0">
                                          <p:val>
                                            <p:strVal val="ppt_y"/>
                                          </p:val>
                                        </p:tav>
                                        <p:tav tm="100000">
                                          <p:val>
                                            <p:strVal val="ppt_y"/>
                                          </p:val>
                                        </p:tav>
                                      </p:tavLst>
                                    </p:anim>
                                    <p:set>
                                      <p:cBhvr>
                                        <p:cTn id="20" dur="1" fill="hold">
                                          <p:stCondLst>
                                            <p:cond delay="499"/>
                                          </p:stCondLst>
                                        </p:cTn>
                                        <p:tgtEl>
                                          <p:spTgt spid="3">
                                            <p:txEl>
                                              <p:pRg st="3" end="3"/>
                                            </p:txEl>
                                          </p:spTgt>
                                        </p:tgtEl>
                                        <p:attrNameLst>
                                          <p:attrName>style.visibility</p:attrName>
                                        </p:attrNameLst>
                                      </p:cBhvr>
                                      <p:to>
                                        <p:strVal val="hidden"/>
                                      </p:to>
                                    </p:set>
                                  </p:childTnLst>
                                </p:cTn>
                              </p:par>
                              <p:par>
                                <p:cTn id="21" presetID="2" presetClass="exit" presetSubtype="8" accel="100000" fill="hold" nodeType="withEffect">
                                  <p:stCondLst>
                                    <p:cond delay="0"/>
                                  </p:stCondLst>
                                  <p:childTnLst>
                                    <p:anim calcmode="lin" valueType="num">
                                      <p:cBhvr additive="base">
                                        <p:cTn id="22" dur="500"/>
                                        <p:tgtEl>
                                          <p:spTgt spid="3">
                                            <p:txEl>
                                              <p:pRg st="4" end="4"/>
                                            </p:txEl>
                                          </p:spTgt>
                                        </p:tgtEl>
                                        <p:attrNameLst>
                                          <p:attrName>ppt_x</p:attrName>
                                        </p:attrNameLst>
                                      </p:cBhvr>
                                      <p:tavLst>
                                        <p:tav tm="0">
                                          <p:val>
                                            <p:strVal val="ppt_x"/>
                                          </p:val>
                                        </p:tav>
                                        <p:tav tm="100000">
                                          <p:val>
                                            <p:strVal val="0-ppt_w/2"/>
                                          </p:val>
                                        </p:tav>
                                      </p:tavLst>
                                    </p:anim>
                                    <p:anim calcmode="lin" valueType="num">
                                      <p:cBhvr additive="base">
                                        <p:cTn id="23" dur="500"/>
                                        <p:tgtEl>
                                          <p:spTgt spid="3">
                                            <p:txEl>
                                              <p:pRg st="4" end="4"/>
                                            </p:txEl>
                                          </p:spTgt>
                                        </p:tgtEl>
                                        <p:attrNameLst>
                                          <p:attrName>ppt_y</p:attrName>
                                        </p:attrNameLst>
                                      </p:cBhvr>
                                      <p:tavLst>
                                        <p:tav tm="0">
                                          <p:val>
                                            <p:strVal val="ppt_y"/>
                                          </p:val>
                                        </p:tav>
                                        <p:tav tm="100000">
                                          <p:val>
                                            <p:strVal val="ppt_y"/>
                                          </p:val>
                                        </p:tav>
                                      </p:tavLst>
                                    </p:anim>
                                    <p:set>
                                      <p:cBhvr>
                                        <p:cTn id="24" dur="1" fill="hold">
                                          <p:stCondLst>
                                            <p:cond delay="499"/>
                                          </p:stCondLst>
                                        </p:cTn>
                                        <p:tgtEl>
                                          <p:spTgt spid="3">
                                            <p:txEl>
                                              <p:pRg st="4" end="4"/>
                                            </p:txEl>
                                          </p:spTgt>
                                        </p:tgtEl>
                                        <p:attrNameLst>
                                          <p:attrName>style.visibility</p:attrName>
                                        </p:attrNameLst>
                                      </p:cBhvr>
                                      <p:to>
                                        <p:strVal val="hidden"/>
                                      </p:to>
                                    </p:set>
                                  </p:childTnLst>
                                </p:cTn>
                              </p:par>
                              <p:par>
                                <p:cTn id="25" presetID="2" presetClass="exit" presetSubtype="8" accel="100000" fill="hold" nodeType="withEffect">
                                  <p:stCondLst>
                                    <p:cond delay="0"/>
                                  </p:stCondLst>
                                  <p:childTnLst>
                                    <p:anim calcmode="lin" valueType="num">
                                      <p:cBhvr additive="base">
                                        <p:cTn id="26" dur="500"/>
                                        <p:tgtEl>
                                          <p:spTgt spid="3">
                                            <p:txEl>
                                              <p:pRg st="5" end="5"/>
                                            </p:txEl>
                                          </p:spTgt>
                                        </p:tgtEl>
                                        <p:attrNameLst>
                                          <p:attrName>ppt_x</p:attrName>
                                        </p:attrNameLst>
                                      </p:cBhvr>
                                      <p:tavLst>
                                        <p:tav tm="0">
                                          <p:val>
                                            <p:strVal val="ppt_x"/>
                                          </p:val>
                                        </p:tav>
                                        <p:tav tm="100000">
                                          <p:val>
                                            <p:strVal val="0-ppt_w/2"/>
                                          </p:val>
                                        </p:tav>
                                      </p:tavLst>
                                    </p:anim>
                                    <p:anim calcmode="lin" valueType="num">
                                      <p:cBhvr additive="base">
                                        <p:cTn id="27" dur="500"/>
                                        <p:tgtEl>
                                          <p:spTgt spid="3">
                                            <p:txEl>
                                              <p:pRg st="5" end="5"/>
                                            </p:txEl>
                                          </p:spTgt>
                                        </p:tgtEl>
                                        <p:attrNameLst>
                                          <p:attrName>ppt_y</p:attrName>
                                        </p:attrNameLst>
                                      </p:cBhvr>
                                      <p:tavLst>
                                        <p:tav tm="0">
                                          <p:val>
                                            <p:strVal val="ppt_y"/>
                                          </p:val>
                                        </p:tav>
                                        <p:tav tm="100000">
                                          <p:val>
                                            <p:strVal val="ppt_y"/>
                                          </p:val>
                                        </p:tav>
                                      </p:tavLst>
                                    </p:anim>
                                    <p:set>
                                      <p:cBhvr>
                                        <p:cTn id="28" dur="1" fill="hold">
                                          <p:stCondLst>
                                            <p:cond delay="499"/>
                                          </p:stCondLst>
                                        </p:cTn>
                                        <p:tgtEl>
                                          <p:spTgt spid="3">
                                            <p:txEl>
                                              <p:pRg st="5" end="5"/>
                                            </p:txEl>
                                          </p:spTgt>
                                        </p:tgtEl>
                                        <p:attrNameLst>
                                          <p:attrName>style.visibility</p:attrName>
                                        </p:attrNameLst>
                                      </p:cBhvr>
                                      <p:to>
                                        <p:strVal val="hidden"/>
                                      </p:to>
                                    </p:set>
                                  </p:childTnLst>
                                </p:cTn>
                              </p:par>
                              <p:par>
                                <p:cTn id="29" presetID="2" presetClass="entr" presetSubtype="2" fill="hold" grpId="0" nodeType="withEffect">
                                  <p:stCondLst>
                                    <p:cond delay="0"/>
                                  </p:stCondLst>
                                  <p:childTnLst>
                                    <p:set>
                                      <p:cBhvr>
                                        <p:cTn id="30" dur="1" fill="hold">
                                          <p:stCondLst>
                                            <p:cond delay="0"/>
                                          </p:stCondLst>
                                        </p:cTn>
                                        <p:tgtEl>
                                          <p:spTgt spid="148"/>
                                        </p:tgtEl>
                                        <p:attrNameLst>
                                          <p:attrName>style.visibility</p:attrName>
                                        </p:attrNameLst>
                                      </p:cBhvr>
                                      <p:to>
                                        <p:strVal val="visible"/>
                                      </p:to>
                                    </p:set>
                                    <p:anim calcmode="lin" valueType="num">
                                      <p:cBhvr additive="base">
                                        <p:cTn id="31" dur="1000" fill="hold"/>
                                        <p:tgtEl>
                                          <p:spTgt spid="148"/>
                                        </p:tgtEl>
                                        <p:attrNameLst>
                                          <p:attrName>ppt_x</p:attrName>
                                        </p:attrNameLst>
                                      </p:cBhvr>
                                      <p:tavLst>
                                        <p:tav tm="0">
                                          <p:val>
                                            <p:strVal val="1+#ppt_w/2"/>
                                          </p:val>
                                        </p:tav>
                                        <p:tav tm="100000">
                                          <p:val>
                                            <p:strVal val="#ppt_x"/>
                                          </p:val>
                                        </p:tav>
                                      </p:tavLst>
                                    </p:anim>
                                    <p:anim calcmode="lin" valueType="num">
                                      <p:cBhvr additive="base">
                                        <p:cTn id="32" dur="1000" fill="hold"/>
                                        <p:tgtEl>
                                          <p:spTgt spid="148"/>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49"/>
                                        </p:tgtEl>
                                        <p:attrNameLst>
                                          <p:attrName>style.visibility</p:attrName>
                                        </p:attrNameLst>
                                      </p:cBhvr>
                                      <p:to>
                                        <p:strVal val="visible"/>
                                      </p:to>
                                    </p:set>
                                    <p:anim calcmode="lin" valueType="num">
                                      <p:cBhvr additive="base">
                                        <p:cTn id="35" dur="1000" fill="hold"/>
                                        <p:tgtEl>
                                          <p:spTgt spid="149"/>
                                        </p:tgtEl>
                                        <p:attrNameLst>
                                          <p:attrName>ppt_x</p:attrName>
                                        </p:attrNameLst>
                                      </p:cBhvr>
                                      <p:tavLst>
                                        <p:tav tm="0">
                                          <p:val>
                                            <p:strVal val="1+#ppt_w/2"/>
                                          </p:val>
                                        </p:tav>
                                        <p:tav tm="100000">
                                          <p:val>
                                            <p:strVal val="#ppt_x"/>
                                          </p:val>
                                        </p:tav>
                                      </p:tavLst>
                                    </p:anim>
                                    <p:anim calcmode="lin" valueType="num">
                                      <p:cBhvr additive="base">
                                        <p:cTn id="36" dur="1000" fill="hold"/>
                                        <p:tgtEl>
                                          <p:spTgt spid="14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50"/>
                                        </p:tgtEl>
                                        <p:attrNameLst>
                                          <p:attrName>style.visibility</p:attrName>
                                        </p:attrNameLst>
                                      </p:cBhvr>
                                      <p:to>
                                        <p:strVal val="visible"/>
                                      </p:to>
                                    </p:set>
                                    <p:anim calcmode="lin" valueType="num">
                                      <p:cBhvr additive="base">
                                        <p:cTn id="39" dur="1000" fill="hold"/>
                                        <p:tgtEl>
                                          <p:spTgt spid="150"/>
                                        </p:tgtEl>
                                        <p:attrNameLst>
                                          <p:attrName>ppt_x</p:attrName>
                                        </p:attrNameLst>
                                      </p:cBhvr>
                                      <p:tavLst>
                                        <p:tav tm="0">
                                          <p:val>
                                            <p:strVal val="1+#ppt_w/2"/>
                                          </p:val>
                                        </p:tav>
                                        <p:tav tm="100000">
                                          <p:val>
                                            <p:strVal val="#ppt_x"/>
                                          </p:val>
                                        </p:tav>
                                      </p:tavLst>
                                    </p:anim>
                                    <p:anim calcmode="lin" valueType="num">
                                      <p:cBhvr additive="base">
                                        <p:cTn id="40" dur="1000" fill="hold"/>
                                        <p:tgtEl>
                                          <p:spTgt spid="150"/>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51"/>
                                        </p:tgtEl>
                                        <p:attrNameLst>
                                          <p:attrName>style.visibility</p:attrName>
                                        </p:attrNameLst>
                                      </p:cBhvr>
                                      <p:to>
                                        <p:strVal val="visible"/>
                                      </p:to>
                                    </p:set>
                                    <p:anim calcmode="lin" valueType="num">
                                      <p:cBhvr additive="base">
                                        <p:cTn id="43" dur="1000" fill="hold"/>
                                        <p:tgtEl>
                                          <p:spTgt spid="151"/>
                                        </p:tgtEl>
                                        <p:attrNameLst>
                                          <p:attrName>ppt_x</p:attrName>
                                        </p:attrNameLst>
                                      </p:cBhvr>
                                      <p:tavLst>
                                        <p:tav tm="0">
                                          <p:val>
                                            <p:strVal val="1+#ppt_w/2"/>
                                          </p:val>
                                        </p:tav>
                                        <p:tav tm="100000">
                                          <p:val>
                                            <p:strVal val="#ppt_x"/>
                                          </p:val>
                                        </p:tav>
                                      </p:tavLst>
                                    </p:anim>
                                    <p:anim calcmode="lin" valueType="num">
                                      <p:cBhvr additive="base">
                                        <p:cTn id="44" dur="1000" fill="hold"/>
                                        <p:tgtEl>
                                          <p:spTgt spid="151"/>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52"/>
                                        </p:tgtEl>
                                        <p:attrNameLst>
                                          <p:attrName>style.visibility</p:attrName>
                                        </p:attrNameLst>
                                      </p:cBhvr>
                                      <p:to>
                                        <p:strVal val="visible"/>
                                      </p:to>
                                    </p:set>
                                    <p:anim calcmode="lin" valueType="num">
                                      <p:cBhvr additive="base">
                                        <p:cTn id="47" dur="1000" fill="hold"/>
                                        <p:tgtEl>
                                          <p:spTgt spid="152"/>
                                        </p:tgtEl>
                                        <p:attrNameLst>
                                          <p:attrName>ppt_x</p:attrName>
                                        </p:attrNameLst>
                                      </p:cBhvr>
                                      <p:tavLst>
                                        <p:tav tm="0">
                                          <p:val>
                                            <p:strVal val="1+#ppt_w/2"/>
                                          </p:val>
                                        </p:tav>
                                        <p:tav tm="100000">
                                          <p:val>
                                            <p:strVal val="#ppt_x"/>
                                          </p:val>
                                        </p:tav>
                                      </p:tavLst>
                                    </p:anim>
                                    <p:anim calcmode="lin" valueType="num">
                                      <p:cBhvr additive="base">
                                        <p:cTn id="48" dur="1000" fill="hold"/>
                                        <p:tgtEl>
                                          <p:spTgt spid="152"/>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153"/>
                                        </p:tgtEl>
                                        <p:attrNameLst>
                                          <p:attrName>style.visibility</p:attrName>
                                        </p:attrNameLst>
                                      </p:cBhvr>
                                      <p:to>
                                        <p:strVal val="visible"/>
                                      </p:to>
                                    </p:set>
                                    <p:anim calcmode="lin" valueType="num">
                                      <p:cBhvr additive="base">
                                        <p:cTn id="51" dur="1000" fill="hold"/>
                                        <p:tgtEl>
                                          <p:spTgt spid="153"/>
                                        </p:tgtEl>
                                        <p:attrNameLst>
                                          <p:attrName>ppt_x</p:attrName>
                                        </p:attrNameLst>
                                      </p:cBhvr>
                                      <p:tavLst>
                                        <p:tav tm="0">
                                          <p:val>
                                            <p:strVal val="1+#ppt_w/2"/>
                                          </p:val>
                                        </p:tav>
                                        <p:tav tm="100000">
                                          <p:val>
                                            <p:strVal val="#ppt_x"/>
                                          </p:val>
                                        </p:tav>
                                      </p:tavLst>
                                    </p:anim>
                                    <p:anim calcmode="lin" valueType="num">
                                      <p:cBhvr additive="base">
                                        <p:cTn id="52" dur="1000" fill="hold"/>
                                        <p:tgtEl>
                                          <p:spTgt spid="153"/>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87"/>
                                        </p:tgtEl>
                                        <p:attrNameLst>
                                          <p:attrName>style.visibility</p:attrName>
                                        </p:attrNameLst>
                                      </p:cBhvr>
                                      <p:to>
                                        <p:strVal val="visible"/>
                                      </p:to>
                                    </p:set>
                                    <p:anim calcmode="lin" valueType="num">
                                      <p:cBhvr additive="base">
                                        <p:cTn id="55" dur="1000" fill="hold"/>
                                        <p:tgtEl>
                                          <p:spTgt spid="187"/>
                                        </p:tgtEl>
                                        <p:attrNameLst>
                                          <p:attrName>ppt_x</p:attrName>
                                        </p:attrNameLst>
                                      </p:cBhvr>
                                      <p:tavLst>
                                        <p:tav tm="0">
                                          <p:val>
                                            <p:strVal val="1+#ppt_w/2"/>
                                          </p:val>
                                        </p:tav>
                                        <p:tav tm="100000">
                                          <p:val>
                                            <p:strVal val="#ppt_x"/>
                                          </p:val>
                                        </p:tav>
                                      </p:tavLst>
                                    </p:anim>
                                    <p:anim calcmode="lin" valueType="num">
                                      <p:cBhvr additive="base">
                                        <p:cTn id="56" dur="1000" fill="hold"/>
                                        <p:tgtEl>
                                          <p:spTgt spid="187"/>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222"/>
                                        </p:tgtEl>
                                        <p:attrNameLst>
                                          <p:attrName>style.visibility</p:attrName>
                                        </p:attrNameLst>
                                      </p:cBhvr>
                                      <p:to>
                                        <p:strVal val="visible"/>
                                      </p:to>
                                    </p:set>
                                    <p:anim calcmode="lin" valueType="num">
                                      <p:cBhvr additive="base">
                                        <p:cTn id="59" dur="1000" fill="hold"/>
                                        <p:tgtEl>
                                          <p:spTgt spid="222"/>
                                        </p:tgtEl>
                                        <p:attrNameLst>
                                          <p:attrName>ppt_x</p:attrName>
                                        </p:attrNameLst>
                                      </p:cBhvr>
                                      <p:tavLst>
                                        <p:tav tm="0">
                                          <p:val>
                                            <p:strVal val="1+#ppt_w/2"/>
                                          </p:val>
                                        </p:tav>
                                        <p:tav tm="100000">
                                          <p:val>
                                            <p:strVal val="#ppt_x"/>
                                          </p:val>
                                        </p:tav>
                                      </p:tavLst>
                                    </p:anim>
                                    <p:anim calcmode="lin" valueType="num">
                                      <p:cBhvr additive="base">
                                        <p:cTn id="60" dur="1000" fill="hold"/>
                                        <p:tgtEl>
                                          <p:spTgt spid="222"/>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223"/>
                                        </p:tgtEl>
                                        <p:attrNameLst>
                                          <p:attrName>style.visibility</p:attrName>
                                        </p:attrNameLst>
                                      </p:cBhvr>
                                      <p:to>
                                        <p:strVal val="visible"/>
                                      </p:to>
                                    </p:set>
                                    <p:anim calcmode="lin" valueType="num">
                                      <p:cBhvr additive="base">
                                        <p:cTn id="63" dur="1000" fill="hold"/>
                                        <p:tgtEl>
                                          <p:spTgt spid="223"/>
                                        </p:tgtEl>
                                        <p:attrNameLst>
                                          <p:attrName>ppt_x</p:attrName>
                                        </p:attrNameLst>
                                      </p:cBhvr>
                                      <p:tavLst>
                                        <p:tav tm="0">
                                          <p:val>
                                            <p:strVal val="1+#ppt_w/2"/>
                                          </p:val>
                                        </p:tav>
                                        <p:tav tm="100000">
                                          <p:val>
                                            <p:strVal val="#ppt_x"/>
                                          </p:val>
                                        </p:tav>
                                      </p:tavLst>
                                    </p:anim>
                                    <p:anim calcmode="lin" valueType="num">
                                      <p:cBhvr additive="base">
                                        <p:cTn id="64" dur="1000" fill="hold"/>
                                        <p:tgtEl>
                                          <p:spTgt spid="223"/>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256"/>
                                        </p:tgtEl>
                                        <p:attrNameLst>
                                          <p:attrName>style.visibility</p:attrName>
                                        </p:attrNameLst>
                                      </p:cBhvr>
                                      <p:to>
                                        <p:strVal val="visible"/>
                                      </p:to>
                                    </p:set>
                                    <p:anim calcmode="lin" valueType="num">
                                      <p:cBhvr additive="base">
                                        <p:cTn id="67" dur="1000" fill="hold"/>
                                        <p:tgtEl>
                                          <p:spTgt spid="256"/>
                                        </p:tgtEl>
                                        <p:attrNameLst>
                                          <p:attrName>ppt_x</p:attrName>
                                        </p:attrNameLst>
                                      </p:cBhvr>
                                      <p:tavLst>
                                        <p:tav tm="0">
                                          <p:val>
                                            <p:strVal val="1+#ppt_w/2"/>
                                          </p:val>
                                        </p:tav>
                                        <p:tav tm="100000">
                                          <p:val>
                                            <p:strVal val="#ppt_x"/>
                                          </p:val>
                                        </p:tav>
                                      </p:tavLst>
                                    </p:anim>
                                    <p:anim calcmode="lin" valueType="num">
                                      <p:cBhvr additive="base">
                                        <p:cTn id="68" dur="1000" fill="hold"/>
                                        <p:tgtEl>
                                          <p:spTgt spid="256"/>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grpId="0" nodeType="clickEffect">
                                  <p:stCondLst>
                                    <p:cond delay="0"/>
                                  </p:stCondLst>
                                  <p:childTnLst>
                                    <p:animEffect transition="out" filter="fade">
                                      <p:cBhvr>
                                        <p:cTn id="72" dur="500"/>
                                        <p:tgtEl>
                                          <p:spTgt spid="2"/>
                                        </p:tgtEl>
                                      </p:cBhvr>
                                    </p:animEffect>
                                    <p:set>
                                      <p:cBhvr>
                                        <p:cTn id="73" dur="1" fill="hold">
                                          <p:stCondLst>
                                            <p:cond delay="499"/>
                                          </p:stCondLst>
                                        </p:cTn>
                                        <p:tgtEl>
                                          <p:spTgt spid="2"/>
                                        </p:tgtEl>
                                        <p:attrNameLst>
                                          <p:attrName>style.visibility</p:attrName>
                                        </p:attrNameLst>
                                      </p:cBhvr>
                                      <p:to>
                                        <p:strVal val="hidden"/>
                                      </p:to>
                                    </p:set>
                                  </p:childTnLst>
                                </p:cTn>
                              </p:par>
                              <p:par>
                                <p:cTn id="74" presetID="2" presetClass="entr" presetSubtype="2" fill="hold" grpId="0" nodeType="withEffect">
                                  <p:stCondLst>
                                    <p:cond delay="0"/>
                                  </p:stCondLst>
                                  <p:childTnLst>
                                    <p:set>
                                      <p:cBhvr>
                                        <p:cTn id="75" dur="1" fill="hold">
                                          <p:stCondLst>
                                            <p:cond delay="0"/>
                                          </p:stCondLst>
                                        </p:cTn>
                                        <p:tgtEl>
                                          <p:spTgt spid="290"/>
                                        </p:tgtEl>
                                        <p:attrNameLst>
                                          <p:attrName>style.visibility</p:attrName>
                                        </p:attrNameLst>
                                      </p:cBhvr>
                                      <p:to>
                                        <p:strVal val="visible"/>
                                      </p:to>
                                    </p:set>
                                    <p:anim calcmode="lin" valueType="num">
                                      <p:cBhvr additive="base">
                                        <p:cTn id="76" dur="1000" fill="hold"/>
                                        <p:tgtEl>
                                          <p:spTgt spid="290"/>
                                        </p:tgtEl>
                                        <p:attrNameLst>
                                          <p:attrName>ppt_x</p:attrName>
                                        </p:attrNameLst>
                                      </p:cBhvr>
                                      <p:tavLst>
                                        <p:tav tm="0">
                                          <p:val>
                                            <p:strVal val="1+#ppt_w/2"/>
                                          </p:val>
                                        </p:tav>
                                        <p:tav tm="100000">
                                          <p:val>
                                            <p:strVal val="#ppt_x"/>
                                          </p:val>
                                        </p:tav>
                                      </p:tavLst>
                                    </p:anim>
                                    <p:anim calcmode="lin" valueType="num">
                                      <p:cBhvr additive="base">
                                        <p:cTn id="77" dur="1000" fill="hold"/>
                                        <p:tgtEl>
                                          <p:spTgt spid="290"/>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2" fill="hold" grpId="0" nodeType="clickEffect">
                                  <p:stCondLst>
                                    <p:cond delay="0"/>
                                  </p:stCondLst>
                                  <p:childTnLst>
                                    <p:set>
                                      <p:cBhvr>
                                        <p:cTn id="81" dur="1" fill="hold">
                                          <p:stCondLst>
                                            <p:cond delay="0"/>
                                          </p:stCondLst>
                                        </p:cTn>
                                        <p:tgtEl>
                                          <p:spTgt spid="291"/>
                                        </p:tgtEl>
                                        <p:attrNameLst>
                                          <p:attrName>style.visibility</p:attrName>
                                        </p:attrNameLst>
                                      </p:cBhvr>
                                      <p:to>
                                        <p:strVal val="visible"/>
                                      </p:to>
                                    </p:set>
                                    <p:anim calcmode="lin" valueType="num">
                                      <p:cBhvr additive="base">
                                        <p:cTn id="82" dur="1000" fill="hold"/>
                                        <p:tgtEl>
                                          <p:spTgt spid="291"/>
                                        </p:tgtEl>
                                        <p:attrNameLst>
                                          <p:attrName>ppt_x</p:attrName>
                                        </p:attrNameLst>
                                      </p:cBhvr>
                                      <p:tavLst>
                                        <p:tav tm="0">
                                          <p:val>
                                            <p:strVal val="1+#ppt_w/2"/>
                                          </p:val>
                                        </p:tav>
                                        <p:tav tm="100000">
                                          <p:val>
                                            <p:strVal val="#ppt_x"/>
                                          </p:val>
                                        </p:tav>
                                      </p:tavLst>
                                    </p:anim>
                                    <p:anim calcmode="lin" valueType="num">
                                      <p:cBhvr additive="base">
                                        <p:cTn id="83" dur="1000" fill="hold"/>
                                        <p:tgtEl>
                                          <p:spTgt spid="291"/>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2" decel="100000" fill="hold" grpId="0" nodeType="clickEffect">
                                  <p:stCondLst>
                                    <p:cond delay="0"/>
                                  </p:stCondLst>
                                  <p:childTnLst>
                                    <p:set>
                                      <p:cBhvr>
                                        <p:cTn id="87" dur="1" fill="hold">
                                          <p:stCondLst>
                                            <p:cond delay="0"/>
                                          </p:stCondLst>
                                        </p:cTn>
                                        <p:tgtEl>
                                          <p:spTgt spid="292"/>
                                        </p:tgtEl>
                                        <p:attrNameLst>
                                          <p:attrName>style.visibility</p:attrName>
                                        </p:attrNameLst>
                                      </p:cBhvr>
                                      <p:to>
                                        <p:strVal val="visible"/>
                                      </p:to>
                                    </p:set>
                                    <p:anim calcmode="lin" valueType="num">
                                      <p:cBhvr additive="base">
                                        <p:cTn id="88" dur="1000" fill="hold"/>
                                        <p:tgtEl>
                                          <p:spTgt spid="292"/>
                                        </p:tgtEl>
                                        <p:attrNameLst>
                                          <p:attrName>ppt_x</p:attrName>
                                        </p:attrNameLst>
                                      </p:cBhvr>
                                      <p:tavLst>
                                        <p:tav tm="0">
                                          <p:val>
                                            <p:strVal val="1+#ppt_w/2"/>
                                          </p:val>
                                        </p:tav>
                                        <p:tav tm="100000">
                                          <p:val>
                                            <p:strVal val="#ppt_x"/>
                                          </p:val>
                                        </p:tav>
                                      </p:tavLst>
                                    </p:anim>
                                    <p:anim calcmode="lin" valueType="num">
                                      <p:cBhvr additive="base">
                                        <p:cTn id="89" dur="1000" fill="hold"/>
                                        <p:tgtEl>
                                          <p:spTgt spid="2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8" grpId="0" animBg="1"/>
      <p:bldP spid="149" grpId="0" animBg="1"/>
      <p:bldP spid="150" grpId="0"/>
      <p:bldP spid="151" grpId="0"/>
      <p:bldP spid="152" grpId="0" animBg="1"/>
      <p:bldP spid="290" grpId="0" animBg="1"/>
      <p:bldP spid="291" grpId="0" animBg="1"/>
      <p:bldP spid="29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Options and Decisions</a:t>
            </a:r>
          </a:p>
        </p:txBody>
      </p:sp>
      <p:sp>
        <p:nvSpPr>
          <p:cNvPr id="3" name="Text Placeholder 2"/>
          <p:cNvSpPr>
            <a:spLocks noGrp="1"/>
          </p:cNvSpPr>
          <p:nvPr>
            <p:ph type="body" sz="quarter" idx="10"/>
          </p:nvPr>
        </p:nvSpPr>
        <p:spPr>
          <a:xfrm>
            <a:off x="519112" y="1447799"/>
            <a:ext cx="11149013" cy="4382738"/>
          </a:xfrm>
        </p:spPr>
        <p:txBody>
          <a:bodyPr/>
          <a:lstStyle/>
          <a:p>
            <a:r>
              <a:rPr lang="en-US" dirty="0" smtClean="0"/>
              <a:t>“I need to manage my compute and storage infrastructure separately (cabling and other Px infrastructure constraints)</a:t>
            </a:r>
          </a:p>
          <a:p>
            <a:r>
              <a:rPr lang="en-US" dirty="0" smtClean="0"/>
              <a:t>“I need the flexibility of file-based storage for VHDs (SMB and NFS)</a:t>
            </a:r>
          </a:p>
          <a:p>
            <a:r>
              <a:rPr lang="en-US" dirty="0" smtClean="0"/>
              <a:t>“My primary workloads are expected to be compute-bound”</a:t>
            </a:r>
          </a:p>
          <a:p>
            <a:r>
              <a:rPr lang="en-US" dirty="0" smtClean="0"/>
              <a:t>“We need to keep the storage team and compute teams as separate as possible”</a:t>
            </a:r>
          </a:p>
          <a:p>
            <a:endParaRPr lang="en-US" dirty="0" smtClean="0"/>
          </a:p>
        </p:txBody>
      </p:sp>
      <p:sp>
        <p:nvSpPr>
          <p:cNvPr id="4" name="Rectangle 3"/>
          <p:cNvSpPr/>
          <p:nvPr/>
        </p:nvSpPr>
        <p:spPr bwMode="auto">
          <a:xfrm>
            <a:off x="808082" y="1133284"/>
            <a:ext cx="10447207" cy="268813"/>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b="1" dirty="0" smtClean="0">
                <a:gradFill>
                  <a:gsLst>
                    <a:gs pos="0">
                      <a:srgbClr val="FFFFFF"/>
                    </a:gs>
                    <a:gs pos="100000">
                      <a:srgbClr val="FFFFFF"/>
                    </a:gs>
                  </a:gsLst>
                  <a:lin ang="5400000" scaled="0"/>
                </a:gradFill>
              </a:rPr>
              <a:t>10 GbE (RDMA/SMB3/NFS/LBFO/Multipath)</a:t>
            </a:r>
          </a:p>
        </p:txBody>
      </p:sp>
      <p:sp>
        <p:nvSpPr>
          <p:cNvPr id="5" name="Rectangle 4"/>
          <p:cNvSpPr/>
          <p:nvPr/>
        </p:nvSpPr>
        <p:spPr bwMode="auto">
          <a:xfrm>
            <a:off x="808082" y="1492227"/>
            <a:ext cx="5155705" cy="4885908"/>
          </a:xfrm>
          <a:prstGeom prst="rect">
            <a:avLst/>
          </a:prstGeom>
          <a:noFill/>
          <a:ln w="50800">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b="1" dirty="0" smtClean="0">
                <a:solidFill>
                  <a:schemeClr val="tx1"/>
                </a:solidFill>
              </a:rPr>
              <a:t>Compute Cluster</a:t>
            </a:r>
          </a:p>
        </p:txBody>
      </p:sp>
      <p:sp>
        <p:nvSpPr>
          <p:cNvPr id="6" name="Rectangle 5"/>
          <p:cNvSpPr/>
          <p:nvPr/>
        </p:nvSpPr>
        <p:spPr bwMode="auto">
          <a:xfrm>
            <a:off x="1382799" y="2157019"/>
            <a:ext cx="1992502" cy="1482434"/>
          </a:xfrm>
          <a:prstGeom prst="rect">
            <a:avLst/>
          </a:prstGeom>
          <a:no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b="1" dirty="0" smtClean="0">
                <a:solidFill>
                  <a:schemeClr val="tx1"/>
                </a:solidFill>
              </a:rPr>
              <a:t>Compute Scale Unit</a:t>
            </a:r>
          </a:p>
        </p:txBody>
      </p:sp>
      <p:sp>
        <p:nvSpPr>
          <p:cNvPr id="7" name="TextBox 6"/>
          <p:cNvSpPr txBox="1"/>
          <p:nvPr/>
        </p:nvSpPr>
        <p:spPr>
          <a:xfrm>
            <a:off x="5473488" y="5335051"/>
            <a:ext cx="479666" cy="677108"/>
          </a:xfrm>
          <a:prstGeom prst="rect">
            <a:avLst/>
          </a:prstGeom>
          <a:noFill/>
        </p:spPr>
        <p:txBody>
          <a:bodyPr wrap="square" lIns="0" tIns="0" rIns="0" bIns="0" rtlCol="0">
            <a:spAutoFit/>
          </a:bodyPr>
          <a:lstStyle/>
          <a:p>
            <a:pPr algn="ctr"/>
            <a:r>
              <a:rPr lang="en-US" sz="4400" dirty="0" smtClean="0">
                <a:gradFill>
                  <a:gsLst>
                    <a:gs pos="0">
                      <a:schemeClr val="tx1"/>
                    </a:gs>
                    <a:gs pos="86000">
                      <a:schemeClr val="tx1"/>
                    </a:gs>
                  </a:gsLst>
                  <a:lin ang="5400000" scaled="0"/>
                </a:gradFill>
              </a:rPr>
              <a:t>…</a:t>
            </a:r>
          </a:p>
        </p:txBody>
      </p:sp>
      <p:sp>
        <p:nvSpPr>
          <p:cNvPr id="8" name="TextBox 7"/>
          <p:cNvSpPr txBox="1"/>
          <p:nvPr/>
        </p:nvSpPr>
        <p:spPr>
          <a:xfrm>
            <a:off x="808082" y="5340187"/>
            <a:ext cx="558451" cy="677108"/>
          </a:xfrm>
          <a:prstGeom prst="rect">
            <a:avLst/>
          </a:prstGeom>
          <a:noFill/>
        </p:spPr>
        <p:txBody>
          <a:bodyPr wrap="square" lIns="0" tIns="0" rIns="0" bIns="0" rtlCol="0">
            <a:spAutoFit/>
          </a:bodyPr>
          <a:lstStyle/>
          <a:p>
            <a:pPr algn="ctr"/>
            <a:r>
              <a:rPr lang="en-US" sz="4400" dirty="0" smtClean="0">
                <a:gradFill>
                  <a:gsLst>
                    <a:gs pos="0">
                      <a:schemeClr val="tx1"/>
                    </a:gs>
                    <a:gs pos="86000">
                      <a:schemeClr val="tx1"/>
                    </a:gs>
                  </a:gsLst>
                  <a:lin ang="5400000" scaled="0"/>
                </a:gradFill>
              </a:rPr>
              <a:t>…</a:t>
            </a:r>
          </a:p>
        </p:txBody>
      </p:sp>
      <p:grpSp>
        <p:nvGrpSpPr>
          <p:cNvPr id="9" name="Group 8"/>
          <p:cNvGrpSpPr/>
          <p:nvPr/>
        </p:nvGrpSpPr>
        <p:grpSpPr>
          <a:xfrm>
            <a:off x="1547415" y="2561621"/>
            <a:ext cx="1652024" cy="687434"/>
            <a:chOff x="1100282" y="2520491"/>
            <a:chExt cx="1652024" cy="687434"/>
          </a:xfrm>
        </p:grpSpPr>
        <p:sp>
          <p:nvSpPr>
            <p:cNvPr id="10" name="Rectangle 9"/>
            <p:cNvSpPr>
              <a:spLocks/>
            </p:cNvSpPr>
            <p:nvPr/>
          </p:nvSpPr>
          <p:spPr>
            <a:xfrm>
              <a:off x="1100282" y="2520491"/>
              <a:ext cx="749812" cy="687434"/>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a:solidFill>
                    <a:srgbClr val="FFFFFF"/>
                  </a:solidFill>
                </a:rPr>
                <a:t>Hyper-V Host</a:t>
              </a:r>
            </a:p>
          </p:txBody>
        </p:sp>
        <p:sp>
          <p:nvSpPr>
            <p:cNvPr id="11" name="Rectangle 10"/>
            <p:cNvSpPr>
              <a:spLocks/>
            </p:cNvSpPr>
            <p:nvPr/>
          </p:nvSpPr>
          <p:spPr>
            <a:xfrm>
              <a:off x="2002494" y="2520491"/>
              <a:ext cx="749812" cy="687434"/>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a:solidFill>
                    <a:srgbClr val="FFFFFF"/>
                  </a:solidFill>
                </a:rPr>
                <a:t>Hyper-V Host</a:t>
              </a:r>
            </a:p>
          </p:txBody>
        </p:sp>
      </p:grpSp>
      <p:sp>
        <p:nvSpPr>
          <p:cNvPr id="12" name="Rectangle 11"/>
          <p:cNvSpPr/>
          <p:nvPr/>
        </p:nvSpPr>
        <p:spPr bwMode="auto">
          <a:xfrm>
            <a:off x="3470352" y="2152052"/>
            <a:ext cx="1992502" cy="1487400"/>
          </a:xfrm>
          <a:prstGeom prst="rect">
            <a:avLst/>
          </a:prstGeom>
          <a:no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b="1" dirty="0" smtClean="0">
                <a:solidFill>
                  <a:schemeClr val="tx1"/>
                </a:solidFill>
              </a:rPr>
              <a:t>Compute Scale Unit</a:t>
            </a:r>
          </a:p>
        </p:txBody>
      </p:sp>
      <p:grpSp>
        <p:nvGrpSpPr>
          <p:cNvPr id="13" name="Group 12"/>
          <p:cNvGrpSpPr/>
          <p:nvPr/>
        </p:nvGrpSpPr>
        <p:grpSpPr>
          <a:xfrm>
            <a:off x="3634968" y="2556654"/>
            <a:ext cx="1652024" cy="687434"/>
            <a:chOff x="1079016" y="2520491"/>
            <a:chExt cx="1652024" cy="687434"/>
          </a:xfrm>
        </p:grpSpPr>
        <p:sp>
          <p:nvSpPr>
            <p:cNvPr id="14" name="Rectangle 13"/>
            <p:cNvSpPr>
              <a:spLocks/>
            </p:cNvSpPr>
            <p:nvPr/>
          </p:nvSpPr>
          <p:spPr>
            <a:xfrm>
              <a:off x="1079016" y="2520491"/>
              <a:ext cx="749812" cy="687434"/>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a:solidFill>
                    <a:srgbClr val="FFFFFF"/>
                  </a:solidFill>
                </a:rPr>
                <a:t>Hyper-V Host</a:t>
              </a:r>
            </a:p>
          </p:txBody>
        </p:sp>
        <p:sp>
          <p:nvSpPr>
            <p:cNvPr id="15" name="Rectangle 14"/>
            <p:cNvSpPr>
              <a:spLocks/>
            </p:cNvSpPr>
            <p:nvPr/>
          </p:nvSpPr>
          <p:spPr>
            <a:xfrm>
              <a:off x="1981228" y="2520491"/>
              <a:ext cx="749812" cy="687434"/>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dirty="0">
                  <a:solidFill>
                    <a:srgbClr val="FFFFFF"/>
                  </a:solidFill>
                </a:rPr>
                <a:t>Hyper-V Host</a:t>
              </a:r>
            </a:p>
          </p:txBody>
        </p:sp>
      </p:grpSp>
      <p:cxnSp>
        <p:nvCxnSpPr>
          <p:cNvPr id="16" name="Straight Arrow Connector 15"/>
          <p:cNvCxnSpPr/>
          <p:nvPr/>
        </p:nvCxnSpPr>
        <p:spPr>
          <a:xfrm>
            <a:off x="7213979" y="3162654"/>
            <a:ext cx="1" cy="460900"/>
          </a:xfrm>
          <a:prstGeom prst="straightConnector1">
            <a:avLst/>
          </a:prstGeom>
          <a:ln w="28575">
            <a:solidFill>
              <a:schemeClr val="tx1">
                <a:lumMod val="85000"/>
                <a:lumOff val="1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17" name="Straight Arrow Connector 16"/>
          <p:cNvCxnSpPr/>
          <p:nvPr/>
        </p:nvCxnSpPr>
        <p:spPr>
          <a:xfrm>
            <a:off x="8130029" y="3173584"/>
            <a:ext cx="7328" cy="460900"/>
          </a:xfrm>
          <a:prstGeom prst="straightConnector1">
            <a:avLst/>
          </a:prstGeom>
          <a:ln w="28575">
            <a:solidFill>
              <a:schemeClr val="tx1">
                <a:lumMod val="85000"/>
                <a:lumOff val="15000"/>
              </a:schemeClr>
            </a:solidFill>
            <a:tailEnd type="arrow"/>
          </a:ln>
        </p:spPr>
        <p:style>
          <a:lnRef idx="1">
            <a:schemeClr val="accent2"/>
          </a:lnRef>
          <a:fillRef idx="0">
            <a:schemeClr val="accent2"/>
          </a:fillRef>
          <a:effectRef idx="0">
            <a:schemeClr val="accent2"/>
          </a:effectRef>
          <a:fontRef idx="minor">
            <a:schemeClr val="tx1"/>
          </a:fontRef>
        </p:style>
      </p:cxnSp>
      <p:sp>
        <p:nvSpPr>
          <p:cNvPr id="18" name="Rectangle 17"/>
          <p:cNvSpPr/>
          <p:nvPr/>
        </p:nvSpPr>
        <p:spPr bwMode="auto">
          <a:xfrm>
            <a:off x="6106250" y="1492227"/>
            <a:ext cx="5155705" cy="4885908"/>
          </a:xfrm>
          <a:prstGeom prst="rect">
            <a:avLst/>
          </a:prstGeom>
          <a:noFill/>
          <a:ln w="50800">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600" b="1" dirty="0" smtClean="0">
                <a:solidFill>
                  <a:schemeClr val="tx1"/>
                </a:solidFill>
              </a:rPr>
              <a:t>Storage Cluster</a:t>
            </a:r>
          </a:p>
        </p:txBody>
      </p:sp>
      <p:sp>
        <p:nvSpPr>
          <p:cNvPr id="19" name="Rectangle 18"/>
          <p:cNvSpPr/>
          <p:nvPr/>
        </p:nvSpPr>
        <p:spPr bwMode="auto">
          <a:xfrm>
            <a:off x="6680967" y="2157018"/>
            <a:ext cx="1992502" cy="3859609"/>
          </a:xfrm>
          <a:prstGeom prst="rect">
            <a:avLst/>
          </a:prstGeom>
          <a:no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b="1" dirty="0" smtClean="0">
                <a:solidFill>
                  <a:schemeClr val="tx1"/>
                </a:solidFill>
              </a:rPr>
              <a:t>Storage Scale Unit</a:t>
            </a:r>
          </a:p>
        </p:txBody>
      </p:sp>
      <p:sp>
        <p:nvSpPr>
          <p:cNvPr id="20" name="TextBox 19"/>
          <p:cNvSpPr txBox="1"/>
          <p:nvPr/>
        </p:nvSpPr>
        <p:spPr>
          <a:xfrm>
            <a:off x="10771656" y="5324418"/>
            <a:ext cx="479666" cy="677108"/>
          </a:xfrm>
          <a:prstGeom prst="rect">
            <a:avLst/>
          </a:prstGeom>
          <a:noFill/>
        </p:spPr>
        <p:txBody>
          <a:bodyPr wrap="square" lIns="0" tIns="0" rIns="0" bIns="0" rtlCol="0">
            <a:spAutoFit/>
          </a:bodyPr>
          <a:lstStyle/>
          <a:p>
            <a:pPr algn="ctr"/>
            <a:r>
              <a:rPr lang="en-US" sz="4400" dirty="0" smtClean="0">
                <a:gradFill>
                  <a:gsLst>
                    <a:gs pos="0">
                      <a:schemeClr val="tx1"/>
                    </a:gs>
                    <a:gs pos="86000">
                      <a:schemeClr val="tx1"/>
                    </a:gs>
                  </a:gsLst>
                  <a:lin ang="5400000" scaled="0"/>
                </a:gradFill>
              </a:rPr>
              <a:t>…</a:t>
            </a:r>
          </a:p>
        </p:txBody>
      </p:sp>
      <p:sp>
        <p:nvSpPr>
          <p:cNvPr id="21" name="TextBox 20"/>
          <p:cNvSpPr txBox="1"/>
          <p:nvPr/>
        </p:nvSpPr>
        <p:spPr>
          <a:xfrm>
            <a:off x="6106250" y="5340187"/>
            <a:ext cx="558451" cy="677108"/>
          </a:xfrm>
          <a:prstGeom prst="rect">
            <a:avLst/>
          </a:prstGeom>
          <a:noFill/>
        </p:spPr>
        <p:txBody>
          <a:bodyPr wrap="square" lIns="0" tIns="0" rIns="0" bIns="0" rtlCol="0">
            <a:spAutoFit/>
          </a:bodyPr>
          <a:lstStyle/>
          <a:p>
            <a:pPr algn="ctr"/>
            <a:r>
              <a:rPr lang="en-US" sz="4400" dirty="0" smtClean="0">
                <a:gradFill>
                  <a:gsLst>
                    <a:gs pos="0">
                      <a:schemeClr val="tx1"/>
                    </a:gs>
                    <a:gs pos="86000">
                      <a:schemeClr val="tx1"/>
                    </a:gs>
                  </a:gsLst>
                  <a:lin ang="5400000" scaled="0"/>
                </a:gradFill>
              </a:rPr>
              <a:t>…</a:t>
            </a:r>
          </a:p>
        </p:txBody>
      </p:sp>
      <p:sp>
        <p:nvSpPr>
          <p:cNvPr id="22" name="Rectangle 21"/>
          <p:cNvSpPr/>
          <p:nvPr/>
        </p:nvSpPr>
        <p:spPr>
          <a:xfrm>
            <a:off x="6217677" y="1873614"/>
            <a:ext cx="4932849" cy="175233"/>
          </a:xfrm>
          <a:prstGeom prst="rect">
            <a:avLst/>
          </a:prstGeom>
          <a:solidFill>
            <a:schemeClr val="accent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a:solidFill>
                  <a:srgbClr val="FFFFFF"/>
                </a:solidFill>
              </a:rPr>
              <a:t>CSV</a:t>
            </a:r>
          </a:p>
        </p:txBody>
      </p:sp>
      <p:grpSp>
        <p:nvGrpSpPr>
          <p:cNvPr id="23" name="Group 22"/>
          <p:cNvGrpSpPr/>
          <p:nvPr/>
        </p:nvGrpSpPr>
        <p:grpSpPr>
          <a:xfrm>
            <a:off x="6758684" y="2561621"/>
            <a:ext cx="1846803" cy="3231724"/>
            <a:chOff x="1013383" y="2520491"/>
            <a:chExt cx="1846803" cy="3231724"/>
          </a:xfrm>
        </p:grpSpPr>
        <p:sp>
          <p:nvSpPr>
            <p:cNvPr id="24" name="Rectangle 23"/>
            <p:cNvSpPr>
              <a:spLocks/>
            </p:cNvSpPr>
            <p:nvPr/>
          </p:nvSpPr>
          <p:spPr>
            <a:xfrm>
              <a:off x="1100282" y="2520491"/>
              <a:ext cx="749812" cy="687434"/>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b="1" dirty="0" smtClean="0">
                  <a:solidFill>
                    <a:srgbClr val="FFFFFF"/>
                  </a:solidFill>
                </a:rPr>
                <a:t>File Server</a:t>
              </a:r>
              <a:endParaRPr lang="en-US" sz="1200" b="1" dirty="0">
                <a:solidFill>
                  <a:srgbClr val="FFFFFF"/>
                </a:solidFill>
              </a:endParaRPr>
            </a:p>
          </p:txBody>
        </p:sp>
        <p:sp>
          <p:nvSpPr>
            <p:cNvPr id="25" name="Rectangle 24"/>
            <p:cNvSpPr>
              <a:spLocks/>
            </p:cNvSpPr>
            <p:nvPr/>
          </p:nvSpPr>
          <p:spPr>
            <a:xfrm>
              <a:off x="2002494" y="2520491"/>
              <a:ext cx="749812" cy="687434"/>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b="1" dirty="0" smtClean="0">
                  <a:solidFill>
                    <a:srgbClr val="FFFFFF"/>
                  </a:solidFill>
                </a:rPr>
                <a:t>File Server</a:t>
              </a:r>
              <a:endParaRPr lang="en-US" sz="1200" b="1" dirty="0">
                <a:solidFill>
                  <a:srgbClr val="FFFFFF"/>
                </a:solidFill>
              </a:endParaRPr>
            </a:p>
          </p:txBody>
        </p:sp>
        <p:sp>
          <p:nvSpPr>
            <p:cNvPr id="26" name="Can 25"/>
            <p:cNvSpPr/>
            <p:nvPr/>
          </p:nvSpPr>
          <p:spPr>
            <a:xfrm>
              <a:off x="1220347" y="2918719"/>
              <a:ext cx="509682" cy="198248"/>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dirty="0" smtClean="0">
                  <a:solidFill>
                    <a:srgbClr val="FFFFFF"/>
                  </a:solidFill>
                </a:rPr>
                <a:t>Space</a:t>
              </a:r>
              <a:endParaRPr lang="en-US" sz="900" dirty="0">
                <a:solidFill>
                  <a:srgbClr val="FFFFFF"/>
                </a:solidFill>
              </a:endParaRPr>
            </a:p>
          </p:txBody>
        </p:sp>
        <p:sp>
          <p:nvSpPr>
            <p:cNvPr id="27" name="Can 26"/>
            <p:cNvSpPr/>
            <p:nvPr/>
          </p:nvSpPr>
          <p:spPr>
            <a:xfrm>
              <a:off x="2122559" y="2923276"/>
              <a:ext cx="509682" cy="198248"/>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dirty="0" smtClean="0">
                  <a:solidFill>
                    <a:srgbClr val="FFFFFF"/>
                  </a:solidFill>
                </a:rPr>
                <a:t>Space</a:t>
              </a:r>
              <a:endParaRPr lang="en-US" sz="900" dirty="0">
                <a:solidFill>
                  <a:srgbClr val="FFFFFF"/>
                </a:solidFill>
              </a:endParaRPr>
            </a:p>
          </p:txBody>
        </p:sp>
        <p:sp>
          <p:nvSpPr>
            <p:cNvPr id="28" name="Rectangle 27"/>
            <p:cNvSpPr/>
            <p:nvPr/>
          </p:nvSpPr>
          <p:spPr>
            <a:xfrm>
              <a:off x="1013383" y="3598321"/>
              <a:ext cx="1846803" cy="2153894"/>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b="1" dirty="0">
                  <a:solidFill>
                    <a:srgbClr val="FFFFFF"/>
                  </a:solidFill>
                </a:rPr>
                <a:t>Shared JBOD </a:t>
              </a:r>
              <a:r>
                <a:rPr lang="en-US" sz="1200" b="1" dirty="0" smtClean="0">
                  <a:solidFill>
                    <a:srgbClr val="FFFFFF"/>
                  </a:solidFill>
                </a:rPr>
                <a:t>SAS/SAN</a:t>
              </a:r>
              <a:endParaRPr lang="en-US" sz="1200" b="1" dirty="0">
                <a:solidFill>
                  <a:srgbClr val="FFFFFF"/>
                </a:solidFill>
              </a:endParaRPr>
            </a:p>
          </p:txBody>
        </p:sp>
        <p:sp>
          <p:nvSpPr>
            <p:cNvPr id="29" name="Can 28"/>
            <p:cNvSpPr/>
            <p:nvPr/>
          </p:nvSpPr>
          <p:spPr>
            <a:xfrm>
              <a:off x="1108681" y="4107188"/>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30" name="Can 29"/>
            <p:cNvSpPr/>
            <p:nvPr/>
          </p:nvSpPr>
          <p:spPr>
            <a:xfrm>
              <a:off x="1532943" y="4107188"/>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31" name="Can 30"/>
            <p:cNvSpPr/>
            <p:nvPr/>
          </p:nvSpPr>
          <p:spPr>
            <a:xfrm>
              <a:off x="1949329" y="4107188"/>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32" name="Can 31"/>
            <p:cNvSpPr/>
            <p:nvPr/>
          </p:nvSpPr>
          <p:spPr>
            <a:xfrm>
              <a:off x="2375166" y="4107188"/>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33" name="Can 32"/>
            <p:cNvSpPr/>
            <p:nvPr/>
          </p:nvSpPr>
          <p:spPr>
            <a:xfrm>
              <a:off x="1108681" y="4363690"/>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34" name="Can 33"/>
            <p:cNvSpPr/>
            <p:nvPr/>
          </p:nvSpPr>
          <p:spPr>
            <a:xfrm>
              <a:off x="1532943" y="4363690"/>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35" name="Can 34"/>
            <p:cNvSpPr/>
            <p:nvPr/>
          </p:nvSpPr>
          <p:spPr>
            <a:xfrm>
              <a:off x="1949329" y="4363690"/>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36" name="Can 35"/>
            <p:cNvSpPr/>
            <p:nvPr/>
          </p:nvSpPr>
          <p:spPr>
            <a:xfrm>
              <a:off x="2375166" y="4363690"/>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37" name="Can 36"/>
            <p:cNvSpPr/>
            <p:nvPr/>
          </p:nvSpPr>
          <p:spPr>
            <a:xfrm>
              <a:off x="1104388" y="4624355"/>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38" name="Can 37"/>
            <p:cNvSpPr/>
            <p:nvPr/>
          </p:nvSpPr>
          <p:spPr>
            <a:xfrm>
              <a:off x="1528650" y="4624355"/>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39" name="Can 38"/>
            <p:cNvSpPr/>
            <p:nvPr/>
          </p:nvSpPr>
          <p:spPr>
            <a:xfrm>
              <a:off x="1945036" y="4624355"/>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40" name="Can 39"/>
            <p:cNvSpPr/>
            <p:nvPr/>
          </p:nvSpPr>
          <p:spPr>
            <a:xfrm>
              <a:off x="2370873" y="4624355"/>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41" name="Can 40"/>
            <p:cNvSpPr/>
            <p:nvPr/>
          </p:nvSpPr>
          <p:spPr>
            <a:xfrm>
              <a:off x="1104387" y="4891242"/>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42" name="Can 41"/>
            <p:cNvSpPr/>
            <p:nvPr/>
          </p:nvSpPr>
          <p:spPr>
            <a:xfrm>
              <a:off x="1528649" y="4891242"/>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43" name="Can 42"/>
            <p:cNvSpPr/>
            <p:nvPr/>
          </p:nvSpPr>
          <p:spPr>
            <a:xfrm>
              <a:off x="1945035" y="4891242"/>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44" name="Can 43"/>
            <p:cNvSpPr/>
            <p:nvPr/>
          </p:nvSpPr>
          <p:spPr>
            <a:xfrm>
              <a:off x="2370872" y="4891242"/>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45" name="Can 44"/>
            <p:cNvSpPr/>
            <p:nvPr/>
          </p:nvSpPr>
          <p:spPr>
            <a:xfrm>
              <a:off x="1104048" y="5122936"/>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46" name="Can 45"/>
            <p:cNvSpPr/>
            <p:nvPr/>
          </p:nvSpPr>
          <p:spPr>
            <a:xfrm>
              <a:off x="1528310" y="5122936"/>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47" name="Can 46"/>
            <p:cNvSpPr/>
            <p:nvPr/>
          </p:nvSpPr>
          <p:spPr>
            <a:xfrm>
              <a:off x="1944696" y="5122936"/>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48" name="Can 47"/>
            <p:cNvSpPr/>
            <p:nvPr/>
          </p:nvSpPr>
          <p:spPr>
            <a:xfrm>
              <a:off x="2370533" y="5122936"/>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49" name="Can 48"/>
            <p:cNvSpPr/>
            <p:nvPr/>
          </p:nvSpPr>
          <p:spPr>
            <a:xfrm>
              <a:off x="1108681" y="5356961"/>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50" name="Can 49"/>
            <p:cNvSpPr/>
            <p:nvPr/>
          </p:nvSpPr>
          <p:spPr>
            <a:xfrm>
              <a:off x="1532943" y="5356961"/>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51" name="Can 50"/>
            <p:cNvSpPr/>
            <p:nvPr/>
          </p:nvSpPr>
          <p:spPr>
            <a:xfrm>
              <a:off x="1949329" y="5356961"/>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52" name="Can 51"/>
            <p:cNvSpPr/>
            <p:nvPr/>
          </p:nvSpPr>
          <p:spPr>
            <a:xfrm>
              <a:off x="2375166" y="5356961"/>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grpSp>
      <p:sp>
        <p:nvSpPr>
          <p:cNvPr id="53" name="Rectangle 52"/>
          <p:cNvSpPr/>
          <p:nvPr/>
        </p:nvSpPr>
        <p:spPr bwMode="auto">
          <a:xfrm>
            <a:off x="8768520" y="2152051"/>
            <a:ext cx="1992502" cy="3859609"/>
          </a:xfrm>
          <a:prstGeom prst="rect">
            <a:avLst/>
          </a:prstGeom>
          <a:no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400" b="1" dirty="0" smtClean="0">
                <a:solidFill>
                  <a:schemeClr val="tx1"/>
                </a:solidFill>
              </a:rPr>
              <a:t>Storage Scale Unit</a:t>
            </a:r>
          </a:p>
        </p:txBody>
      </p:sp>
      <p:grpSp>
        <p:nvGrpSpPr>
          <p:cNvPr id="54" name="Group 53"/>
          <p:cNvGrpSpPr/>
          <p:nvPr/>
        </p:nvGrpSpPr>
        <p:grpSpPr>
          <a:xfrm>
            <a:off x="8846237" y="2556654"/>
            <a:ext cx="1846803" cy="3231724"/>
            <a:chOff x="992117" y="2520491"/>
            <a:chExt cx="1846803" cy="3231724"/>
          </a:xfrm>
        </p:grpSpPr>
        <p:sp>
          <p:nvSpPr>
            <p:cNvPr id="55" name="Rectangle 54"/>
            <p:cNvSpPr>
              <a:spLocks/>
            </p:cNvSpPr>
            <p:nvPr/>
          </p:nvSpPr>
          <p:spPr>
            <a:xfrm>
              <a:off x="1079016" y="2520491"/>
              <a:ext cx="749812" cy="687434"/>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b="1" dirty="0" smtClean="0">
                  <a:solidFill>
                    <a:srgbClr val="FFFFFF"/>
                  </a:solidFill>
                </a:rPr>
                <a:t> File Server</a:t>
              </a:r>
              <a:endParaRPr lang="en-US" sz="1200" b="1" dirty="0">
                <a:solidFill>
                  <a:srgbClr val="FFFFFF"/>
                </a:solidFill>
              </a:endParaRPr>
            </a:p>
          </p:txBody>
        </p:sp>
        <p:sp>
          <p:nvSpPr>
            <p:cNvPr id="56" name="Rectangle 55"/>
            <p:cNvSpPr>
              <a:spLocks/>
            </p:cNvSpPr>
            <p:nvPr/>
          </p:nvSpPr>
          <p:spPr>
            <a:xfrm>
              <a:off x="1981228" y="2520491"/>
              <a:ext cx="749812" cy="687434"/>
            </a:xfrm>
            <a:prstGeom prst="rect">
              <a:avLst/>
            </a:prstGeom>
            <a:solidFill>
              <a:schemeClr val="accent1"/>
            </a:solidFill>
            <a:ln>
              <a:solidFill>
                <a:schemeClr val="accent1"/>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b="1" dirty="0" smtClean="0">
                  <a:solidFill>
                    <a:srgbClr val="FFFFFF"/>
                  </a:solidFill>
                </a:rPr>
                <a:t>File</a:t>
              </a:r>
              <a:br>
                <a:rPr lang="en-US" sz="1200" b="1" dirty="0" smtClean="0">
                  <a:solidFill>
                    <a:srgbClr val="FFFFFF"/>
                  </a:solidFill>
                </a:rPr>
              </a:br>
              <a:r>
                <a:rPr lang="en-US" sz="1200" b="1" dirty="0" smtClean="0">
                  <a:solidFill>
                    <a:srgbClr val="FFFFFF"/>
                  </a:solidFill>
                </a:rPr>
                <a:t>Server</a:t>
              </a:r>
              <a:endParaRPr lang="en-US" sz="1200" b="1" dirty="0">
                <a:solidFill>
                  <a:srgbClr val="FFFFFF"/>
                </a:solidFill>
              </a:endParaRPr>
            </a:p>
          </p:txBody>
        </p:sp>
        <p:sp>
          <p:nvSpPr>
            <p:cNvPr id="57" name="Can 56"/>
            <p:cNvSpPr/>
            <p:nvPr/>
          </p:nvSpPr>
          <p:spPr>
            <a:xfrm>
              <a:off x="1199081" y="2918719"/>
              <a:ext cx="509682" cy="198248"/>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dirty="0" smtClean="0">
                  <a:solidFill>
                    <a:srgbClr val="FFFFFF"/>
                  </a:solidFill>
                </a:rPr>
                <a:t>Space</a:t>
              </a:r>
              <a:endParaRPr lang="en-US" sz="900" dirty="0">
                <a:solidFill>
                  <a:srgbClr val="FFFFFF"/>
                </a:solidFill>
              </a:endParaRPr>
            </a:p>
          </p:txBody>
        </p:sp>
        <p:sp>
          <p:nvSpPr>
            <p:cNvPr id="58" name="Can 57"/>
            <p:cNvSpPr/>
            <p:nvPr/>
          </p:nvSpPr>
          <p:spPr>
            <a:xfrm>
              <a:off x="2101293" y="2923276"/>
              <a:ext cx="509682" cy="198248"/>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dirty="0" smtClean="0">
                  <a:solidFill>
                    <a:srgbClr val="FFFFFF"/>
                  </a:solidFill>
                </a:rPr>
                <a:t>Space</a:t>
              </a:r>
              <a:endParaRPr lang="en-US" sz="900" dirty="0">
                <a:solidFill>
                  <a:srgbClr val="FFFFFF"/>
                </a:solidFill>
              </a:endParaRPr>
            </a:p>
          </p:txBody>
        </p:sp>
        <p:sp>
          <p:nvSpPr>
            <p:cNvPr id="59" name="Rectangle 58"/>
            <p:cNvSpPr/>
            <p:nvPr/>
          </p:nvSpPr>
          <p:spPr>
            <a:xfrm>
              <a:off x="992117" y="3598321"/>
              <a:ext cx="1846803" cy="2153894"/>
            </a:xfrm>
            <a:prstGeom prst="rect">
              <a:avLst/>
            </a:prstGeom>
            <a:solidFill>
              <a:schemeClr val="accent5"/>
            </a:solidFill>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fontAlgn="base">
                <a:spcBef>
                  <a:spcPct val="0"/>
                </a:spcBef>
                <a:spcAft>
                  <a:spcPct val="0"/>
                </a:spcAft>
              </a:pPr>
              <a:r>
                <a:rPr lang="en-US" sz="1200" b="1" dirty="0">
                  <a:solidFill>
                    <a:srgbClr val="FFFFFF"/>
                  </a:solidFill>
                </a:rPr>
                <a:t>Shared JBOD SAS</a:t>
              </a:r>
            </a:p>
          </p:txBody>
        </p:sp>
        <p:sp>
          <p:nvSpPr>
            <p:cNvPr id="60" name="Can 59"/>
            <p:cNvSpPr/>
            <p:nvPr/>
          </p:nvSpPr>
          <p:spPr>
            <a:xfrm>
              <a:off x="1108681" y="4107188"/>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61" name="Can 60"/>
            <p:cNvSpPr/>
            <p:nvPr/>
          </p:nvSpPr>
          <p:spPr>
            <a:xfrm>
              <a:off x="1532943" y="4107188"/>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62" name="Can 61"/>
            <p:cNvSpPr/>
            <p:nvPr/>
          </p:nvSpPr>
          <p:spPr>
            <a:xfrm>
              <a:off x="1949329" y="4107188"/>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63" name="Can 62"/>
            <p:cNvSpPr/>
            <p:nvPr/>
          </p:nvSpPr>
          <p:spPr>
            <a:xfrm>
              <a:off x="2375166" y="4107188"/>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64" name="Can 63"/>
            <p:cNvSpPr/>
            <p:nvPr/>
          </p:nvSpPr>
          <p:spPr>
            <a:xfrm>
              <a:off x="1108681" y="4363690"/>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65" name="Can 64"/>
            <p:cNvSpPr/>
            <p:nvPr/>
          </p:nvSpPr>
          <p:spPr>
            <a:xfrm>
              <a:off x="1532943" y="4363690"/>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66" name="Can 65"/>
            <p:cNvSpPr/>
            <p:nvPr/>
          </p:nvSpPr>
          <p:spPr>
            <a:xfrm>
              <a:off x="1949329" y="4363690"/>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67" name="Can 66"/>
            <p:cNvSpPr/>
            <p:nvPr/>
          </p:nvSpPr>
          <p:spPr>
            <a:xfrm>
              <a:off x="2375166" y="4363690"/>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68" name="Can 67"/>
            <p:cNvSpPr/>
            <p:nvPr/>
          </p:nvSpPr>
          <p:spPr>
            <a:xfrm>
              <a:off x="1104388" y="4624355"/>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69" name="Can 68"/>
            <p:cNvSpPr/>
            <p:nvPr/>
          </p:nvSpPr>
          <p:spPr>
            <a:xfrm>
              <a:off x="1528650" y="4624355"/>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70" name="Can 69"/>
            <p:cNvSpPr/>
            <p:nvPr/>
          </p:nvSpPr>
          <p:spPr>
            <a:xfrm>
              <a:off x="1945036" y="4624355"/>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71" name="Can 70"/>
            <p:cNvSpPr/>
            <p:nvPr/>
          </p:nvSpPr>
          <p:spPr>
            <a:xfrm>
              <a:off x="2370873" y="4624355"/>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72" name="Can 71"/>
            <p:cNvSpPr/>
            <p:nvPr/>
          </p:nvSpPr>
          <p:spPr>
            <a:xfrm>
              <a:off x="1104387" y="4891242"/>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73" name="Can 72"/>
            <p:cNvSpPr/>
            <p:nvPr/>
          </p:nvSpPr>
          <p:spPr>
            <a:xfrm>
              <a:off x="1528649" y="4891242"/>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74" name="Can 73"/>
            <p:cNvSpPr/>
            <p:nvPr/>
          </p:nvSpPr>
          <p:spPr>
            <a:xfrm>
              <a:off x="1945035" y="4891242"/>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75" name="Can 74"/>
            <p:cNvSpPr/>
            <p:nvPr/>
          </p:nvSpPr>
          <p:spPr>
            <a:xfrm>
              <a:off x="2370872" y="4891242"/>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76" name="Can 75"/>
            <p:cNvSpPr/>
            <p:nvPr/>
          </p:nvSpPr>
          <p:spPr>
            <a:xfrm>
              <a:off x="1104048" y="5122936"/>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77" name="Can 76"/>
            <p:cNvSpPr/>
            <p:nvPr/>
          </p:nvSpPr>
          <p:spPr>
            <a:xfrm>
              <a:off x="1528310" y="5122936"/>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78" name="Can 77"/>
            <p:cNvSpPr/>
            <p:nvPr/>
          </p:nvSpPr>
          <p:spPr>
            <a:xfrm>
              <a:off x="1944696" y="5122936"/>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79" name="Can 78"/>
            <p:cNvSpPr/>
            <p:nvPr/>
          </p:nvSpPr>
          <p:spPr>
            <a:xfrm>
              <a:off x="2370533" y="5122936"/>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80" name="Can 79"/>
            <p:cNvSpPr/>
            <p:nvPr/>
          </p:nvSpPr>
          <p:spPr>
            <a:xfrm>
              <a:off x="1108681" y="5356961"/>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81" name="Can 80"/>
            <p:cNvSpPr/>
            <p:nvPr/>
          </p:nvSpPr>
          <p:spPr>
            <a:xfrm>
              <a:off x="1532943" y="5356961"/>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82" name="Can 81"/>
            <p:cNvSpPr/>
            <p:nvPr/>
          </p:nvSpPr>
          <p:spPr>
            <a:xfrm>
              <a:off x="1949329" y="5356961"/>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sp>
          <p:nvSpPr>
            <p:cNvPr id="83" name="Can 82"/>
            <p:cNvSpPr/>
            <p:nvPr/>
          </p:nvSpPr>
          <p:spPr>
            <a:xfrm>
              <a:off x="2375166" y="5356961"/>
              <a:ext cx="366507" cy="192620"/>
            </a:xfrm>
            <a:prstGeom prst="can">
              <a:avLst/>
            </a:prstGeom>
            <a:solidFill>
              <a:schemeClr val="accent3"/>
            </a:solidFill>
            <a:ln>
              <a:solidFill>
                <a:schemeClr val="tx1">
                  <a:lumMod val="85000"/>
                  <a:lumOff val="15000"/>
                </a:schemeClr>
              </a:solidFill>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endParaRPr lang="en-US" sz="1050" dirty="0">
                <a:solidFill>
                  <a:srgbClr val="FFFFFF"/>
                </a:solidFill>
              </a:endParaRPr>
            </a:p>
          </p:txBody>
        </p:sp>
      </p:grpSp>
      <p:cxnSp>
        <p:nvCxnSpPr>
          <p:cNvPr id="84" name="Straight Arrow Connector 83"/>
          <p:cNvCxnSpPr/>
          <p:nvPr/>
        </p:nvCxnSpPr>
        <p:spPr>
          <a:xfrm>
            <a:off x="9312969" y="3178551"/>
            <a:ext cx="1" cy="460900"/>
          </a:xfrm>
          <a:prstGeom prst="straightConnector1">
            <a:avLst/>
          </a:prstGeom>
          <a:ln w="28575">
            <a:solidFill>
              <a:schemeClr val="tx1">
                <a:lumMod val="85000"/>
                <a:lumOff val="15000"/>
              </a:schemeClr>
            </a:solidFill>
            <a:tailEnd type="arrow"/>
          </a:ln>
        </p:spPr>
        <p:style>
          <a:lnRef idx="1">
            <a:schemeClr val="accent2"/>
          </a:lnRef>
          <a:fillRef idx="0">
            <a:schemeClr val="accent2"/>
          </a:fillRef>
          <a:effectRef idx="0">
            <a:schemeClr val="accent2"/>
          </a:effectRef>
          <a:fontRef idx="minor">
            <a:schemeClr val="tx1"/>
          </a:fontRef>
        </p:style>
      </p:cxnSp>
      <p:cxnSp>
        <p:nvCxnSpPr>
          <p:cNvPr id="85" name="Straight Arrow Connector 84"/>
          <p:cNvCxnSpPr/>
          <p:nvPr/>
        </p:nvCxnSpPr>
        <p:spPr>
          <a:xfrm>
            <a:off x="10229286" y="3178551"/>
            <a:ext cx="1" cy="460900"/>
          </a:xfrm>
          <a:prstGeom prst="straightConnector1">
            <a:avLst/>
          </a:prstGeom>
          <a:ln w="28575">
            <a:solidFill>
              <a:schemeClr val="tx1">
                <a:lumMod val="85000"/>
                <a:lumOff val="15000"/>
              </a:schemeClr>
            </a:solidFill>
            <a:tailEnd type="arrow"/>
          </a:ln>
        </p:spPr>
        <p:style>
          <a:lnRef idx="1">
            <a:schemeClr val="accent2"/>
          </a:lnRef>
          <a:fillRef idx="0">
            <a:schemeClr val="accent2"/>
          </a:fillRef>
          <a:effectRef idx="0">
            <a:schemeClr val="accent2"/>
          </a:effectRef>
          <a:fontRef idx="minor">
            <a:schemeClr val="tx1"/>
          </a:fontRef>
        </p:style>
      </p:cxnSp>
      <p:sp>
        <p:nvSpPr>
          <p:cNvPr id="86" name="Rectangle 85"/>
          <p:cNvSpPr/>
          <p:nvPr/>
        </p:nvSpPr>
        <p:spPr bwMode="auto">
          <a:xfrm>
            <a:off x="200935" y="152400"/>
            <a:ext cx="2801018" cy="7620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Compute Cluster</a:t>
            </a:r>
          </a:p>
        </p:txBody>
      </p:sp>
      <p:sp>
        <p:nvSpPr>
          <p:cNvPr id="87" name="Rectangle 86"/>
          <p:cNvSpPr/>
          <p:nvPr/>
        </p:nvSpPr>
        <p:spPr bwMode="auto">
          <a:xfrm>
            <a:off x="3230668" y="152400"/>
            <a:ext cx="2801018" cy="7620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Storage Cluster</a:t>
            </a:r>
          </a:p>
        </p:txBody>
      </p:sp>
      <p:sp>
        <p:nvSpPr>
          <p:cNvPr id="88" name="Rectangle 87"/>
          <p:cNvSpPr/>
          <p:nvPr/>
        </p:nvSpPr>
        <p:spPr bwMode="auto">
          <a:xfrm>
            <a:off x="6220967" y="152400"/>
            <a:ext cx="2801018" cy="7620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File-Based Storage</a:t>
            </a:r>
          </a:p>
        </p:txBody>
      </p:sp>
      <p:sp>
        <p:nvSpPr>
          <p:cNvPr id="89" name="Rectangle 88"/>
          <p:cNvSpPr/>
          <p:nvPr/>
        </p:nvSpPr>
        <p:spPr bwMode="auto">
          <a:xfrm>
            <a:off x="9136622" y="152400"/>
            <a:ext cx="2977589" cy="7620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Flexible Block Options</a:t>
            </a:r>
          </a:p>
        </p:txBody>
      </p:sp>
    </p:spTree>
    <p:extLst>
      <p:ext uri="{BB962C8B-B14F-4D97-AF65-F5344CB8AC3E}">
        <p14:creationId xmlns:p14="http://schemas.microsoft.com/office/powerpoint/2010/main" val="406443067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3">
                                            <p:txEl>
                                              <p:pRg st="0" end="0"/>
                                            </p:txEl>
                                          </p:spTgt>
                                        </p:tgtEl>
                                        <p:attrNameLst>
                                          <p:attrName>ppt_x</p:attrName>
                                        </p:attrNameLst>
                                      </p:cBhvr>
                                      <p:tavLst>
                                        <p:tav tm="0">
                                          <p:val>
                                            <p:strVal val="ppt_x"/>
                                          </p:val>
                                        </p:tav>
                                        <p:tav tm="100000">
                                          <p:val>
                                            <p:strVal val="0-ppt_w/2"/>
                                          </p:val>
                                        </p:tav>
                                      </p:tavLst>
                                    </p:anim>
                                    <p:anim calcmode="lin" valueType="num">
                                      <p:cBhvr additive="base">
                                        <p:cTn id="7" dur="500"/>
                                        <p:tgtEl>
                                          <p:spTgt spid="3">
                                            <p:txEl>
                                              <p:pRg st="0" end="0"/>
                                            </p:txEl>
                                          </p:spTgt>
                                        </p:tgtEl>
                                        <p:attrNameLst>
                                          <p:attrName>ppt_y</p:attrName>
                                        </p:attrNameLst>
                                      </p:cBhvr>
                                      <p:tavLst>
                                        <p:tav tm="0">
                                          <p:val>
                                            <p:strVal val="ppt_y"/>
                                          </p:val>
                                        </p:tav>
                                        <p:tav tm="100000">
                                          <p:val>
                                            <p:strVal val="ppt_y"/>
                                          </p:val>
                                        </p:tav>
                                      </p:tavLst>
                                    </p:anim>
                                    <p:set>
                                      <p:cBhvr>
                                        <p:cTn id="8" dur="1" fill="hold">
                                          <p:stCondLst>
                                            <p:cond delay="499"/>
                                          </p:stCondLst>
                                        </p:cTn>
                                        <p:tgtEl>
                                          <p:spTgt spid="3">
                                            <p:txEl>
                                              <p:pRg st="0" end="0"/>
                                            </p:txEl>
                                          </p:spTgt>
                                        </p:tgtEl>
                                        <p:attrNameLst>
                                          <p:attrName>style.visibility</p:attrName>
                                        </p:attrNameLst>
                                      </p:cBhvr>
                                      <p:to>
                                        <p:strVal val="hidden"/>
                                      </p:to>
                                    </p:set>
                                  </p:childTnLst>
                                </p:cTn>
                              </p:par>
                              <p:par>
                                <p:cTn id="9" presetID="2" presetClass="exit" presetSubtype="8" fill="hold" nodeType="withEffect">
                                  <p:stCondLst>
                                    <p:cond delay="0"/>
                                  </p:stCondLst>
                                  <p:childTnLst>
                                    <p:anim calcmode="lin" valueType="num">
                                      <p:cBhvr additive="base">
                                        <p:cTn id="10" dur="500"/>
                                        <p:tgtEl>
                                          <p:spTgt spid="3">
                                            <p:txEl>
                                              <p:pRg st="1" end="1"/>
                                            </p:txEl>
                                          </p:spTgt>
                                        </p:tgtEl>
                                        <p:attrNameLst>
                                          <p:attrName>ppt_x</p:attrName>
                                        </p:attrNameLst>
                                      </p:cBhvr>
                                      <p:tavLst>
                                        <p:tav tm="0">
                                          <p:val>
                                            <p:strVal val="ppt_x"/>
                                          </p:val>
                                        </p:tav>
                                        <p:tav tm="100000">
                                          <p:val>
                                            <p:strVal val="0-ppt_w/2"/>
                                          </p:val>
                                        </p:tav>
                                      </p:tavLst>
                                    </p:anim>
                                    <p:anim calcmode="lin" valueType="num">
                                      <p:cBhvr additive="base">
                                        <p:cTn id="11" dur="500"/>
                                        <p:tgtEl>
                                          <p:spTgt spid="3">
                                            <p:txEl>
                                              <p:pRg st="1" end="1"/>
                                            </p:txEl>
                                          </p:spTgt>
                                        </p:tgtEl>
                                        <p:attrNameLst>
                                          <p:attrName>ppt_y</p:attrName>
                                        </p:attrNameLst>
                                      </p:cBhvr>
                                      <p:tavLst>
                                        <p:tav tm="0">
                                          <p:val>
                                            <p:strVal val="ppt_y"/>
                                          </p:val>
                                        </p:tav>
                                        <p:tav tm="100000">
                                          <p:val>
                                            <p:strVal val="ppt_y"/>
                                          </p:val>
                                        </p:tav>
                                      </p:tavLst>
                                    </p:anim>
                                    <p:set>
                                      <p:cBhvr>
                                        <p:cTn id="12" dur="1" fill="hold">
                                          <p:stCondLst>
                                            <p:cond delay="499"/>
                                          </p:stCondLst>
                                        </p:cTn>
                                        <p:tgtEl>
                                          <p:spTgt spid="3">
                                            <p:txEl>
                                              <p:pRg st="1" end="1"/>
                                            </p:txEl>
                                          </p:spTgt>
                                        </p:tgtEl>
                                        <p:attrNameLst>
                                          <p:attrName>style.visibility</p:attrName>
                                        </p:attrNameLst>
                                      </p:cBhvr>
                                      <p:to>
                                        <p:strVal val="hidden"/>
                                      </p:to>
                                    </p:set>
                                  </p:childTnLst>
                                </p:cTn>
                              </p:par>
                              <p:par>
                                <p:cTn id="13" presetID="2" presetClass="exit" presetSubtype="8" fill="hold" nodeType="withEffect">
                                  <p:stCondLst>
                                    <p:cond delay="0"/>
                                  </p:stCondLst>
                                  <p:childTnLst>
                                    <p:anim calcmode="lin" valueType="num">
                                      <p:cBhvr additive="base">
                                        <p:cTn id="14" dur="500"/>
                                        <p:tgtEl>
                                          <p:spTgt spid="3">
                                            <p:txEl>
                                              <p:pRg st="2" end="2"/>
                                            </p:txEl>
                                          </p:spTgt>
                                        </p:tgtEl>
                                        <p:attrNameLst>
                                          <p:attrName>ppt_x</p:attrName>
                                        </p:attrNameLst>
                                      </p:cBhvr>
                                      <p:tavLst>
                                        <p:tav tm="0">
                                          <p:val>
                                            <p:strVal val="ppt_x"/>
                                          </p:val>
                                        </p:tav>
                                        <p:tav tm="100000">
                                          <p:val>
                                            <p:strVal val="0-ppt_w/2"/>
                                          </p:val>
                                        </p:tav>
                                      </p:tavLst>
                                    </p:anim>
                                    <p:anim calcmode="lin" valueType="num">
                                      <p:cBhvr additive="base">
                                        <p:cTn id="15" dur="500"/>
                                        <p:tgtEl>
                                          <p:spTgt spid="3">
                                            <p:txEl>
                                              <p:pRg st="2" end="2"/>
                                            </p:txEl>
                                          </p:spTgt>
                                        </p:tgtEl>
                                        <p:attrNameLst>
                                          <p:attrName>ppt_y</p:attrName>
                                        </p:attrNameLst>
                                      </p:cBhvr>
                                      <p:tavLst>
                                        <p:tav tm="0">
                                          <p:val>
                                            <p:strVal val="ppt_y"/>
                                          </p:val>
                                        </p:tav>
                                        <p:tav tm="100000">
                                          <p:val>
                                            <p:strVal val="ppt_y"/>
                                          </p:val>
                                        </p:tav>
                                      </p:tavLst>
                                    </p:anim>
                                    <p:set>
                                      <p:cBhvr>
                                        <p:cTn id="16" dur="1" fill="hold">
                                          <p:stCondLst>
                                            <p:cond delay="499"/>
                                          </p:stCondLst>
                                        </p:cTn>
                                        <p:tgtEl>
                                          <p:spTgt spid="3">
                                            <p:txEl>
                                              <p:pRg st="2" end="2"/>
                                            </p:txEl>
                                          </p:spTgt>
                                        </p:tgtEl>
                                        <p:attrNameLst>
                                          <p:attrName>style.visibility</p:attrName>
                                        </p:attrNameLst>
                                      </p:cBhvr>
                                      <p:to>
                                        <p:strVal val="hidden"/>
                                      </p:to>
                                    </p:set>
                                  </p:childTnLst>
                                </p:cTn>
                              </p:par>
                              <p:par>
                                <p:cTn id="17" presetID="2" presetClass="exit" presetSubtype="8" fill="hold" nodeType="withEffect">
                                  <p:stCondLst>
                                    <p:cond delay="0"/>
                                  </p:stCondLst>
                                  <p:childTnLst>
                                    <p:anim calcmode="lin" valueType="num">
                                      <p:cBhvr additive="base">
                                        <p:cTn id="18" dur="500"/>
                                        <p:tgtEl>
                                          <p:spTgt spid="3">
                                            <p:txEl>
                                              <p:pRg st="3" end="3"/>
                                            </p:txEl>
                                          </p:spTgt>
                                        </p:tgtEl>
                                        <p:attrNameLst>
                                          <p:attrName>ppt_x</p:attrName>
                                        </p:attrNameLst>
                                      </p:cBhvr>
                                      <p:tavLst>
                                        <p:tav tm="0">
                                          <p:val>
                                            <p:strVal val="ppt_x"/>
                                          </p:val>
                                        </p:tav>
                                        <p:tav tm="100000">
                                          <p:val>
                                            <p:strVal val="0-ppt_w/2"/>
                                          </p:val>
                                        </p:tav>
                                      </p:tavLst>
                                    </p:anim>
                                    <p:anim calcmode="lin" valueType="num">
                                      <p:cBhvr additive="base">
                                        <p:cTn id="19" dur="500"/>
                                        <p:tgtEl>
                                          <p:spTgt spid="3">
                                            <p:txEl>
                                              <p:pRg st="3" end="3"/>
                                            </p:txEl>
                                          </p:spTgt>
                                        </p:tgtEl>
                                        <p:attrNameLst>
                                          <p:attrName>ppt_y</p:attrName>
                                        </p:attrNameLst>
                                      </p:cBhvr>
                                      <p:tavLst>
                                        <p:tav tm="0">
                                          <p:val>
                                            <p:strVal val="ppt_y"/>
                                          </p:val>
                                        </p:tav>
                                        <p:tav tm="100000">
                                          <p:val>
                                            <p:strVal val="ppt_y"/>
                                          </p:val>
                                        </p:tav>
                                      </p:tavLst>
                                    </p:anim>
                                    <p:set>
                                      <p:cBhvr>
                                        <p:cTn id="20" dur="1" fill="hold">
                                          <p:stCondLst>
                                            <p:cond delay="499"/>
                                          </p:stCondLst>
                                        </p:cTn>
                                        <p:tgtEl>
                                          <p:spTgt spid="3">
                                            <p:txEl>
                                              <p:pRg st="3" end="3"/>
                                            </p:txEl>
                                          </p:spTgt>
                                        </p:tgtEl>
                                        <p:attrNameLst>
                                          <p:attrName>style.visibility</p:attrName>
                                        </p:attrNameLst>
                                      </p:cBhvr>
                                      <p:to>
                                        <p:strVal val="hidden"/>
                                      </p:to>
                                    </p:se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2" presetClass="entr" presetSubtype="2"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1+#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1+#ppt_w/2"/>
                                          </p:val>
                                        </p:tav>
                                        <p:tav tm="100000">
                                          <p:val>
                                            <p:strVal val="#ppt_x"/>
                                          </p:val>
                                        </p:tav>
                                      </p:tavLst>
                                    </p:anim>
                                    <p:anim calcmode="lin" valueType="num">
                                      <p:cBhvr additive="base">
                                        <p:cTn id="40" dur="500" fill="hold"/>
                                        <p:tgtEl>
                                          <p:spTgt spid="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1+#ppt_w/2"/>
                                          </p:val>
                                        </p:tav>
                                        <p:tav tm="100000">
                                          <p:val>
                                            <p:strVal val="#ppt_x"/>
                                          </p:val>
                                        </p:tav>
                                      </p:tavLst>
                                    </p:anim>
                                    <p:anim calcmode="lin" valueType="num">
                                      <p:cBhvr additive="base">
                                        <p:cTn id="48" dur="500" fill="hold"/>
                                        <p:tgtEl>
                                          <p:spTgt spid="9"/>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1+#ppt_w/2"/>
                                          </p:val>
                                        </p:tav>
                                        <p:tav tm="100000">
                                          <p:val>
                                            <p:strVal val="#ppt_x"/>
                                          </p:val>
                                        </p:tav>
                                      </p:tavLst>
                                    </p:anim>
                                    <p:anim calcmode="lin" valueType="num">
                                      <p:cBhvr additive="base">
                                        <p:cTn id="56" dur="500" fill="hold"/>
                                        <p:tgtEl>
                                          <p:spTgt spid="13"/>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1+#ppt_w/2"/>
                                          </p:val>
                                        </p:tav>
                                        <p:tav tm="100000">
                                          <p:val>
                                            <p:strVal val="#ppt_x"/>
                                          </p:val>
                                        </p:tav>
                                      </p:tavLst>
                                    </p:anim>
                                    <p:anim calcmode="lin" valueType="num">
                                      <p:cBhvr additive="base">
                                        <p:cTn id="60" dur="500" fill="hold"/>
                                        <p:tgtEl>
                                          <p:spTgt spid="16"/>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1+#ppt_w/2"/>
                                          </p:val>
                                        </p:tav>
                                        <p:tav tm="100000">
                                          <p:val>
                                            <p:strVal val="#ppt_x"/>
                                          </p:val>
                                        </p:tav>
                                      </p:tavLst>
                                    </p:anim>
                                    <p:anim calcmode="lin" valueType="num">
                                      <p:cBhvr additive="base">
                                        <p:cTn id="64" dur="500" fill="hold"/>
                                        <p:tgtEl>
                                          <p:spTgt spid="17"/>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1+#ppt_w/2"/>
                                          </p:val>
                                        </p:tav>
                                        <p:tav tm="100000">
                                          <p:val>
                                            <p:strVal val="#ppt_x"/>
                                          </p:val>
                                        </p:tav>
                                      </p:tavLst>
                                    </p:anim>
                                    <p:anim calcmode="lin" valueType="num">
                                      <p:cBhvr additive="base">
                                        <p:cTn id="68" dur="500" fill="hold"/>
                                        <p:tgtEl>
                                          <p:spTgt spid="18"/>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1+#ppt_w/2"/>
                                          </p:val>
                                        </p:tav>
                                        <p:tav tm="100000">
                                          <p:val>
                                            <p:strVal val="#ppt_x"/>
                                          </p:val>
                                        </p:tav>
                                      </p:tavLst>
                                    </p:anim>
                                    <p:anim calcmode="lin" valueType="num">
                                      <p:cBhvr additive="base">
                                        <p:cTn id="72" dur="500" fill="hold"/>
                                        <p:tgtEl>
                                          <p:spTgt spid="19"/>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additive="base">
                                        <p:cTn id="75" dur="500" fill="hold"/>
                                        <p:tgtEl>
                                          <p:spTgt spid="20"/>
                                        </p:tgtEl>
                                        <p:attrNameLst>
                                          <p:attrName>ppt_x</p:attrName>
                                        </p:attrNameLst>
                                      </p:cBhvr>
                                      <p:tavLst>
                                        <p:tav tm="0">
                                          <p:val>
                                            <p:strVal val="1+#ppt_w/2"/>
                                          </p:val>
                                        </p:tav>
                                        <p:tav tm="100000">
                                          <p:val>
                                            <p:strVal val="#ppt_x"/>
                                          </p:val>
                                        </p:tav>
                                      </p:tavLst>
                                    </p:anim>
                                    <p:anim calcmode="lin" valueType="num">
                                      <p:cBhvr additive="base">
                                        <p:cTn id="76" dur="500" fill="hold"/>
                                        <p:tgtEl>
                                          <p:spTgt spid="20"/>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1+#ppt_w/2"/>
                                          </p:val>
                                        </p:tav>
                                        <p:tav tm="100000">
                                          <p:val>
                                            <p:strVal val="#ppt_x"/>
                                          </p:val>
                                        </p:tav>
                                      </p:tavLst>
                                    </p:anim>
                                    <p:anim calcmode="lin" valueType="num">
                                      <p:cBhvr additive="base">
                                        <p:cTn id="80" dur="500" fill="hold"/>
                                        <p:tgtEl>
                                          <p:spTgt spid="21"/>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ppt_y"/>
                                          </p:val>
                                        </p:tav>
                                        <p:tav tm="100000">
                                          <p:val>
                                            <p:strVal val="#ppt_y"/>
                                          </p:val>
                                        </p:tav>
                                      </p:tavLst>
                                    </p:anim>
                                  </p:childTnLst>
                                </p:cTn>
                              </p:par>
                              <p:par>
                                <p:cTn id="85" presetID="2" presetClass="entr" presetSubtype="2"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additive="base">
                                        <p:cTn id="87" dur="500" fill="hold"/>
                                        <p:tgtEl>
                                          <p:spTgt spid="23"/>
                                        </p:tgtEl>
                                        <p:attrNameLst>
                                          <p:attrName>ppt_x</p:attrName>
                                        </p:attrNameLst>
                                      </p:cBhvr>
                                      <p:tavLst>
                                        <p:tav tm="0">
                                          <p:val>
                                            <p:strVal val="1+#ppt_w/2"/>
                                          </p:val>
                                        </p:tav>
                                        <p:tav tm="100000">
                                          <p:val>
                                            <p:strVal val="#ppt_x"/>
                                          </p:val>
                                        </p:tav>
                                      </p:tavLst>
                                    </p:anim>
                                    <p:anim calcmode="lin" valueType="num">
                                      <p:cBhvr additive="base">
                                        <p:cTn id="88" dur="500" fill="hold"/>
                                        <p:tgtEl>
                                          <p:spTgt spid="23"/>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500" fill="hold"/>
                                        <p:tgtEl>
                                          <p:spTgt spid="53"/>
                                        </p:tgtEl>
                                        <p:attrNameLst>
                                          <p:attrName>ppt_x</p:attrName>
                                        </p:attrNameLst>
                                      </p:cBhvr>
                                      <p:tavLst>
                                        <p:tav tm="0">
                                          <p:val>
                                            <p:strVal val="1+#ppt_w/2"/>
                                          </p:val>
                                        </p:tav>
                                        <p:tav tm="100000">
                                          <p:val>
                                            <p:strVal val="#ppt_x"/>
                                          </p:val>
                                        </p:tav>
                                      </p:tavLst>
                                    </p:anim>
                                    <p:anim calcmode="lin" valueType="num">
                                      <p:cBhvr additive="base">
                                        <p:cTn id="92" dur="500" fill="hold"/>
                                        <p:tgtEl>
                                          <p:spTgt spid="53"/>
                                        </p:tgtEl>
                                        <p:attrNameLst>
                                          <p:attrName>ppt_y</p:attrName>
                                        </p:attrNameLst>
                                      </p:cBhvr>
                                      <p:tavLst>
                                        <p:tav tm="0">
                                          <p:val>
                                            <p:strVal val="#ppt_y"/>
                                          </p:val>
                                        </p:tav>
                                        <p:tav tm="100000">
                                          <p:val>
                                            <p:strVal val="#ppt_y"/>
                                          </p:val>
                                        </p:tav>
                                      </p:tavLst>
                                    </p:anim>
                                  </p:childTnLst>
                                </p:cTn>
                              </p:par>
                              <p:par>
                                <p:cTn id="93" presetID="2" presetClass="entr" presetSubtype="2" fill="hold" nodeType="withEffect">
                                  <p:stCondLst>
                                    <p:cond delay="0"/>
                                  </p:stCondLst>
                                  <p:childTnLst>
                                    <p:set>
                                      <p:cBhvr>
                                        <p:cTn id="94" dur="1" fill="hold">
                                          <p:stCondLst>
                                            <p:cond delay="0"/>
                                          </p:stCondLst>
                                        </p:cTn>
                                        <p:tgtEl>
                                          <p:spTgt spid="54"/>
                                        </p:tgtEl>
                                        <p:attrNameLst>
                                          <p:attrName>style.visibility</p:attrName>
                                        </p:attrNameLst>
                                      </p:cBhvr>
                                      <p:to>
                                        <p:strVal val="visible"/>
                                      </p:to>
                                    </p:set>
                                    <p:anim calcmode="lin" valueType="num">
                                      <p:cBhvr additive="base">
                                        <p:cTn id="95" dur="500" fill="hold"/>
                                        <p:tgtEl>
                                          <p:spTgt spid="54"/>
                                        </p:tgtEl>
                                        <p:attrNameLst>
                                          <p:attrName>ppt_x</p:attrName>
                                        </p:attrNameLst>
                                      </p:cBhvr>
                                      <p:tavLst>
                                        <p:tav tm="0">
                                          <p:val>
                                            <p:strVal val="1+#ppt_w/2"/>
                                          </p:val>
                                        </p:tav>
                                        <p:tav tm="100000">
                                          <p:val>
                                            <p:strVal val="#ppt_x"/>
                                          </p:val>
                                        </p:tav>
                                      </p:tavLst>
                                    </p:anim>
                                    <p:anim calcmode="lin" valueType="num">
                                      <p:cBhvr additive="base">
                                        <p:cTn id="96" dur="500" fill="hold"/>
                                        <p:tgtEl>
                                          <p:spTgt spid="54"/>
                                        </p:tgtEl>
                                        <p:attrNameLst>
                                          <p:attrName>ppt_y</p:attrName>
                                        </p:attrNameLst>
                                      </p:cBhvr>
                                      <p:tavLst>
                                        <p:tav tm="0">
                                          <p:val>
                                            <p:strVal val="#ppt_y"/>
                                          </p:val>
                                        </p:tav>
                                        <p:tav tm="100000">
                                          <p:val>
                                            <p:strVal val="#ppt_y"/>
                                          </p:val>
                                        </p:tav>
                                      </p:tavLst>
                                    </p:anim>
                                  </p:childTnLst>
                                </p:cTn>
                              </p:par>
                              <p:par>
                                <p:cTn id="97" presetID="2" presetClass="entr" presetSubtype="2" fill="hold" nodeType="withEffect">
                                  <p:stCondLst>
                                    <p:cond delay="0"/>
                                  </p:stCondLst>
                                  <p:childTnLst>
                                    <p:set>
                                      <p:cBhvr>
                                        <p:cTn id="98" dur="1" fill="hold">
                                          <p:stCondLst>
                                            <p:cond delay="0"/>
                                          </p:stCondLst>
                                        </p:cTn>
                                        <p:tgtEl>
                                          <p:spTgt spid="84"/>
                                        </p:tgtEl>
                                        <p:attrNameLst>
                                          <p:attrName>style.visibility</p:attrName>
                                        </p:attrNameLst>
                                      </p:cBhvr>
                                      <p:to>
                                        <p:strVal val="visible"/>
                                      </p:to>
                                    </p:set>
                                    <p:anim calcmode="lin" valueType="num">
                                      <p:cBhvr additive="base">
                                        <p:cTn id="99" dur="500" fill="hold"/>
                                        <p:tgtEl>
                                          <p:spTgt spid="84"/>
                                        </p:tgtEl>
                                        <p:attrNameLst>
                                          <p:attrName>ppt_x</p:attrName>
                                        </p:attrNameLst>
                                      </p:cBhvr>
                                      <p:tavLst>
                                        <p:tav tm="0">
                                          <p:val>
                                            <p:strVal val="1+#ppt_w/2"/>
                                          </p:val>
                                        </p:tav>
                                        <p:tav tm="100000">
                                          <p:val>
                                            <p:strVal val="#ppt_x"/>
                                          </p:val>
                                        </p:tav>
                                      </p:tavLst>
                                    </p:anim>
                                    <p:anim calcmode="lin" valueType="num">
                                      <p:cBhvr additive="base">
                                        <p:cTn id="100" dur="500" fill="hold"/>
                                        <p:tgtEl>
                                          <p:spTgt spid="84"/>
                                        </p:tgtEl>
                                        <p:attrNameLst>
                                          <p:attrName>ppt_y</p:attrName>
                                        </p:attrNameLst>
                                      </p:cBhvr>
                                      <p:tavLst>
                                        <p:tav tm="0">
                                          <p:val>
                                            <p:strVal val="#ppt_y"/>
                                          </p:val>
                                        </p:tav>
                                        <p:tav tm="100000">
                                          <p:val>
                                            <p:strVal val="#ppt_y"/>
                                          </p:val>
                                        </p:tav>
                                      </p:tavLst>
                                    </p:anim>
                                  </p:childTnLst>
                                </p:cTn>
                              </p:par>
                              <p:par>
                                <p:cTn id="101" presetID="2" presetClass="entr" presetSubtype="2" fill="hold" nodeType="withEffect">
                                  <p:stCondLst>
                                    <p:cond delay="0"/>
                                  </p:stCondLst>
                                  <p:childTnLst>
                                    <p:set>
                                      <p:cBhvr>
                                        <p:cTn id="102" dur="1" fill="hold">
                                          <p:stCondLst>
                                            <p:cond delay="0"/>
                                          </p:stCondLst>
                                        </p:cTn>
                                        <p:tgtEl>
                                          <p:spTgt spid="85"/>
                                        </p:tgtEl>
                                        <p:attrNameLst>
                                          <p:attrName>style.visibility</p:attrName>
                                        </p:attrNameLst>
                                      </p:cBhvr>
                                      <p:to>
                                        <p:strVal val="visible"/>
                                      </p:to>
                                    </p:set>
                                    <p:anim calcmode="lin" valueType="num">
                                      <p:cBhvr additive="base">
                                        <p:cTn id="103" dur="500" fill="hold"/>
                                        <p:tgtEl>
                                          <p:spTgt spid="85"/>
                                        </p:tgtEl>
                                        <p:attrNameLst>
                                          <p:attrName>ppt_x</p:attrName>
                                        </p:attrNameLst>
                                      </p:cBhvr>
                                      <p:tavLst>
                                        <p:tav tm="0">
                                          <p:val>
                                            <p:strVal val="1+#ppt_w/2"/>
                                          </p:val>
                                        </p:tav>
                                        <p:tav tm="100000">
                                          <p:val>
                                            <p:strVal val="#ppt_x"/>
                                          </p:val>
                                        </p:tav>
                                      </p:tavLst>
                                    </p:anim>
                                    <p:anim calcmode="lin" valueType="num">
                                      <p:cBhvr additive="base">
                                        <p:cTn id="104" dur="500" fill="hold"/>
                                        <p:tgtEl>
                                          <p:spTgt spid="85"/>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86"/>
                                        </p:tgtEl>
                                        <p:attrNameLst>
                                          <p:attrName>style.visibility</p:attrName>
                                        </p:attrNameLst>
                                      </p:cBhvr>
                                      <p:to>
                                        <p:strVal val="visible"/>
                                      </p:to>
                                    </p:set>
                                    <p:anim calcmode="lin" valueType="num">
                                      <p:cBhvr additive="base">
                                        <p:cTn id="109" dur="1000" fill="hold"/>
                                        <p:tgtEl>
                                          <p:spTgt spid="86"/>
                                        </p:tgtEl>
                                        <p:attrNameLst>
                                          <p:attrName>ppt_x</p:attrName>
                                        </p:attrNameLst>
                                      </p:cBhvr>
                                      <p:tavLst>
                                        <p:tav tm="0">
                                          <p:val>
                                            <p:strVal val="1+#ppt_w/2"/>
                                          </p:val>
                                        </p:tav>
                                        <p:tav tm="100000">
                                          <p:val>
                                            <p:strVal val="#ppt_x"/>
                                          </p:val>
                                        </p:tav>
                                      </p:tavLst>
                                    </p:anim>
                                    <p:anim calcmode="lin" valueType="num">
                                      <p:cBhvr additive="base">
                                        <p:cTn id="110" dur="1000" fill="hold"/>
                                        <p:tgtEl>
                                          <p:spTgt spid="86"/>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grpId="0" nodeType="clickEffect">
                                  <p:stCondLst>
                                    <p:cond delay="0"/>
                                  </p:stCondLst>
                                  <p:childTnLst>
                                    <p:set>
                                      <p:cBhvr>
                                        <p:cTn id="114" dur="1" fill="hold">
                                          <p:stCondLst>
                                            <p:cond delay="0"/>
                                          </p:stCondLst>
                                        </p:cTn>
                                        <p:tgtEl>
                                          <p:spTgt spid="87"/>
                                        </p:tgtEl>
                                        <p:attrNameLst>
                                          <p:attrName>style.visibility</p:attrName>
                                        </p:attrNameLst>
                                      </p:cBhvr>
                                      <p:to>
                                        <p:strVal val="visible"/>
                                      </p:to>
                                    </p:set>
                                    <p:anim calcmode="lin" valueType="num">
                                      <p:cBhvr additive="base">
                                        <p:cTn id="115" dur="1000" fill="hold"/>
                                        <p:tgtEl>
                                          <p:spTgt spid="87"/>
                                        </p:tgtEl>
                                        <p:attrNameLst>
                                          <p:attrName>ppt_x</p:attrName>
                                        </p:attrNameLst>
                                      </p:cBhvr>
                                      <p:tavLst>
                                        <p:tav tm="0">
                                          <p:val>
                                            <p:strVal val="1+#ppt_w/2"/>
                                          </p:val>
                                        </p:tav>
                                        <p:tav tm="100000">
                                          <p:val>
                                            <p:strVal val="#ppt_x"/>
                                          </p:val>
                                        </p:tav>
                                      </p:tavLst>
                                    </p:anim>
                                    <p:anim calcmode="lin" valueType="num">
                                      <p:cBhvr additive="base">
                                        <p:cTn id="116" dur="10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88"/>
                                        </p:tgtEl>
                                        <p:attrNameLst>
                                          <p:attrName>style.visibility</p:attrName>
                                        </p:attrNameLst>
                                      </p:cBhvr>
                                      <p:to>
                                        <p:strVal val="visible"/>
                                      </p:to>
                                    </p:set>
                                    <p:anim calcmode="lin" valueType="num">
                                      <p:cBhvr additive="base">
                                        <p:cTn id="121" dur="1000" fill="hold"/>
                                        <p:tgtEl>
                                          <p:spTgt spid="88"/>
                                        </p:tgtEl>
                                        <p:attrNameLst>
                                          <p:attrName>ppt_x</p:attrName>
                                        </p:attrNameLst>
                                      </p:cBhvr>
                                      <p:tavLst>
                                        <p:tav tm="0">
                                          <p:val>
                                            <p:strVal val="1+#ppt_w/2"/>
                                          </p:val>
                                        </p:tav>
                                        <p:tav tm="100000">
                                          <p:val>
                                            <p:strVal val="#ppt_x"/>
                                          </p:val>
                                        </p:tav>
                                      </p:tavLst>
                                    </p:anim>
                                    <p:anim calcmode="lin" valueType="num">
                                      <p:cBhvr additive="base">
                                        <p:cTn id="122" dur="10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2" fill="hold" grpId="0" nodeType="clickEffect">
                                  <p:stCondLst>
                                    <p:cond delay="0"/>
                                  </p:stCondLst>
                                  <p:childTnLst>
                                    <p:set>
                                      <p:cBhvr>
                                        <p:cTn id="126" dur="1" fill="hold">
                                          <p:stCondLst>
                                            <p:cond delay="0"/>
                                          </p:stCondLst>
                                        </p:cTn>
                                        <p:tgtEl>
                                          <p:spTgt spid="89"/>
                                        </p:tgtEl>
                                        <p:attrNameLst>
                                          <p:attrName>style.visibility</p:attrName>
                                        </p:attrNameLst>
                                      </p:cBhvr>
                                      <p:to>
                                        <p:strVal val="visible"/>
                                      </p:to>
                                    </p:set>
                                    <p:anim calcmode="lin" valueType="num">
                                      <p:cBhvr additive="base">
                                        <p:cTn id="127" dur="1000" fill="hold"/>
                                        <p:tgtEl>
                                          <p:spTgt spid="89"/>
                                        </p:tgtEl>
                                        <p:attrNameLst>
                                          <p:attrName>ppt_x</p:attrName>
                                        </p:attrNameLst>
                                      </p:cBhvr>
                                      <p:tavLst>
                                        <p:tav tm="0">
                                          <p:val>
                                            <p:strVal val="1+#ppt_w/2"/>
                                          </p:val>
                                        </p:tav>
                                        <p:tav tm="100000">
                                          <p:val>
                                            <p:strVal val="#ppt_x"/>
                                          </p:val>
                                        </p:tav>
                                      </p:tavLst>
                                    </p:anim>
                                    <p:anim calcmode="lin" valueType="num">
                                      <p:cBhvr additive="base">
                                        <p:cTn id="128" dur="10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p:bldP spid="8" grpId="0"/>
      <p:bldP spid="12" grpId="0" animBg="1"/>
      <p:bldP spid="18" grpId="0" animBg="1"/>
      <p:bldP spid="19" grpId="0" animBg="1"/>
      <p:bldP spid="20" grpId="0"/>
      <p:bldP spid="21" grpId="0"/>
      <p:bldP spid="22" grpId="0" animBg="1"/>
      <p:bldP spid="53" grpId="0" animBg="1"/>
      <p:bldP spid="86"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Options and Decisions</a:t>
            </a:r>
            <a:endParaRPr lang="en-US" dirty="0"/>
          </a:p>
        </p:txBody>
      </p:sp>
      <p:sp>
        <p:nvSpPr>
          <p:cNvPr id="3" name="Text Placeholder 2"/>
          <p:cNvSpPr>
            <a:spLocks noGrp="1"/>
          </p:cNvSpPr>
          <p:nvPr>
            <p:ph type="body" sz="quarter" idx="10"/>
          </p:nvPr>
        </p:nvSpPr>
        <p:spPr>
          <a:xfrm>
            <a:off x="227013" y="914400"/>
            <a:ext cx="6553200" cy="5943599"/>
          </a:xfrm>
        </p:spPr>
        <p:txBody>
          <a:bodyPr>
            <a:normAutofit lnSpcReduction="10000"/>
          </a:bodyPr>
          <a:lstStyle/>
          <a:p>
            <a:r>
              <a:rPr lang="en-US" dirty="0" smtClean="0"/>
              <a:t>“I require Px separation for all network traffic types</a:t>
            </a:r>
          </a:p>
          <a:p>
            <a:pPr lvl="1"/>
            <a:r>
              <a:rPr lang="en-US" dirty="0" smtClean="0"/>
              <a:t>One NIC each for tenant/management/Live Migration/Storage/Cluster-CSV traffic</a:t>
            </a:r>
          </a:p>
          <a:p>
            <a:r>
              <a:rPr lang="en-US" dirty="0" smtClean="0"/>
              <a:t>“I require Px separation for Infrastructure and Tenant traffic</a:t>
            </a:r>
          </a:p>
          <a:p>
            <a:pPr lvl="1"/>
            <a:r>
              <a:rPr lang="en-US" dirty="0" smtClean="0"/>
              <a:t>One NIC for Infrastructure and One for Tenant</a:t>
            </a:r>
          </a:p>
          <a:p>
            <a:r>
              <a:rPr lang="en-US" dirty="0" smtClean="0"/>
              <a:t>“I only have slots for a single NIC team”</a:t>
            </a:r>
          </a:p>
          <a:p>
            <a:pPr lvl="1"/>
            <a:r>
              <a:rPr lang="en-US" dirty="0" smtClean="0"/>
              <a:t>Consolidate infrastructure/tenant traffic through Hyper-V Switch</a:t>
            </a:r>
            <a:endParaRPr lang="en-US" dirty="0"/>
          </a:p>
        </p:txBody>
      </p:sp>
      <p:grpSp>
        <p:nvGrpSpPr>
          <p:cNvPr id="35" name="Group 34"/>
          <p:cNvGrpSpPr/>
          <p:nvPr/>
        </p:nvGrpSpPr>
        <p:grpSpPr>
          <a:xfrm>
            <a:off x="6158103" y="1003495"/>
            <a:ext cx="5943401" cy="3880358"/>
            <a:chOff x="5719432" y="304727"/>
            <a:chExt cx="5943401" cy="3880358"/>
          </a:xfrm>
        </p:grpSpPr>
        <p:sp>
          <p:nvSpPr>
            <p:cNvPr id="36" name="Rectangle 35"/>
            <p:cNvSpPr/>
            <p:nvPr/>
          </p:nvSpPr>
          <p:spPr bwMode="auto">
            <a:xfrm>
              <a:off x="5719432" y="304727"/>
              <a:ext cx="5943401" cy="3505688"/>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100" dirty="0">
                <a:solidFill>
                  <a:schemeClr val="bg1"/>
                </a:solidFill>
              </a:endParaRPr>
            </a:p>
          </p:txBody>
        </p:sp>
        <p:grpSp>
          <p:nvGrpSpPr>
            <p:cNvPr id="37" name="Group 36"/>
            <p:cNvGrpSpPr/>
            <p:nvPr/>
          </p:nvGrpSpPr>
          <p:grpSpPr>
            <a:xfrm flipH="1">
              <a:off x="5915122" y="3516086"/>
              <a:ext cx="833977" cy="580121"/>
              <a:chOff x="2933395" y="2574950"/>
              <a:chExt cx="775411" cy="434477"/>
            </a:xfrm>
            <a:solidFill>
              <a:schemeClr val="accent5"/>
            </a:solidFill>
          </p:grpSpPr>
          <p:sp>
            <p:nvSpPr>
              <p:cNvPr id="86" name="Rectangle 85"/>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ea typeface="Calibri"/>
                  <a:cs typeface="Times New Roman"/>
                </a:endParaRPr>
              </a:p>
            </p:txBody>
          </p:sp>
          <p:sp>
            <p:nvSpPr>
              <p:cNvPr id="87" name="Rectangle 86"/>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latin typeface="Calibri"/>
                    <a:ea typeface="Times New Roman"/>
                    <a:cs typeface="Times New Roman"/>
                  </a:rPr>
                  <a:t> </a:t>
                </a:r>
                <a:endParaRPr lang="en-US" sz="1200" kern="0">
                  <a:latin typeface="Calibri"/>
                  <a:ea typeface="Calibri"/>
                  <a:cs typeface="Times New Roman"/>
                </a:endParaRPr>
              </a:p>
            </p:txBody>
          </p:sp>
        </p:grpSp>
        <p:grpSp>
          <p:nvGrpSpPr>
            <p:cNvPr id="38" name="Group 37"/>
            <p:cNvGrpSpPr/>
            <p:nvPr/>
          </p:nvGrpSpPr>
          <p:grpSpPr>
            <a:xfrm>
              <a:off x="6970446" y="3604964"/>
              <a:ext cx="833977" cy="580121"/>
              <a:chOff x="2933395" y="2574950"/>
              <a:chExt cx="775411" cy="434477"/>
            </a:xfrm>
            <a:solidFill>
              <a:schemeClr val="bg2"/>
            </a:solidFill>
          </p:grpSpPr>
          <p:sp>
            <p:nvSpPr>
              <p:cNvPr id="84" name="Rectangle 83"/>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ea typeface="Calibri"/>
                  <a:cs typeface="Times New Roman"/>
                </a:endParaRPr>
              </a:p>
            </p:txBody>
          </p:sp>
          <p:sp>
            <p:nvSpPr>
              <p:cNvPr id="85" name="Rectangle 84"/>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latin typeface="Calibri"/>
                    <a:ea typeface="Times New Roman"/>
                    <a:cs typeface="Times New Roman"/>
                  </a:rPr>
                  <a:t> </a:t>
                </a:r>
                <a:endParaRPr lang="en-US" sz="1200" kern="0">
                  <a:latin typeface="Calibri"/>
                  <a:ea typeface="Calibri"/>
                  <a:cs typeface="Times New Roman"/>
                </a:endParaRPr>
              </a:p>
            </p:txBody>
          </p:sp>
        </p:grpSp>
        <p:sp>
          <p:nvSpPr>
            <p:cNvPr id="39" name="Rectangle 38"/>
            <p:cNvSpPr/>
            <p:nvPr/>
          </p:nvSpPr>
          <p:spPr bwMode="auto">
            <a:xfrm>
              <a:off x="9532916" y="2301494"/>
              <a:ext cx="1901339" cy="780333"/>
            </a:xfrm>
            <a:prstGeom prst="rect">
              <a:avLst/>
            </a:prstGeom>
            <a:noFill/>
            <a:ln w="12700">
              <a:solidFill>
                <a:schemeClr val="tx1"/>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700" b="1" dirty="0">
                  <a:solidFill>
                    <a:schemeClr val="tx1"/>
                  </a:solidFill>
                  <a:effectLst>
                    <a:outerShdw blurRad="38100" dist="38100" dir="2700000" algn="tl">
                      <a:srgbClr val="000000">
                        <a:alpha val="43137"/>
                      </a:srgbClr>
                    </a:outerShdw>
                  </a:effectLst>
                </a:rPr>
                <a:t>Hyper-V</a:t>
              </a:r>
              <a:br>
                <a:rPr lang="en-US" sz="1700" b="1" dirty="0">
                  <a:solidFill>
                    <a:schemeClr val="tx1"/>
                  </a:solidFill>
                  <a:effectLst>
                    <a:outerShdw blurRad="38100" dist="38100" dir="2700000" algn="tl">
                      <a:srgbClr val="000000">
                        <a:alpha val="43137"/>
                      </a:srgbClr>
                    </a:outerShdw>
                  </a:effectLst>
                </a:rPr>
              </a:br>
              <a:r>
                <a:rPr lang="en-US" sz="1700" b="1" dirty="0">
                  <a:solidFill>
                    <a:schemeClr val="tx1"/>
                  </a:solidFill>
                  <a:effectLst>
                    <a:outerShdw blurRad="38100" dist="38100" dir="2700000" algn="tl">
                      <a:srgbClr val="000000">
                        <a:alpha val="43137"/>
                      </a:srgbClr>
                    </a:outerShdw>
                  </a:effectLst>
                </a:rPr>
                <a:t> Extensible Switch</a:t>
              </a:r>
            </a:p>
          </p:txBody>
        </p:sp>
        <p:grpSp>
          <p:nvGrpSpPr>
            <p:cNvPr id="40" name="Group 39"/>
            <p:cNvGrpSpPr/>
            <p:nvPr/>
          </p:nvGrpSpPr>
          <p:grpSpPr>
            <a:xfrm>
              <a:off x="9358989" y="776731"/>
              <a:ext cx="1038172" cy="1589623"/>
              <a:chOff x="6705600" y="1135825"/>
              <a:chExt cx="915350" cy="1620813"/>
            </a:xfrm>
          </p:grpSpPr>
          <p:sp>
            <p:nvSpPr>
              <p:cNvPr id="78" name="Rectangle 77"/>
              <p:cNvSpPr/>
              <p:nvPr/>
            </p:nvSpPr>
            <p:spPr bwMode="auto">
              <a:xfrm>
                <a:off x="6705600" y="1135825"/>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2100" b="1" dirty="0">
                    <a:solidFill>
                      <a:schemeClr val="bg1"/>
                    </a:solidFill>
                    <a:effectLst>
                      <a:outerShdw blurRad="38100" dist="38100" dir="2700000" algn="tl">
                        <a:srgbClr val="000000">
                          <a:alpha val="43137"/>
                        </a:srgbClr>
                      </a:outerShdw>
                    </a:effectLst>
                  </a:rPr>
                  <a:t>VM 1</a:t>
                </a:r>
              </a:p>
            </p:txBody>
          </p:sp>
          <p:grpSp>
            <p:nvGrpSpPr>
              <p:cNvPr id="79" name="Group 78"/>
              <p:cNvGrpSpPr/>
              <p:nvPr/>
            </p:nvGrpSpPr>
            <p:grpSpPr>
              <a:xfrm>
                <a:off x="6921216" y="1964018"/>
                <a:ext cx="442719" cy="332738"/>
                <a:chOff x="0" y="0"/>
                <a:chExt cx="248717" cy="198934"/>
              </a:xfrm>
            </p:grpSpPr>
            <p:sp>
              <p:nvSpPr>
                <p:cNvPr id="82" name="Rectangle 81"/>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Times New Roman"/>
                      <a:ea typeface="Calibri"/>
                    </a:rPr>
                    <a:t> </a:t>
                  </a:r>
                  <a:endParaRPr lang="en-US" sz="1300" kern="0">
                    <a:solidFill>
                      <a:schemeClr val="bg1"/>
                    </a:solidFill>
                    <a:latin typeface="Times New Roman"/>
                    <a:ea typeface="SimSun"/>
                  </a:endParaRPr>
                </a:p>
              </p:txBody>
            </p:sp>
            <p:sp>
              <p:nvSpPr>
                <p:cNvPr id="83" name="Rectangle 82"/>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Times New Roman"/>
                      <a:ea typeface="Times New Roman"/>
                    </a:rPr>
                    <a:t> </a:t>
                  </a:r>
                  <a:endParaRPr lang="en-US" sz="1300" kern="0">
                    <a:solidFill>
                      <a:schemeClr val="bg1"/>
                    </a:solidFill>
                    <a:latin typeface="Times New Roman"/>
                    <a:ea typeface="SimSun"/>
                  </a:endParaRPr>
                </a:p>
              </p:txBody>
            </p:sp>
          </p:grpSp>
          <p:sp>
            <p:nvSpPr>
              <p:cNvPr id="80" name="Oval 79"/>
              <p:cNvSpPr/>
              <p:nvPr/>
            </p:nvSpPr>
            <p:spPr>
              <a:xfrm>
                <a:off x="7027959" y="2610588"/>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cxnSp>
            <p:nvCxnSpPr>
              <p:cNvPr id="81" name="Straight Connector 80"/>
              <p:cNvCxnSpPr>
                <a:stCxn id="80" idx="0"/>
                <a:endCxn id="83" idx="2"/>
              </p:cNvCxnSpPr>
              <p:nvPr/>
            </p:nvCxnSpPr>
            <p:spPr>
              <a:xfrm flipH="1" flipV="1">
                <a:off x="7093054" y="2296756"/>
                <a:ext cx="11423"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10482508" y="765085"/>
              <a:ext cx="1038172" cy="1589623"/>
              <a:chOff x="7848600" y="1123950"/>
              <a:chExt cx="915350" cy="1620813"/>
            </a:xfrm>
          </p:grpSpPr>
          <p:sp>
            <p:nvSpPr>
              <p:cNvPr id="72" name="Rectangle 71"/>
              <p:cNvSpPr/>
              <p:nvPr/>
            </p:nvSpPr>
            <p:spPr bwMode="auto">
              <a:xfrm>
                <a:off x="7848600" y="1123950"/>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2100" b="1" dirty="0">
                    <a:solidFill>
                      <a:schemeClr val="bg1"/>
                    </a:solidFill>
                    <a:effectLst>
                      <a:outerShdw blurRad="38100" dist="38100" dir="2700000" algn="tl">
                        <a:srgbClr val="000000">
                          <a:alpha val="43137"/>
                        </a:srgbClr>
                      </a:outerShdw>
                    </a:effectLst>
                  </a:rPr>
                  <a:t>VM 2</a:t>
                </a:r>
              </a:p>
            </p:txBody>
          </p:sp>
          <p:grpSp>
            <p:nvGrpSpPr>
              <p:cNvPr id="73" name="Group 72"/>
              <p:cNvGrpSpPr/>
              <p:nvPr/>
            </p:nvGrpSpPr>
            <p:grpSpPr>
              <a:xfrm>
                <a:off x="8049735" y="1952143"/>
                <a:ext cx="442719" cy="332738"/>
                <a:chOff x="0" y="0"/>
                <a:chExt cx="248717" cy="198934"/>
              </a:xfrm>
            </p:grpSpPr>
            <p:sp>
              <p:nvSpPr>
                <p:cNvPr id="76" name="Rectangle 75"/>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Times New Roman"/>
                      <a:ea typeface="Calibri"/>
                    </a:rPr>
                    <a:t> </a:t>
                  </a:r>
                  <a:endParaRPr lang="en-US" sz="1300" kern="0">
                    <a:solidFill>
                      <a:schemeClr val="bg1"/>
                    </a:solidFill>
                    <a:latin typeface="Times New Roman"/>
                    <a:ea typeface="SimSun"/>
                  </a:endParaRPr>
                </a:p>
              </p:txBody>
            </p:sp>
            <p:sp>
              <p:nvSpPr>
                <p:cNvPr id="77" name="Rectangle 76"/>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Times New Roman"/>
                      <a:ea typeface="Times New Roman"/>
                    </a:rPr>
                    <a:t> </a:t>
                  </a:r>
                  <a:endParaRPr lang="en-US" sz="1300" kern="0">
                    <a:solidFill>
                      <a:schemeClr val="bg1"/>
                    </a:solidFill>
                    <a:latin typeface="Times New Roman"/>
                    <a:ea typeface="SimSun"/>
                  </a:endParaRPr>
                </a:p>
              </p:txBody>
            </p:sp>
          </p:grpSp>
          <p:sp>
            <p:nvSpPr>
              <p:cNvPr id="74" name="Oval 73"/>
              <p:cNvSpPr/>
              <p:nvPr/>
            </p:nvSpPr>
            <p:spPr>
              <a:xfrm>
                <a:off x="8144209" y="2598713"/>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cxnSp>
            <p:nvCxnSpPr>
              <p:cNvPr id="75" name="Straight Connector 74"/>
              <p:cNvCxnSpPr>
                <a:stCxn id="74" idx="0"/>
                <a:endCxn id="77" idx="2"/>
              </p:cNvCxnSpPr>
              <p:nvPr/>
            </p:nvCxnSpPr>
            <p:spPr>
              <a:xfrm flipV="1">
                <a:off x="8220727" y="2284881"/>
                <a:ext cx="846"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a:stCxn id="39" idx="2"/>
              <a:endCxn id="66" idx="0"/>
            </p:cNvCxnSpPr>
            <p:nvPr/>
          </p:nvCxnSpPr>
          <p:spPr>
            <a:xfrm>
              <a:off x="10483586" y="3081827"/>
              <a:ext cx="274407" cy="52313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bwMode="auto">
            <a:xfrm>
              <a:off x="7046935" y="1517364"/>
              <a:ext cx="617287" cy="1027603"/>
            </a:xfrm>
            <a:prstGeom prst="rect">
              <a:avLst/>
            </a:prstGeom>
            <a:noFill/>
            <a:ln w="12700">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Live Migration</a:t>
              </a:r>
            </a:p>
          </p:txBody>
        </p:sp>
        <p:sp>
          <p:nvSpPr>
            <p:cNvPr id="44" name="Rectangle 43"/>
            <p:cNvSpPr/>
            <p:nvPr/>
          </p:nvSpPr>
          <p:spPr bwMode="auto">
            <a:xfrm>
              <a:off x="7765220" y="1522131"/>
              <a:ext cx="617287" cy="1027603"/>
            </a:xfrm>
            <a:prstGeom prst="rect">
              <a:avLst/>
            </a:prstGeom>
            <a:noFill/>
            <a:ln w="12700">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Cluster </a:t>
              </a:r>
            </a:p>
          </p:txBody>
        </p:sp>
        <p:sp>
          <p:nvSpPr>
            <p:cNvPr id="45" name="Rectangle 44"/>
            <p:cNvSpPr/>
            <p:nvPr/>
          </p:nvSpPr>
          <p:spPr bwMode="auto">
            <a:xfrm>
              <a:off x="8495821" y="1522131"/>
              <a:ext cx="617287" cy="1027603"/>
            </a:xfrm>
            <a:prstGeom prst="rect">
              <a:avLst/>
            </a:prstGeom>
            <a:noFill/>
            <a:ln w="12700">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Manage</a:t>
              </a:r>
            </a:p>
          </p:txBody>
        </p:sp>
        <p:cxnSp>
          <p:nvCxnSpPr>
            <p:cNvPr id="46" name="Straight Connector 45"/>
            <p:cNvCxnSpPr>
              <a:stCxn id="44" idx="2"/>
              <a:endCxn id="70" idx="0"/>
            </p:cNvCxnSpPr>
            <p:nvPr/>
          </p:nvCxnSpPr>
          <p:spPr>
            <a:xfrm>
              <a:off x="8073864" y="2549734"/>
              <a:ext cx="350666" cy="105522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68" idx="0"/>
              <a:endCxn id="45" idx="2"/>
            </p:cNvCxnSpPr>
            <p:nvPr/>
          </p:nvCxnSpPr>
          <p:spPr>
            <a:xfrm flipH="1" flipV="1">
              <a:off x="8804465" y="2549734"/>
              <a:ext cx="657161" cy="105522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43" idx="2"/>
              <a:endCxn id="84" idx="0"/>
            </p:cNvCxnSpPr>
            <p:nvPr/>
          </p:nvCxnSpPr>
          <p:spPr>
            <a:xfrm>
              <a:off x="7355579" y="2544967"/>
              <a:ext cx="31856" cy="10599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810157" y="407399"/>
              <a:ext cx="1664495" cy="276999"/>
            </a:xfrm>
            <a:prstGeom prst="rect">
              <a:avLst/>
            </a:prstGeom>
            <a:noFill/>
          </p:spPr>
          <p:txBody>
            <a:bodyPr wrap="none" lIns="0" tIns="0" rIns="0" bIns="0" rtlCol="0">
              <a:spAutoFit/>
            </a:bodyPr>
            <a:lstStyle/>
            <a:p>
              <a:r>
                <a:rPr lang="en-US" b="1" dirty="0" smtClean="0"/>
                <a:t>Hyper-V Server</a:t>
              </a:r>
            </a:p>
          </p:txBody>
        </p:sp>
        <p:grpSp>
          <p:nvGrpSpPr>
            <p:cNvPr id="50" name="Group 49"/>
            <p:cNvGrpSpPr/>
            <p:nvPr/>
          </p:nvGrpSpPr>
          <p:grpSpPr>
            <a:xfrm>
              <a:off x="8007541" y="3604964"/>
              <a:ext cx="833977" cy="580121"/>
              <a:chOff x="2933395" y="2574950"/>
              <a:chExt cx="775411" cy="434477"/>
            </a:xfrm>
            <a:solidFill>
              <a:schemeClr val="bg2"/>
            </a:solidFill>
          </p:grpSpPr>
          <p:sp>
            <p:nvSpPr>
              <p:cNvPr id="70" name="Rectangle 69"/>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r" defTabSz="1218987">
                  <a:lnSpc>
                    <a:spcPct val="115000"/>
                  </a:lnSpc>
                  <a:spcAft>
                    <a:spcPts val="1333"/>
                  </a:spcAft>
                  <a:defRPr/>
                </a:pPr>
                <a:endParaRPr lang="en-US" sz="1200" b="1" kern="0" dirty="0">
                  <a:ea typeface="Calibri"/>
                  <a:cs typeface="Times New Roman"/>
                </a:endParaRPr>
              </a:p>
            </p:txBody>
          </p:sp>
          <p:sp>
            <p:nvSpPr>
              <p:cNvPr id="71" name="Rectangle 70"/>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r" defTabSz="1218987">
                  <a:lnSpc>
                    <a:spcPct val="115000"/>
                  </a:lnSpc>
                  <a:spcAft>
                    <a:spcPts val="1333"/>
                  </a:spcAft>
                  <a:defRPr/>
                </a:pPr>
                <a:r>
                  <a:rPr lang="en-US" sz="1200" kern="0">
                    <a:latin typeface="Calibri"/>
                    <a:ea typeface="Times New Roman"/>
                    <a:cs typeface="Times New Roman"/>
                  </a:rPr>
                  <a:t> </a:t>
                </a:r>
                <a:endParaRPr lang="en-US" sz="1200" kern="0">
                  <a:latin typeface="Calibri"/>
                  <a:ea typeface="Calibri"/>
                  <a:cs typeface="Times New Roman"/>
                </a:endParaRPr>
              </a:p>
            </p:txBody>
          </p:sp>
        </p:grpSp>
        <p:grpSp>
          <p:nvGrpSpPr>
            <p:cNvPr id="51" name="Group 50"/>
            <p:cNvGrpSpPr/>
            <p:nvPr/>
          </p:nvGrpSpPr>
          <p:grpSpPr>
            <a:xfrm>
              <a:off x="9044636" y="3604964"/>
              <a:ext cx="833977" cy="580121"/>
              <a:chOff x="2933395" y="2574950"/>
              <a:chExt cx="775411" cy="434477"/>
            </a:xfrm>
            <a:solidFill>
              <a:schemeClr val="bg2"/>
            </a:solidFill>
          </p:grpSpPr>
          <p:sp>
            <p:nvSpPr>
              <p:cNvPr id="68" name="Rectangle 67"/>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r" defTabSz="1218987">
                  <a:lnSpc>
                    <a:spcPct val="115000"/>
                  </a:lnSpc>
                  <a:spcAft>
                    <a:spcPts val="1333"/>
                  </a:spcAft>
                  <a:defRPr/>
                </a:pPr>
                <a:endParaRPr lang="en-US" sz="1200" b="1" kern="0" dirty="0">
                  <a:ea typeface="Calibri"/>
                  <a:cs typeface="Times New Roman"/>
                </a:endParaRPr>
              </a:p>
            </p:txBody>
          </p:sp>
          <p:sp>
            <p:nvSpPr>
              <p:cNvPr id="69" name="Rectangle 68"/>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r" defTabSz="1218987">
                  <a:lnSpc>
                    <a:spcPct val="115000"/>
                  </a:lnSpc>
                  <a:spcAft>
                    <a:spcPts val="1333"/>
                  </a:spcAft>
                  <a:defRPr/>
                </a:pPr>
                <a:r>
                  <a:rPr lang="en-US" sz="1200" kern="0">
                    <a:latin typeface="Calibri"/>
                    <a:ea typeface="Times New Roman"/>
                    <a:cs typeface="Times New Roman"/>
                  </a:rPr>
                  <a:t> </a:t>
                </a:r>
                <a:endParaRPr lang="en-US" sz="1200" kern="0">
                  <a:latin typeface="Calibri"/>
                  <a:ea typeface="Calibri"/>
                  <a:cs typeface="Times New Roman"/>
                </a:endParaRPr>
              </a:p>
            </p:txBody>
          </p:sp>
        </p:grpSp>
        <p:grpSp>
          <p:nvGrpSpPr>
            <p:cNvPr id="52" name="Group 51"/>
            <p:cNvGrpSpPr/>
            <p:nvPr/>
          </p:nvGrpSpPr>
          <p:grpSpPr>
            <a:xfrm>
              <a:off x="10081730" y="3604964"/>
              <a:ext cx="1352525" cy="580121"/>
              <a:chOff x="2933395" y="2574950"/>
              <a:chExt cx="775411" cy="434477"/>
            </a:xfrm>
            <a:solidFill>
              <a:schemeClr val="bg2"/>
            </a:solidFill>
          </p:grpSpPr>
          <p:sp>
            <p:nvSpPr>
              <p:cNvPr id="66" name="Rectangle 65"/>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ea typeface="Calibri"/>
                  <a:cs typeface="Times New Roman"/>
                </a:endParaRPr>
              </a:p>
            </p:txBody>
          </p:sp>
          <p:sp>
            <p:nvSpPr>
              <p:cNvPr id="67" name="Rectangle 66"/>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latin typeface="Calibri"/>
                    <a:ea typeface="Times New Roman"/>
                    <a:cs typeface="Times New Roman"/>
                  </a:rPr>
                  <a:t> </a:t>
                </a:r>
                <a:endParaRPr lang="en-US" sz="1200" kern="0">
                  <a:latin typeface="Calibri"/>
                  <a:ea typeface="Calibri"/>
                  <a:cs typeface="Times New Roman"/>
                </a:endParaRPr>
              </a:p>
            </p:txBody>
          </p:sp>
        </p:grpSp>
        <p:sp>
          <p:nvSpPr>
            <p:cNvPr id="53" name="Rectangle 52"/>
            <p:cNvSpPr/>
            <p:nvPr/>
          </p:nvSpPr>
          <p:spPr bwMode="auto">
            <a:xfrm>
              <a:off x="6309110" y="1522813"/>
              <a:ext cx="617287" cy="1027603"/>
            </a:xfrm>
            <a:prstGeom prst="rect">
              <a:avLst/>
            </a:prstGeom>
            <a:noFill/>
            <a:ln w="12700">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Storage</a:t>
              </a:r>
            </a:p>
          </p:txBody>
        </p:sp>
        <p:grpSp>
          <p:nvGrpSpPr>
            <p:cNvPr id="54" name="Group 53"/>
            <p:cNvGrpSpPr/>
            <p:nvPr/>
          </p:nvGrpSpPr>
          <p:grpSpPr>
            <a:xfrm flipH="1">
              <a:off x="5797977" y="3604964"/>
              <a:ext cx="833977" cy="580121"/>
              <a:chOff x="2933395" y="2574950"/>
              <a:chExt cx="775411" cy="434477"/>
            </a:xfrm>
            <a:solidFill>
              <a:schemeClr val="accent5"/>
            </a:solidFill>
          </p:grpSpPr>
          <p:sp>
            <p:nvSpPr>
              <p:cNvPr id="64" name="Rectangle 63"/>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ea typeface="Calibri"/>
                  <a:cs typeface="Times New Roman"/>
                </a:endParaRPr>
              </a:p>
            </p:txBody>
          </p:sp>
          <p:sp>
            <p:nvSpPr>
              <p:cNvPr id="65" name="Rectangle 64"/>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latin typeface="Calibri"/>
                    <a:ea typeface="Times New Roman"/>
                    <a:cs typeface="Times New Roman"/>
                  </a:rPr>
                  <a:t> </a:t>
                </a:r>
                <a:endParaRPr lang="en-US" sz="1200" kern="0">
                  <a:latin typeface="Calibri"/>
                  <a:ea typeface="Calibri"/>
                  <a:cs typeface="Times New Roman"/>
                </a:endParaRPr>
              </a:p>
            </p:txBody>
          </p:sp>
        </p:grpSp>
        <p:cxnSp>
          <p:nvCxnSpPr>
            <p:cNvPr id="55" name="Straight Connector 54"/>
            <p:cNvCxnSpPr>
              <a:stCxn id="53" idx="2"/>
              <a:endCxn id="64" idx="0"/>
            </p:cNvCxnSpPr>
            <p:nvPr/>
          </p:nvCxnSpPr>
          <p:spPr>
            <a:xfrm flipH="1">
              <a:off x="6214965" y="2550416"/>
              <a:ext cx="402788" cy="105454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955715" y="3665018"/>
              <a:ext cx="436017" cy="338554"/>
            </a:xfrm>
            <a:prstGeom prst="rect">
              <a:avLst/>
            </a:prstGeom>
            <a:noFill/>
          </p:spPr>
          <p:txBody>
            <a:bodyPr wrap="none" lIns="0" tIns="0" rIns="0" bIns="0" rtlCol="0">
              <a:spAutoFit/>
            </a:bodyPr>
            <a:lstStyle/>
            <a:p>
              <a:r>
                <a:rPr lang="en-US" sz="1100" b="1" dirty="0">
                  <a:effectLst>
                    <a:outerShdw blurRad="38100" dist="38100" dir="2700000" algn="tl">
                      <a:srgbClr val="000000">
                        <a:alpha val="43137"/>
                      </a:srgbClr>
                    </a:outerShdw>
                  </a:effectLst>
                </a:rPr>
                <a:t>HBA / </a:t>
              </a:r>
            </a:p>
            <a:p>
              <a:r>
                <a:rPr lang="en-US" sz="1100" b="1" dirty="0">
                  <a:effectLst>
                    <a:outerShdw blurRad="38100" dist="38100" dir="2700000" algn="tl">
                      <a:srgbClr val="000000">
                        <a:alpha val="43137"/>
                      </a:srgbClr>
                    </a:outerShdw>
                  </a:effectLst>
                </a:rPr>
                <a:t>10GbE</a:t>
              </a:r>
            </a:p>
          </p:txBody>
        </p:sp>
        <p:sp>
          <p:nvSpPr>
            <p:cNvPr id="57" name="TextBox 56"/>
            <p:cNvSpPr txBox="1"/>
            <p:nvPr/>
          </p:nvSpPr>
          <p:spPr>
            <a:xfrm>
              <a:off x="7031927" y="3691550"/>
              <a:ext cx="711015" cy="246221"/>
            </a:xfrm>
            <a:prstGeom prst="rect">
              <a:avLst/>
            </a:prstGeom>
            <a:noFill/>
          </p:spPr>
          <p:txBody>
            <a:bodyPr wrap="square" lIns="0" tIns="0" rIns="0" bIns="0" rtlCol="0">
              <a:spAutoFit/>
            </a:bodyPr>
            <a:lstStyle/>
            <a:p>
              <a:r>
                <a:rPr lang="en-US" sz="1600" b="1" dirty="0">
                  <a:effectLst>
                    <a:outerShdw blurRad="38100" dist="38100" dir="2700000" algn="tl">
                      <a:srgbClr val="000000">
                        <a:alpha val="43137"/>
                      </a:srgbClr>
                    </a:outerShdw>
                  </a:effectLst>
                </a:rPr>
                <a:t>1 GbE</a:t>
              </a:r>
            </a:p>
          </p:txBody>
        </p:sp>
        <p:sp>
          <p:nvSpPr>
            <p:cNvPr id="58" name="TextBox 57"/>
            <p:cNvSpPr txBox="1"/>
            <p:nvPr/>
          </p:nvSpPr>
          <p:spPr>
            <a:xfrm>
              <a:off x="8069022" y="3691550"/>
              <a:ext cx="711015" cy="246221"/>
            </a:xfrm>
            <a:prstGeom prst="rect">
              <a:avLst/>
            </a:prstGeom>
            <a:noFill/>
          </p:spPr>
          <p:txBody>
            <a:bodyPr wrap="square" lIns="0" tIns="0" rIns="0" bIns="0" rtlCol="0">
              <a:spAutoFit/>
            </a:bodyPr>
            <a:lstStyle/>
            <a:p>
              <a:r>
                <a:rPr lang="en-US" sz="1600" b="1" dirty="0">
                  <a:effectLst>
                    <a:outerShdw blurRad="38100" dist="38100" dir="2700000" algn="tl">
                      <a:srgbClr val="000000">
                        <a:alpha val="43137"/>
                      </a:srgbClr>
                    </a:outerShdw>
                  </a:effectLst>
                </a:rPr>
                <a:t>1 GbE</a:t>
              </a:r>
            </a:p>
          </p:txBody>
        </p:sp>
        <p:sp>
          <p:nvSpPr>
            <p:cNvPr id="59" name="TextBox 58"/>
            <p:cNvSpPr txBox="1"/>
            <p:nvPr/>
          </p:nvSpPr>
          <p:spPr>
            <a:xfrm>
              <a:off x="9129331" y="3691550"/>
              <a:ext cx="711015" cy="246221"/>
            </a:xfrm>
            <a:prstGeom prst="rect">
              <a:avLst/>
            </a:prstGeom>
            <a:noFill/>
          </p:spPr>
          <p:txBody>
            <a:bodyPr wrap="square" lIns="0" tIns="0" rIns="0" bIns="0" rtlCol="0">
              <a:spAutoFit/>
            </a:bodyPr>
            <a:lstStyle/>
            <a:p>
              <a:r>
                <a:rPr lang="en-US" sz="1600" b="1" dirty="0">
                  <a:effectLst>
                    <a:outerShdw blurRad="38100" dist="38100" dir="2700000" algn="tl">
                      <a:srgbClr val="000000">
                        <a:alpha val="43137"/>
                      </a:srgbClr>
                    </a:outerShdw>
                  </a:effectLst>
                </a:rPr>
                <a:t>1 GbE</a:t>
              </a:r>
            </a:p>
          </p:txBody>
        </p:sp>
        <p:sp>
          <p:nvSpPr>
            <p:cNvPr id="60" name="TextBox 59"/>
            <p:cNvSpPr txBox="1"/>
            <p:nvPr/>
          </p:nvSpPr>
          <p:spPr>
            <a:xfrm>
              <a:off x="10143211" y="3655493"/>
              <a:ext cx="1222704" cy="338554"/>
            </a:xfrm>
            <a:prstGeom prst="rect">
              <a:avLst/>
            </a:prstGeom>
            <a:noFill/>
          </p:spPr>
          <p:txBody>
            <a:bodyPr wrap="square" lIns="0" tIns="0" rIns="0" bIns="0" rtlCol="0">
              <a:spAutoFit/>
            </a:bodyPr>
            <a:lstStyle/>
            <a:p>
              <a:r>
                <a:rPr lang="en-US" sz="1100" b="1" dirty="0" smtClean="0">
                  <a:effectLst>
                    <a:outerShdw blurRad="38100" dist="38100" dir="2700000" algn="tl">
                      <a:srgbClr val="000000">
                        <a:alpha val="43137"/>
                      </a:srgbClr>
                    </a:outerShdw>
                  </a:effectLst>
                </a:rPr>
                <a:t>1GbE /</a:t>
              </a:r>
            </a:p>
            <a:p>
              <a:r>
                <a:rPr lang="en-US" sz="1100" b="1" dirty="0" smtClean="0">
                  <a:effectLst>
                    <a:outerShdw blurRad="38100" dist="38100" dir="2700000" algn="tl">
                      <a:srgbClr val="000000">
                        <a:alpha val="43137"/>
                      </a:srgbClr>
                    </a:outerShdw>
                  </a:effectLst>
                </a:rPr>
                <a:t>10 </a:t>
              </a:r>
              <a:r>
                <a:rPr lang="en-US" sz="1100" b="1" dirty="0" err="1">
                  <a:effectLst>
                    <a:outerShdw blurRad="38100" dist="38100" dir="2700000" algn="tl">
                      <a:srgbClr val="000000">
                        <a:alpha val="43137"/>
                      </a:srgbClr>
                    </a:outerShdw>
                  </a:effectLst>
                </a:rPr>
                <a:t>GbE</a:t>
              </a:r>
              <a:r>
                <a:rPr lang="en-US" sz="1100" b="1" dirty="0">
                  <a:effectLst>
                    <a:outerShdw blurRad="38100" dist="38100" dir="2700000" algn="tl">
                      <a:srgbClr val="000000">
                        <a:alpha val="43137"/>
                      </a:srgbClr>
                    </a:outerShdw>
                  </a:effectLst>
                </a:rPr>
                <a:t> </a:t>
              </a:r>
              <a:r>
                <a:rPr lang="en-US" sz="1100" b="1" dirty="0" smtClean="0">
                  <a:effectLst>
                    <a:outerShdw blurRad="38100" dist="38100" dir="2700000" algn="tl">
                      <a:srgbClr val="000000">
                        <a:alpha val="43137"/>
                      </a:srgbClr>
                    </a:outerShdw>
                  </a:effectLst>
                </a:rPr>
                <a:t>+ SR-IOV</a:t>
              </a:r>
              <a:endParaRPr lang="en-US" sz="1100" b="1" dirty="0">
                <a:effectLst>
                  <a:outerShdw blurRad="38100" dist="38100" dir="2700000" algn="tl">
                    <a:srgbClr val="000000">
                      <a:alpha val="43137"/>
                    </a:srgbClr>
                  </a:outerShdw>
                </a:effectLst>
              </a:endParaRPr>
            </a:p>
          </p:txBody>
        </p:sp>
        <p:grpSp>
          <p:nvGrpSpPr>
            <p:cNvPr id="61" name="Group 60"/>
            <p:cNvGrpSpPr/>
            <p:nvPr/>
          </p:nvGrpSpPr>
          <p:grpSpPr>
            <a:xfrm>
              <a:off x="10905528" y="1903675"/>
              <a:ext cx="615153" cy="1701288"/>
              <a:chOff x="4741103" y="2139827"/>
              <a:chExt cx="461485" cy="1275966"/>
            </a:xfrm>
          </p:grpSpPr>
          <p:cxnSp>
            <p:nvCxnSpPr>
              <p:cNvPr id="62" name="Elbow Connector 61"/>
              <p:cNvCxnSpPr/>
              <p:nvPr/>
            </p:nvCxnSpPr>
            <p:spPr>
              <a:xfrm>
                <a:off x="4741103" y="2139827"/>
                <a:ext cx="461485" cy="124157"/>
              </a:xfrm>
              <a:prstGeom prst="bentConnector3">
                <a:avLst>
                  <a:gd name="adj1" fmla="val -992"/>
                </a:avLst>
              </a:prstGeom>
              <a:ln>
                <a:prstDash val="dash"/>
              </a:ln>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rot="5400000">
                <a:off x="4412641" y="2625846"/>
                <a:ext cx="1160544" cy="419350"/>
              </a:xfrm>
              <a:prstGeom prst="bentConnector3">
                <a:avLst>
                  <a:gd name="adj1" fmla="val 81285"/>
                </a:avLst>
              </a:prstGeom>
              <a:ln>
                <a:prstDash val="dash"/>
              </a:ln>
            </p:spPr>
            <p:style>
              <a:lnRef idx="1">
                <a:schemeClr val="accent1"/>
              </a:lnRef>
              <a:fillRef idx="0">
                <a:schemeClr val="accent1"/>
              </a:fillRef>
              <a:effectRef idx="0">
                <a:schemeClr val="accent1"/>
              </a:effectRef>
              <a:fontRef idx="minor">
                <a:schemeClr val="tx1"/>
              </a:fontRef>
            </p:style>
          </p:cxnSp>
        </p:grpSp>
      </p:grpSp>
      <p:grpSp>
        <p:nvGrpSpPr>
          <p:cNvPr id="88" name="Group 87"/>
          <p:cNvGrpSpPr/>
          <p:nvPr/>
        </p:nvGrpSpPr>
        <p:grpSpPr>
          <a:xfrm>
            <a:off x="7099988" y="2754769"/>
            <a:ext cx="4164515" cy="3662550"/>
            <a:chOff x="3783097" y="3282814"/>
            <a:chExt cx="4164515" cy="3662550"/>
          </a:xfrm>
        </p:grpSpPr>
        <p:sp>
          <p:nvSpPr>
            <p:cNvPr id="89" name="Rectangle 88"/>
            <p:cNvSpPr/>
            <p:nvPr/>
          </p:nvSpPr>
          <p:spPr bwMode="auto">
            <a:xfrm>
              <a:off x="3783097" y="3282814"/>
              <a:ext cx="4164515"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solidFill>
                  <a:schemeClr val="bg1"/>
                </a:solidFill>
              </a:endParaRPr>
            </a:p>
          </p:txBody>
        </p:sp>
        <p:sp>
          <p:nvSpPr>
            <p:cNvPr id="90" name="Rectangle 89"/>
            <p:cNvSpPr/>
            <p:nvPr/>
          </p:nvSpPr>
          <p:spPr bwMode="auto">
            <a:xfrm>
              <a:off x="6013789" y="4652786"/>
              <a:ext cx="1520972" cy="738409"/>
            </a:xfrm>
            <a:prstGeom prst="rect">
              <a:avLst/>
            </a:prstGeom>
            <a:noFill/>
            <a:ln w="12700">
              <a:solidFill>
                <a:schemeClr val="tx1"/>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bg1"/>
                  </a:solidFill>
                  <a:effectLst>
                    <a:outerShdw blurRad="38100" dist="38100" dir="2700000" algn="tl">
                      <a:srgbClr val="000000">
                        <a:alpha val="43137"/>
                      </a:srgbClr>
                    </a:outerShdw>
                  </a:effectLst>
                </a:rPr>
                <a:t>Hyper-V</a:t>
              </a:r>
              <a:br>
                <a:rPr lang="en-US" sz="1400" b="1" dirty="0">
                  <a:solidFill>
                    <a:schemeClr val="bg1"/>
                  </a:solidFill>
                  <a:effectLst>
                    <a:outerShdw blurRad="38100" dist="38100" dir="2700000" algn="tl">
                      <a:srgbClr val="000000">
                        <a:alpha val="43137"/>
                      </a:srgbClr>
                    </a:outerShdw>
                  </a:effectLst>
                </a:rPr>
              </a:br>
              <a:r>
                <a:rPr lang="en-US" sz="1400" b="1" dirty="0">
                  <a:solidFill>
                    <a:schemeClr val="bg1"/>
                  </a:solidFill>
                  <a:effectLst>
                    <a:outerShdw blurRad="38100" dist="38100" dir="2700000" algn="tl">
                      <a:srgbClr val="000000">
                        <a:alpha val="43137"/>
                      </a:srgbClr>
                    </a:outerShdw>
                  </a:effectLst>
                </a:rPr>
                <a:t> Extensible Switch</a:t>
              </a:r>
            </a:p>
          </p:txBody>
        </p:sp>
        <p:grpSp>
          <p:nvGrpSpPr>
            <p:cNvPr id="91" name="Group 90"/>
            <p:cNvGrpSpPr/>
            <p:nvPr/>
          </p:nvGrpSpPr>
          <p:grpSpPr>
            <a:xfrm>
              <a:off x="5942375" y="3422444"/>
              <a:ext cx="830484" cy="1292487"/>
              <a:chOff x="6705600" y="1135825"/>
              <a:chExt cx="915350" cy="1535911"/>
            </a:xfrm>
          </p:grpSpPr>
          <p:sp>
            <p:nvSpPr>
              <p:cNvPr id="116" name="Rectangle 115"/>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effectLst>
                      <a:outerShdw blurRad="38100" dist="38100" dir="2700000" algn="tl">
                        <a:srgbClr val="000000">
                          <a:alpha val="43137"/>
                        </a:srgbClr>
                      </a:outerShdw>
                    </a:effectLst>
                  </a:rPr>
                  <a:t>VM 1</a:t>
                </a:r>
              </a:p>
            </p:txBody>
          </p:sp>
          <p:grpSp>
            <p:nvGrpSpPr>
              <p:cNvPr id="117" name="Group 84"/>
              <p:cNvGrpSpPr/>
              <p:nvPr/>
            </p:nvGrpSpPr>
            <p:grpSpPr>
              <a:xfrm>
                <a:off x="6921216" y="1964018"/>
                <a:ext cx="442719" cy="332738"/>
                <a:chOff x="0" y="0"/>
                <a:chExt cx="248717" cy="198934"/>
              </a:xfrm>
            </p:grpSpPr>
            <p:sp>
              <p:nvSpPr>
                <p:cNvPr id="120" name="Rectangle 119"/>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Times New Roman"/>
                      <a:ea typeface="Calibri"/>
                    </a:rPr>
                    <a:t> </a:t>
                  </a:r>
                  <a:endParaRPr lang="en-US" sz="1200" kern="0">
                    <a:solidFill>
                      <a:schemeClr val="bg1"/>
                    </a:solidFill>
                    <a:effectLst>
                      <a:outerShdw blurRad="38100" dist="38100" dir="2700000" algn="tl">
                        <a:srgbClr val="000000">
                          <a:alpha val="43137"/>
                        </a:srgbClr>
                      </a:outerShdw>
                    </a:effectLst>
                    <a:latin typeface="Times New Roman"/>
                    <a:ea typeface="SimSun"/>
                  </a:endParaRPr>
                </a:p>
              </p:txBody>
            </p:sp>
            <p:sp>
              <p:nvSpPr>
                <p:cNvPr id="121" name="Rectangle 120"/>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Times New Roman"/>
                      <a:ea typeface="Times New Roman"/>
                    </a:rPr>
                    <a:t> </a:t>
                  </a:r>
                  <a:endParaRPr lang="en-US" sz="1200" kern="0">
                    <a:solidFill>
                      <a:schemeClr val="bg1"/>
                    </a:solidFill>
                    <a:effectLst>
                      <a:outerShdw blurRad="38100" dist="38100" dir="2700000" algn="tl">
                        <a:srgbClr val="000000">
                          <a:alpha val="43137"/>
                        </a:srgbClr>
                      </a:outerShdw>
                    </a:effectLst>
                    <a:latin typeface="Times New Roman"/>
                    <a:ea typeface="SimSun"/>
                  </a:endParaRPr>
                </a:p>
              </p:txBody>
            </p:sp>
          </p:grpSp>
          <p:sp>
            <p:nvSpPr>
              <p:cNvPr id="118" name="Oval 117"/>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Calibri"/>
                    <a:ea typeface="Times New Roman"/>
                    <a:cs typeface="Times New Roman"/>
                  </a:rPr>
                  <a:t> </a:t>
                </a:r>
                <a:endParaRPr lang="en-US" sz="1100" kern="0">
                  <a:solidFill>
                    <a:schemeClr val="bg1"/>
                  </a:solidFill>
                  <a:effectLst>
                    <a:outerShdw blurRad="38100" dist="38100" dir="2700000" algn="tl">
                      <a:srgbClr val="000000">
                        <a:alpha val="43137"/>
                      </a:srgbClr>
                    </a:outerShdw>
                  </a:effectLst>
                  <a:latin typeface="Calibri"/>
                  <a:ea typeface="Calibri"/>
                  <a:cs typeface="Times New Roman"/>
                </a:endParaRPr>
              </a:p>
            </p:txBody>
          </p:sp>
          <p:cxnSp>
            <p:nvCxnSpPr>
              <p:cNvPr id="119" name="Straight Connector 118"/>
              <p:cNvCxnSpPr>
                <a:stCxn id="118" idx="0"/>
                <a:endCxn id="121"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2" name="Straight Connector 91"/>
            <p:cNvCxnSpPr>
              <a:stCxn id="90" idx="2"/>
              <a:endCxn id="106" idx="0"/>
            </p:cNvCxnSpPr>
            <p:nvPr/>
          </p:nvCxnSpPr>
          <p:spPr>
            <a:xfrm flipH="1">
              <a:off x="6760630" y="5391194"/>
              <a:ext cx="13646" cy="1005215"/>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bwMode="auto">
            <a:xfrm>
              <a:off x="4049787" y="3846996"/>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Live Migration</a:t>
              </a:r>
            </a:p>
          </p:txBody>
        </p:sp>
        <p:sp>
          <p:nvSpPr>
            <p:cNvPr id="94" name="Rectangle 93"/>
            <p:cNvSpPr/>
            <p:nvPr/>
          </p:nvSpPr>
          <p:spPr bwMode="auto">
            <a:xfrm>
              <a:off x="4602868" y="3856184"/>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Cluster / Storage</a:t>
              </a:r>
            </a:p>
          </p:txBody>
        </p:sp>
        <p:sp>
          <p:nvSpPr>
            <p:cNvPr id="95" name="Rectangle 94"/>
            <p:cNvSpPr/>
            <p:nvPr/>
          </p:nvSpPr>
          <p:spPr bwMode="auto">
            <a:xfrm>
              <a:off x="5165800" y="3856184"/>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Manage</a:t>
              </a:r>
            </a:p>
          </p:txBody>
        </p:sp>
        <p:sp>
          <p:nvSpPr>
            <p:cNvPr id="96" name="TextBox 95"/>
            <p:cNvSpPr txBox="1"/>
            <p:nvPr/>
          </p:nvSpPr>
          <p:spPr>
            <a:xfrm>
              <a:off x="3846024" y="3308214"/>
              <a:ext cx="1944571" cy="323165"/>
            </a:xfrm>
            <a:prstGeom prst="rect">
              <a:avLst/>
            </a:prstGeom>
            <a:noFill/>
            <a:ln>
              <a:noFill/>
            </a:ln>
          </p:spPr>
          <p:txBody>
            <a:bodyPr wrap="none" lIns="0" tIns="0" rIns="0" bIns="0" rtlCol="0">
              <a:spAutoFit/>
            </a:bodyPr>
            <a:lstStyle/>
            <a:p>
              <a:r>
                <a:rPr lang="en-US" sz="2100" b="1" dirty="0">
                  <a:solidFill>
                    <a:schemeClr val="bg1"/>
                  </a:solidFill>
                </a:rPr>
                <a:t>Hyper-V Server</a:t>
              </a:r>
            </a:p>
          </p:txBody>
        </p:sp>
        <p:sp>
          <p:nvSpPr>
            <p:cNvPr id="97" name="Oval 96"/>
            <p:cNvSpPr/>
            <p:nvPr/>
          </p:nvSpPr>
          <p:spPr>
            <a:xfrm>
              <a:off x="6700716" y="5323423"/>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grpSp>
          <p:nvGrpSpPr>
            <p:cNvPr id="98" name="Group 97"/>
            <p:cNvGrpSpPr/>
            <p:nvPr/>
          </p:nvGrpSpPr>
          <p:grpSpPr>
            <a:xfrm>
              <a:off x="6839562" y="3422444"/>
              <a:ext cx="830484" cy="1292487"/>
              <a:chOff x="6705600" y="1135825"/>
              <a:chExt cx="915350" cy="1535911"/>
            </a:xfrm>
          </p:grpSpPr>
          <p:sp>
            <p:nvSpPr>
              <p:cNvPr id="110" name="Rectangle 109"/>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effectLst>
                      <a:outerShdw blurRad="38100" dist="38100" dir="2700000" algn="tl">
                        <a:srgbClr val="000000">
                          <a:alpha val="43137"/>
                        </a:srgbClr>
                      </a:outerShdw>
                    </a:effectLst>
                  </a:rPr>
                  <a:t>VM </a:t>
                </a:r>
                <a:r>
                  <a:rPr lang="en-US" sz="1700" b="1" dirty="0">
                    <a:solidFill>
                      <a:schemeClr val="bg1"/>
                    </a:solidFill>
                    <a:effectLst>
                      <a:outerShdw blurRad="38100" dist="38100" dir="2700000" algn="tl">
                        <a:srgbClr val="000000">
                          <a:alpha val="43137"/>
                        </a:srgbClr>
                      </a:outerShdw>
                    </a:effectLst>
                  </a:rPr>
                  <a:t>n</a:t>
                </a:r>
              </a:p>
            </p:txBody>
          </p:sp>
          <p:grpSp>
            <p:nvGrpSpPr>
              <p:cNvPr id="111" name="Group 97"/>
              <p:cNvGrpSpPr/>
              <p:nvPr/>
            </p:nvGrpSpPr>
            <p:grpSpPr>
              <a:xfrm>
                <a:off x="6921216" y="1964018"/>
                <a:ext cx="442719" cy="332738"/>
                <a:chOff x="0" y="0"/>
                <a:chExt cx="248717" cy="198934"/>
              </a:xfrm>
            </p:grpSpPr>
            <p:sp>
              <p:nvSpPr>
                <p:cNvPr id="114" name="Rectangle 113"/>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Times New Roman"/>
                      <a:ea typeface="Calibri"/>
                    </a:rPr>
                    <a:t> </a:t>
                  </a:r>
                  <a:endParaRPr lang="en-US" sz="1200" kern="0">
                    <a:solidFill>
                      <a:schemeClr val="bg1"/>
                    </a:solidFill>
                    <a:effectLst>
                      <a:outerShdw blurRad="38100" dist="38100" dir="2700000" algn="tl">
                        <a:srgbClr val="000000">
                          <a:alpha val="43137"/>
                        </a:srgbClr>
                      </a:outerShdw>
                    </a:effectLst>
                    <a:latin typeface="Times New Roman"/>
                    <a:ea typeface="SimSun"/>
                  </a:endParaRPr>
                </a:p>
              </p:txBody>
            </p:sp>
            <p:sp>
              <p:nvSpPr>
                <p:cNvPr id="115" name="Rectangle 114"/>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Times New Roman"/>
                      <a:ea typeface="Times New Roman"/>
                    </a:rPr>
                    <a:t> </a:t>
                  </a:r>
                  <a:endParaRPr lang="en-US" sz="1200" kern="0">
                    <a:solidFill>
                      <a:schemeClr val="bg1"/>
                    </a:solidFill>
                    <a:effectLst>
                      <a:outerShdw blurRad="38100" dist="38100" dir="2700000" algn="tl">
                        <a:srgbClr val="000000">
                          <a:alpha val="43137"/>
                        </a:srgbClr>
                      </a:outerShdw>
                    </a:effectLst>
                    <a:latin typeface="Times New Roman"/>
                    <a:ea typeface="SimSun"/>
                  </a:endParaRPr>
                </a:p>
              </p:txBody>
            </p:sp>
          </p:grpSp>
          <p:sp>
            <p:nvSpPr>
              <p:cNvPr id="112" name="Oval 111"/>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Calibri"/>
                    <a:ea typeface="Times New Roman"/>
                    <a:cs typeface="Times New Roman"/>
                  </a:rPr>
                  <a:t> </a:t>
                </a:r>
                <a:endParaRPr lang="en-US" sz="1100" kern="0">
                  <a:solidFill>
                    <a:schemeClr val="bg1"/>
                  </a:solidFill>
                  <a:effectLst>
                    <a:outerShdw blurRad="38100" dist="38100" dir="2700000" algn="tl">
                      <a:srgbClr val="000000">
                        <a:alpha val="43137"/>
                      </a:srgbClr>
                    </a:outerShdw>
                  </a:effectLst>
                  <a:latin typeface="Calibri"/>
                  <a:ea typeface="Calibri"/>
                  <a:cs typeface="Times New Roman"/>
                </a:endParaRPr>
              </a:p>
            </p:txBody>
          </p:sp>
          <p:cxnSp>
            <p:nvCxnSpPr>
              <p:cNvPr id="113" name="Straight Connector 112"/>
              <p:cNvCxnSpPr>
                <a:stCxn id="112" idx="0"/>
                <a:endCxn id="115"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4482697" y="6391459"/>
              <a:ext cx="621038" cy="548955"/>
              <a:chOff x="2933395" y="2574950"/>
              <a:chExt cx="775411" cy="434477"/>
            </a:xfrm>
            <a:solidFill>
              <a:schemeClr val="accent2">
                <a:lumMod val="75000"/>
              </a:schemeClr>
            </a:solidFill>
          </p:grpSpPr>
          <p:sp>
            <p:nvSpPr>
              <p:cNvPr id="108" name="Rectangle 107"/>
              <p:cNvSpPr/>
              <p:nvPr/>
            </p:nvSpPr>
            <p:spPr>
              <a:xfrm>
                <a:off x="2933395" y="2574950"/>
                <a:ext cx="775411" cy="299923"/>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ea typeface="Calibri"/>
                  <a:cs typeface="Times New Roman"/>
                </a:endParaRPr>
              </a:p>
            </p:txBody>
          </p:sp>
          <p:sp>
            <p:nvSpPr>
              <p:cNvPr id="109" name="Rectangle 108"/>
              <p:cNvSpPr/>
              <p:nvPr/>
            </p:nvSpPr>
            <p:spPr>
              <a:xfrm>
                <a:off x="2933396" y="2874873"/>
                <a:ext cx="460858" cy="134554"/>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grpSp>
        <p:grpSp>
          <p:nvGrpSpPr>
            <p:cNvPr id="100" name="Group 99"/>
            <p:cNvGrpSpPr/>
            <p:nvPr/>
          </p:nvGrpSpPr>
          <p:grpSpPr>
            <a:xfrm>
              <a:off x="6450110" y="6396409"/>
              <a:ext cx="621038" cy="548955"/>
              <a:chOff x="2933395" y="2574950"/>
              <a:chExt cx="775411" cy="434477"/>
            </a:xfrm>
            <a:solidFill>
              <a:schemeClr val="accent2">
                <a:lumMod val="75000"/>
              </a:schemeClr>
            </a:solidFill>
          </p:grpSpPr>
          <p:sp>
            <p:nvSpPr>
              <p:cNvPr id="106" name="Rectangle 105"/>
              <p:cNvSpPr/>
              <p:nvPr/>
            </p:nvSpPr>
            <p:spPr>
              <a:xfrm>
                <a:off x="2933395" y="2574950"/>
                <a:ext cx="775411" cy="299923"/>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ea typeface="Calibri"/>
                  <a:cs typeface="Times New Roman"/>
                </a:endParaRPr>
              </a:p>
            </p:txBody>
          </p:sp>
          <p:sp>
            <p:nvSpPr>
              <p:cNvPr id="107" name="Rectangle 106"/>
              <p:cNvSpPr/>
              <p:nvPr/>
            </p:nvSpPr>
            <p:spPr>
              <a:xfrm>
                <a:off x="2933396" y="2874873"/>
                <a:ext cx="460858" cy="134554"/>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grpSp>
        <p:cxnSp>
          <p:nvCxnSpPr>
            <p:cNvPr id="101" name="Straight Connector 100"/>
            <p:cNvCxnSpPr>
              <a:stCxn id="94" idx="2"/>
            </p:cNvCxnSpPr>
            <p:nvPr/>
          </p:nvCxnSpPr>
          <p:spPr>
            <a:xfrm flipH="1">
              <a:off x="4793216" y="4838675"/>
              <a:ext cx="56551" cy="1512781"/>
            </a:xfrm>
            <a:prstGeom prst="line">
              <a:avLst/>
            </a:prstGeom>
            <a:solidFill>
              <a:schemeClr val="accent2">
                <a:lumMod val="75000"/>
              </a:schemeClr>
            </a:solid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93" idx="2"/>
            </p:cNvCxnSpPr>
            <p:nvPr/>
          </p:nvCxnSpPr>
          <p:spPr>
            <a:xfrm>
              <a:off x="4296686" y="4829488"/>
              <a:ext cx="496531" cy="155773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5" idx="2"/>
              <a:endCxn id="108" idx="0"/>
            </p:cNvCxnSpPr>
            <p:nvPr/>
          </p:nvCxnSpPr>
          <p:spPr>
            <a:xfrm flipH="1">
              <a:off x="4793217" y="4838675"/>
              <a:ext cx="619483" cy="1552784"/>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4" name="Rectangle 103"/>
            <p:cNvSpPr/>
            <p:nvPr/>
          </p:nvSpPr>
          <p:spPr>
            <a:xfrm>
              <a:off x="4424561" y="6400351"/>
              <a:ext cx="716863" cy="430887"/>
            </a:xfrm>
            <a:prstGeom prst="rect">
              <a:avLst/>
            </a:prstGeom>
          </p:spPr>
          <p:txBody>
            <a:bodyPr wrap="none">
              <a:spAutoFit/>
            </a:bodyPr>
            <a:lstStyle/>
            <a:p>
              <a:r>
                <a:rPr lang="en-US" sz="1050" b="1" dirty="0" smtClean="0">
                  <a:effectLst>
                    <a:outerShdw blurRad="38100" dist="38100" dir="2700000" algn="tl">
                      <a:srgbClr val="000000">
                        <a:alpha val="43137"/>
                      </a:srgbClr>
                    </a:outerShdw>
                  </a:effectLst>
                </a:rPr>
                <a:t>10GbE</a:t>
              </a:r>
              <a:endParaRPr lang="en-US" sz="1050" b="1" dirty="0">
                <a:effectLst>
                  <a:outerShdw blurRad="38100" dist="38100" dir="2700000" algn="tl">
                    <a:srgbClr val="000000">
                      <a:alpha val="43137"/>
                    </a:srgbClr>
                  </a:outerShdw>
                </a:effectLst>
              </a:endParaRPr>
            </a:p>
            <a:p>
              <a:r>
                <a:rPr lang="en-US" sz="1050" b="1" dirty="0" smtClean="0">
                  <a:effectLst>
                    <a:outerShdw blurRad="38100" dist="38100" dir="2700000" algn="tl">
                      <a:srgbClr val="000000">
                        <a:alpha val="43137"/>
                      </a:srgbClr>
                    </a:outerShdw>
                  </a:effectLst>
                </a:rPr>
                <a:t>(RDMA)</a:t>
              </a:r>
              <a:endParaRPr lang="en-US" sz="1050" b="1" dirty="0">
                <a:effectLst>
                  <a:outerShdw blurRad="38100" dist="38100" dir="2700000" algn="tl">
                    <a:srgbClr val="000000">
                      <a:alpha val="43137"/>
                    </a:srgbClr>
                  </a:outerShdw>
                </a:effectLst>
              </a:endParaRPr>
            </a:p>
          </p:txBody>
        </p:sp>
        <p:sp>
          <p:nvSpPr>
            <p:cNvPr id="105" name="Rectangle 104"/>
            <p:cNvSpPr/>
            <p:nvPr/>
          </p:nvSpPr>
          <p:spPr>
            <a:xfrm>
              <a:off x="6405668" y="6473773"/>
              <a:ext cx="726481" cy="253916"/>
            </a:xfrm>
            <a:prstGeom prst="rect">
              <a:avLst/>
            </a:prstGeom>
          </p:spPr>
          <p:txBody>
            <a:bodyPr wrap="none">
              <a:spAutoFit/>
            </a:bodyPr>
            <a:lstStyle/>
            <a:p>
              <a:r>
                <a:rPr lang="en-US" sz="1050" b="1" dirty="0" smtClean="0">
                  <a:effectLst>
                    <a:outerShdw blurRad="38100" dist="38100" dir="2700000" algn="tl">
                      <a:srgbClr val="000000">
                        <a:alpha val="43137"/>
                      </a:srgbClr>
                    </a:outerShdw>
                  </a:effectLst>
                </a:rPr>
                <a:t>1/10GbE</a:t>
              </a:r>
              <a:endParaRPr lang="en-US" sz="1050" b="1" dirty="0">
                <a:effectLst>
                  <a:outerShdw blurRad="38100" dist="38100" dir="2700000" algn="tl">
                    <a:srgbClr val="000000">
                      <a:alpha val="43137"/>
                    </a:srgbClr>
                  </a:outerShdw>
                </a:effectLst>
              </a:endParaRPr>
            </a:p>
          </p:txBody>
        </p:sp>
      </p:grpSp>
      <p:grpSp>
        <p:nvGrpSpPr>
          <p:cNvPr id="153" name="Group 152"/>
          <p:cNvGrpSpPr/>
          <p:nvPr/>
        </p:nvGrpSpPr>
        <p:grpSpPr>
          <a:xfrm>
            <a:off x="7388629" y="3235533"/>
            <a:ext cx="4164515" cy="3662550"/>
            <a:chOff x="-1196434" y="-479344"/>
            <a:chExt cx="4164515" cy="3662550"/>
          </a:xfrm>
        </p:grpSpPr>
        <p:sp>
          <p:nvSpPr>
            <p:cNvPr id="154" name="Rectangle 153"/>
            <p:cNvSpPr/>
            <p:nvPr/>
          </p:nvSpPr>
          <p:spPr bwMode="auto">
            <a:xfrm>
              <a:off x="-1196434" y="-479344"/>
              <a:ext cx="4164515"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solidFill>
                  <a:schemeClr val="bg1"/>
                </a:solidFill>
              </a:endParaRPr>
            </a:p>
          </p:txBody>
        </p:sp>
        <p:sp>
          <p:nvSpPr>
            <p:cNvPr id="155" name="Rectangle 154"/>
            <p:cNvSpPr/>
            <p:nvPr/>
          </p:nvSpPr>
          <p:spPr bwMode="auto">
            <a:xfrm>
              <a:off x="1034258" y="890628"/>
              <a:ext cx="1520972" cy="738409"/>
            </a:xfrm>
            <a:prstGeom prst="rect">
              <a:avLst/>
            </a:prstGeom>
            <a:noFill/>
            <a:ln w="12700">
              <a:solidFill>
                <a:schemeClr val="tx1"/>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bg1"/>
                  </a:solidFill>
                  <a:effectLst>
                    <a:outerShdw blurRad="38100" dist="38100" dir="2700000" algn="tl">
                      <a:srgbClr val="000000">
                        <a:alpha val="43137"/>
                      </a:srgbClr>
                    </a:outerShdw>
                  </a:effectLst>
                </a:rPr>
                <a:t>Hyper-V</a:t>
              </a:r>
              <a:br>
                <a:rPr lang="en-US" sz="1400" b="1" dirty="0">
                  <a:solidFill>
                    <a:schemeClr val="bg1"/>
                  </a:solidFill>
                  <a:effectLst>
                    <a:outerShdw blurRad="38100" dist="38100" dir="2700000" algn="tl">
                      <a:srgbClr val="000000">
                        <a:alpha val="43137"/>
                      </a:srgbClr>
                    </a:outerShdw>
                  </a:effectLst>
                </a:rPr>
              </a:br>
              <a:r>
                <a:rPr lang="en-US" sz="1400" b="1" dirty="0">
                  <a:solidFill>
                    <a:schemeClr val="bg1"/>
                  </a:solidFill>
                  <a:effectLst>
                    <a:outerShdw blurRad="38100" dist="38100" dir="2700000" algn="tl">
                      <a:srgbClr val="000000">
                        <a:alpha val="43137"/>
                      </a:srgbClr>
                    </a:outerShdw>
                  </a:effectLst>
                </a:rPr>
                <a:t> Extensible Switch</a:t>
              </a:r>
            </a:p>
          </p:txBody>
        </p:sp>
        <p:grpSp>
          <p:nvGrpSpPr>
            <p:cNvPr id="156" name="Group 88"/>
            <p:cNvGrpSpPr/>
            <p:nvPr/>
          </p:nvGrpSpPr>
          <p:grpSpPr>
            <a:xfrm>
              <a:off x="962844" y="-339714"/>
              <a:ext cx="830484" cy="1292487"/>
              <a:chOff x="6705600" y="1135825"/>
              <a:chExt cx="915350" cy="1535911"/>
            </a:xfrm>
          </p:grpSpPr>
          <p:sp>
            <p:nvSpPr>
              <p:cNvPr id="178" name="Rectangle 177"/>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effectLst>
                      <a:outerShdw blurRad="38100" dist="38100" dir="2700000" algn="tl">
                        <a:srgbClr val="000000">
                          <a:alpha val="43137"/>
                        </a:srgbClr>
                      </a:outerShdw>
                    </a:effectLst>
                  </a:rPr>
                  <a:t>VM 1</a:t>
                </a:r>
              </a:p>
            </p:txBody>
          </p:sp>
          <p:grpSp>
            <p:nvGrpSpPr>
              <p:cNvPr id="179" name="Group 84"/>
              <p:cNvGrpSpPr/>
              <p:nvPr/>
            </p:nvGrpSpPr>
            <p:grpSpPr>
              <a:xfrm>
                <a:off x="6921216" y="1964018"/>
                <a:ext cx="442719" cy="332738"/>
                <a:chOff x="0" y="0"/>
                <a:chExt cx="248717" cy="198934"/>
              </a:xfrm>
            </p:grpSpPr>
            <p:sp>
              <p:nvSpPr>
                <p:cNvPr id="182" name="Rectangle 181"/>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Times New Roman"/>
                      <a:ea typeface="Calibri"/>
                    </a:rPr>
                    <a:t> </a:t>
                  </a:r>
                  <a:endParaRPr lang="en-US" sz="1200" kern="0">
                    <a:solidFill>
                      <a:schemeClr val="bg1"/>
                    </a:solidFill>
                    <a:effectLst>
                      <a:outerShdw blurRad="38100" dist="38100" dir="2700000" algn="tl">
                        <a:srgbClr val="000000">
                          <a:alpha val="43137"/>
                        </a:srgbClr>
                      </a:outerShdw>
                    </a:effectLst>
                    <a:latin typeface="Times New Roman"/>
                    <a:ea typeface="SimSun"/>
                  </a:endParaRPr>
                </a:p>
              </p:txBody>
            </p:sp>
            <p:sp>
              <p:nvSpPr>
                <p:cNvPr id="183" name="Rectangle 182"/>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Times New Roman"/>
                      <a:ea typeface="Times New Roman"/>
                    </a:rPr>
                    <a:t> </a:t>
                  </a:r>
                  <a:endParaRPr lang="en-US" sz="1200" kern="0">
                    <a:solidFill>
                      <a:schemeClr val="bg1"/>
                    </a:solidFill>
                    <a:effectLst>
                      <a:outerShdw blurRad="38100" dist="38100" dir="2700000" algn="tl">
                        <a:srgbClr val="000000">
                          <a:alpha val="43137"/>
                        </a:srgbClr>
                      </a:outerShdw>
                    </a:effectLst>
                    <a:latin typeface="Times New Roman"/>
                    <a:ea typeface="SimSun"/>
                  </a:endParaRPr>
                </a:p>
              </p:txBody>
            </p:sp>
          </p:grpSp>
          <p:sp>
            <p:nvSpPr>
              <p:cNvPr id="180" name="Oval 179"/>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Calibri"/>
                    <a:ea typeface="Times New Roman"/>
                    <a:cs typeface="Times New Roman"/>
                  </a:rPr>
                  <a:t> </a:t>
                </a:r>
                <a:endParaRPr lang="en-US" sz="1100" kern="0">
                  <a:solidFill>
                    <a:schemeClr val="bg1"/>
                  </a:solidFill>
                  <a:effectLst>
                    <a:outerShdw blurRad="38100" dist="38100" dir="2700000" algn="tl">
                      <a:srgbClr val="000000">
                        <a:alpha val="43137"/>
                      </a:srgbClr>
                    </a:outerShdw>
                  </a:effectLst>
                  <a:latin typeface="Calibri"/>
                  <a:ea typeface="Calibri"/>
                  <a:cs typeface="Times New Roman"/>
                </a:endParaRPr>
              </a:p>
            </p:txBody>
          </p:sp>
          <p:cxnSp>
            <p:nvCxnSpPr>
              <p:cNvPr id="181" name="Straight Connector 180"/>
              <p:cNvCxnSpPr>
                <a:stCxn id="180" idx="0"/>
                <a:endCxn id="183"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7" name="Straight Connector 156"/>
            <p:cNvCxnSpPr>
              <a:stCxn id="155" idx="2"/>
              <a:endCxn id="170" idx="0"/>
            </p:cNvCxnSpPr>
            <p:nvPr/>
          </p:nvCxnSpPr>
          <p:spPr>
            <a:xfrm flipH="1">
              <a:off x="1781099" y="1629036"/>
              <a:ext cx="13646" cy="1005215"/>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8" name="Rectangle 157"/>
            <p:cNvSpPr/>
            <p:nvPr/>
          </p:nvSpPr>
          <p:spPr bwMode="auto">
            <a:xfrm>
              <a:off x="-929744" y="84838"/>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Live Migration</a:t>
              </a:r>
            </a:p>
          </p:txBody>
        </p:sp>
        <p:sp>
          <p:nvSpPr>
            <p:cNvPr id="159" name="Rectangle 158"/>
            <p:cNvSpPr/>
            <p:nvPr/>
          </p:nvSpPr>
          <p:spPr bwMode="auto">
            <a:xfrm>
              <a:off x="-376663" y="94026"/>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Cluster / Storage</a:t>
              </a:r>
            </a:p>
          </p:txBody>
        </p:sp>
        <p:sp>
          <p:nvSpPr>
            <p:cNvPr id="160" name="Rectangle 159"/>
            <p:cNvSpPr/>
            <p:nvPr/>
          </p:nvSpPr>
          <p:spPr bwMode="auto">
            <a:xfrm>
              <a:off x="186269" y="94026"/>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Manage</a:t>
              </a:r>
            </a:p>
          </p:txBody>
        </p:sp>
        <p:sp>
          <p:nvSpPr>
            <p:cNvPr id="161" name="TextBox 160"/>
            <p:cNvSpPr txBox="1"/>
            <p:nvPr/>
          </p:nvSpPr>
          <p:spPr>
            <a:xfrm>
              <a:off x="-1133507" y="-453944"/>
              <a:ext cx="1944571" cy="323165"/>
            </a:xfrm>
            <a:prstGeom prst="rect">
              <a:avLst/>
            </a:prstGeom>
            <a:noFill/>
            <a:ln>
              <a:noFill/>
            </a:ln>
          </p:spPr>
          <p:txBody>
            <a:bodyPr wrap="none" lIns="0" tIns="0" rIns="0" bIns="0" rtlCol="0">
              <a:spAutoFit/>
            </a:bodyPr>
            <a:lstStyle/>
            <a:p>
              <a:r>
                <a:rPr lang="en-US" sz="2100" b="1" dirty="0">
                  <a:solidFill>
                    <a:schemeClr val="bg1"/>
                  </a:solidFill>
                </a:rPr>
                <a:t>Hyper-V Server</a:t>
              </a:r>
            </a:p>
          </p:txBody>
        </p:sp>
        <p:sp>
          <p:nvSpPr>
            <p:cNvPr id="162" name="Oval 161"/>
            <p:cNvSpPr/>
            <p:nvPr/>
          </p:nvSpPr>
          <p:spPr>
            <a:xfrm>
              <a:off x="1721185" y="1561265"/>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grpSp>
          <p:nvGrpSpPr>
            <p:cNvPr id="163" name="Group 101"/>
            <p:cNvGrpSpPr/>
            <p:nvPr/>
          </p:nvGrpSpPr>
          <p:grpSpPr>
            <a:xfrm>
              <a:off x="1860031" y="-339714"/>
              <a:ext cx="830484" cy="1292487"/>
              <a:chOff x="6705600" y="1135825"/>
              <a:chExt cx="915350" cy="1535911"/>
            </a:xfrm>
          </p:grpSpPr>
          <p:sp>
            <p:nvSpPr>
              <p:cNvPr id="172" name="Rectangle 171"/>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effectLst>
                      <a:outerShdw blurRad="38100" dist="38100" dir="2700000" algn="tl">
                        <a:srgbClr val="000000">
                          <a:alpha val="43137"/>
                        </a:srgbClr>
                      </a:outerShdw>
                    </a:effectLst>
                  </a:rPr>
                  <a:t>VM </a:t>
                </a:r>
                <a:r>
                  <a:rPr lang="en-US" sz="1700" b="1" dirty="0">
                    <a:solidFill>
                      <a:schemeClr val="bg1"/>
                    </a:solidFill>
                    <a:effectLst>
                      <a:outerShdw blurRad="38100" dist="38100" dir="2700000" algn="tl">
                        <a:srgbClr val="000000">
                          <a:alpha val="43137"/>
                        </a:srgbClr>
                      </a:outerShdw>
                    </a:effectLst>
                  </a:rPr>
                  <a:t>n</a:t>
                </a:r>
              </a:p>
            </p:txBody>
          </p:sp>
          <p:grpSp>
            <p:nvGrpSpPr>
              <p:cNvPr id="173" name="Group 97"/>
              <p:cNvGrpSpPr/>
              <p:nvPr/>
            </p:nvGrpSpPr>
            <p:grpSpPr>
              <a:xfrm>
                <a:off x="6921216" y="1964018"/>
                <a:ext cx="442719" cy="332738"/>
                <a:chOff x="0" y="0"/>
                <a:chExt cx="248717" cy="198934"/>
              </a:xfrm>
            </p:grpSpPr>
            <p:sp>
              <p:nvSpPr>
                <p:cNvPr id="176" name="Rectangle 175"/>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Times New Roman"/>
                      <a:ea typeface="Calibri"/>
                    </a:rPr>
                    <a:t> </a:t>
                  </a:r>
                  <a:endParaRPr lang="en-US" sz="1200" kern="0">
                    <a:solidFill>
                      <a:schemeClr val="bg1"/>
                    </a:solidFill>
                    <a:effectLst>
                      <a:outerShdw blurRad="38100" dist="38100" dir="2700000" algn="tl">
                        <a:srgbClr val="000000">
                          <a:alpha val="43137"/>
                        </a:srgbClr>
                      </a:outerShdw>
                    </a:effectLst>
                    <a:latin typeface="Times New Roman"/>
                    <a:ea typeface="SimSun"/>
                  </a:endParaRPr>
                </a:p>
              </p:txBody>
            </p:sp>
            <p:sp>
              <p:nvSpPr>
                <p:cNvPr id="177" name="Rectangle 176"/>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Times New Roman"/>
                      <a:ea typeface="Times New Roman"/>
                    </a:rPr>
                    <a:t> </a:t>
                  </a:r>
                  <a:endParaRPr lang="en-US" sz="1200" kern="0">
                    <a:solidFill>
                      <a:schemeClr val="bg1"/>
                    </a:solidFill>
                    <a:effectLst>
                      <a:outerShdw blurRad="38100" dist="38100" dir="2700000" algn="tl">
                        <a:srgbClr val="000000">
                          <a:alpha val="43137"/>
                        </a:srgbClr>
                      </a:outerShdw>
                    </a:effectLst>
                    <a:latin typeface="Times New Roman"/>
                    <a:ea typeface="SimSun"/>
                  </a:endParaRPr>
                </a:p>
              </p:txBody>
            </p:sp>
          </p:grpSp>
          <p:sp>
            <p:nvSpPr>
              <p:cNvPr id="174" name="Oval 173"/>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Calibri"/>
                    <a:ea typeface="Times New Roman"/>
                    <a:cs typeface="Times New Roman"/>
                  </a:rPr>
                  <a:t> </a:t>
                </a:r>
                <a:endParaRPr lang="en-US" sz="1100" kern="0">
                  <a:solidFill>
                    <a:schemeClr val="bg1"/>
                  </a:solidFill>
                  <a:effectLst>
                    <a:outerShdw blurRad="38100" dist="38100" dir="2700000" algn="tl">
                      <a:srgbClr val="000000">
                        <a:alpha val="43137"/>
                      </a:srgbClr>
                    </a:outerShdw>
                  </a:effectLst>
                  <a:latin typeface="Calibri"/>
                  <a:ea typeface="Calibri"/>
                  <a:cs typeface="Times New Roman"/>
                </a:endParaRPr>
              </a:p>
            </p:txBody>
          </p:sp>
          <p:cxnSp>
            <p:nvCxnSpPr>
              <p:cNvPr id="175" name="Straight Connector 174"/>
              <p:cNvCxnSpPr>
                <a:stCxn id="174" idx="0"/>
                <a:endCxn id="177"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4" name="Group 111"/>
            <p:cNvGrpSpPr/>
            <p:nvPr/>
          </p:nvGrpSpPr>
          <p:grpSpPr>
            <a:xfrm>
              <a:off x="1470579" y="2634251"/>
              <a:ext cx="621038" cy="548955"/>
              <a:chOff x="2933395" y="2574950"/>
              <a:chExt cx="775411" cy="434477"/>
            </a:xfrm>
            <a:solidFill>
              <a:schemeClr val="accent2">
                <a:lumMod val="75000"/>
              </a:schemeClr>
            </a:solidFill>
          </p:grpSpPr>
          <p:sp>
            <p:nvSpPr>
              <p:cNvPr id="170" name="Rectangle 169"/>
              <p:cNvSpPr/>
              <p:nvPr/>
            </p:nvSpPr>
            <p:spPr>
              <a:xfrm>
                <a:off x="2933395" y="2574950"/>
                <a:ext cx="775411" cy="299923"/>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ea typeface="Calibri"/>
                  <a:cs typeface="Times New Roman"/>
                </a:endParaRPr>
              </a:p>
            </p:txBody>
          </p:sp>
          <p:sp>
            <p:nvSpPr>
              <p:cNvPr id="171" name="Rectangle 170"/>
              <p:cNvSpPr/>
              <p:nvPr/>
            </p:nvSpPr>
            <p:spPr>
              <a:xfrm>
                <a:off x="2933396" y="2874873"/>
                <a:ext cx="460858" cy="134554"/>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grpSp>
        <p:sp>
          <p:nvSpPr>
            <p:cNvPr id="165" name="Rectangle 164"/>
            <p:cNvSpPr/>
            <p:nvPr/>
          </p:nvSpPr>
          <p:spPr>
            <a:xfrm>
              <a:off x="1426137" y="2711615"/>
              <a:ext cx="726481" cy="253916"/>
            </a:xfrm>
            <a:prstGeom prst="rect">
              <a:avLst/>
            </a:prstGeom>
          </p:spPr>
          <p:txBody>
            <a:bodyPr wrap="none">
              <a:spAutoFit/>
            </a:bodyPr>
            <a:lstStyle/>
            <a:p>
              <a:r>
                <a:rPr lang="en-US" sz="1050" b="1" dirty="0" smtClean="0">
                  <a:effectLst>
                    <a:outerShdw blurRad="38100" dist="38100" dir="2700000" algn="tl">
                      <a:srgbClr val="000000">
                        <a:alpha val="43137"/>
                      </a:srgbClr>
                    </a:outerShdw>
                  </a:effectLst>
                </a:rPr>
                <a:t>1/10GbE</a:t>
              </a:r>
              <a:endParaRPr lang="en-US" sz="1050" b="1" dirty="0">
                <a:effectLst>
                  <a:outerShdw blurRad="38100" dist="38100" dir="2700000" algn="tl">
                    <a:srgbClr val="000000">
                      <a:alpha val="43137"/>
                    </a:srgbClr>
                  </a:outerShdw>
                </a:effectLst>
              </a:endParaRPr>
            </a:p>
          </p:txBody>
        </p:sp>
        <p:cxnSp>
          <p:nvCxnSpPr>
            <p:cNvPr id="166" name="Straight Connector 165"/>
            <p:cNvCxnSpPr/>
            <p:nvPr/>
          </p:nvCxnSpPr>
          <p:spPr>
            <a:xfrm flipH="1">
              <a:off x="-682846" y="1303434"/>
              <a:ext cx="168220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a:endCxn id="158" idx="2"/>
            </p:cNvCxnSpPr>
            <p:nvPr/>
          </p:nvCxnSpPr>
          <p:spPr>
            <a:xfrm flipV="1">
              <a:off x="-682846" y="1067330"/>
              <a:ext cx="1" cy="23610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119207" y="1076689"/>
              <a:ext cx="0" cy="2267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V="1">
              <a:off x="426339" y="1076690"/>
              <a:ext cx="0" cy="2267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226048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1+#ppt_w/2"/>
                                          </p:val>
                                        </p:tav>
                                        <p:tav tm="100000">
                                          <p:val>
                                            <p:strVal val="#ppt_x"/>
                                          </p:val>
                                        </p:tav>
                                      </p:tavLst>
                                    </p:anim>
                                    <p:anim calcmode="lin" valueType="num">
                                      <p:cBhvr additive="base">
                                        <p:cTn id="1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35"/>
                                        </p:tgtEl>
                                      </p:cBhvr>
                                    </p:animEffect>
                                    <p:set>
                                      <p:cBhvr>
                                        <p:cTn id="23" dur="1" fill="hold">
                                          <p:stCondLst>
                                            <p:cond delay="499"/>
                                          </p:stCondLst>
                                        </p:cTn>
                                        <p:tgtEl>
                                          <p:spTgt spid="35"/>
                                        </p:tgtEl>
                                        <p:attrNameLst>
                                          <p:attrName>style.visibility</p:attrName>
                                        </p:attrNameLst>
                                      </p:cBhvr>
                                      <p:to>
                                        <p:strVal val="hidden"/>
                                      </p:to>
                                    </p:set>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88"/>
                                        </p:tgtEl>
                                        <p:attrNameLst>
                                          <p:attrName>style.visibility</p:attrName>
                                        </p:attrNameLst>
                                      </p:cBhvr>
                                      <p:to>
                                        <p:strVal val="visible"/>
                                      </p:to>
                                    </p:set>
                                    <p:anim calcmode="lin" valueType="num">
                                      <p:cBhvr additive="base">
                                        <p:cTn id="37" dur="500" fill="hold"/>
                                        <p:tgtEl>
                                          <p:spTgt spid="88"/>
                                        </p:tgtEl>
                                        <p:attrNameLst>
                                          <p:attrName>ppt_x</p:attrName>
                                        </p:attrNameLst>
                                      </p:cBhvr>
                                      <p:tavLst>
                                        <p:tav tm="0">
                                          <p:val>
                                            <p:strVal val="1+#ppt_w/2"/>
                                          </p:val>
                                        </p:tav>
                                        <p:tav tm="100000">
                                          <p:val>
                                            <p:strVal val="#ppt_x"/>
                                          </p:val>
                                        </p:tav>
                                      </p:tavLst>
                                    </p:anim>
                                    <p:anim calcmode="lin" valueType="num">
                                      <p:cBhvr additive="base">
                                        <p:cTn id="38"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88"/>
                                        </p:tgtEl>
                                      </p:cBhvr>
                                    </p:animEffect>
                                    <p:set>
                                      <p:cBhvr>
                                        <p:cTn id="43" dur="1" fill="hold">
                                          <p:stCondLst>
                                            <p:cond delay="499"/>
                                          </p:stCondLst>
                                        </p:cTn>
                                        <p:tgtEl>
                                          <p:spTgt spid="88"/>
                                        </p:tgtEl>
                                        <p:attrNameLst>
                                          <p:attrName>style.visibility</p:attrName>
                                        </p:attrNameLst>
                                      </p:cBhvr>
                                      <p:to>
                                        <p:strVal val="hidden"/>
                                      </p:to>
                                    </p:set>
                                  </p:childTnLst>
                                </p:cTn>
                              </p:par>
                            </p:childTnLst>
                          </p:cTn>
                        </p:par>
                        <p:par>
                          <p:cTn id="44" fill="hold">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additive="base">
                                        <p:cTn id="5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53"/>
                                        </p:tgtEl>
                                        <p:attrNameLst>
                                          <p:attrName>style.visibility</p:attrName>
                                        </p:attrNameLst>
                                      </p:cBhvr>
                                      <p:to>
                                        <p:strVal val="visible"/>
                                      </p:to>
                                    </p:set>
                                    <p:anim calcmode="lin" valueType="num">
                                      <p:cBhvr additive="base">
                                        <p:cTn id="57" dur="500" fill="hold"/>
                                        <p:tgtEl>
                                          <p:spTgt spid="153"/>
                                        </p:tgtEl>
                                        <p:attrNameLst>
                                          <p:attrName>ppt_x</p:attrName>
                                        </p:attrNameLst>
                                      </p:cBhvr>
                                      <p:tavLst>
                                        <p:tav tm="0">
                                          <p:val>
                                            <p:strVal val="1+#ppt_w/2"/>
                                          </p:val>
                                        </p:tav>
                                        <p:tav tm="100000">
                                          <p:val>
                                            <p:strVal val="#ppt_x"/>
                                          </p:val>
                                        </p:tav>
                                      </p:tavLst>
                                    </p:anim>
                                    <p:anim calcmode="lin" valueType="num">
                                      <p:cBhvr additive="base">
                                        <p:cTn id="58" dur="500" fill="hold"/>
                                        <p:tgtEl>
                                          <p:spTgt spid="1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Compute/Virtualization Design</a:t>
            </a:r>
            <a:endParaRPr lang="en-US" dirty="0"/>
          </a:p>
        </p:txBody>
      </p:sp>
      <p:sp>
        <p:nvSpPr>
          <p:cNvPr id="3" name="Text Placeholder 2"/>
          <p:cNvSpPr>
            <a:spLocks noGrp="1"/>
          </p:cNvSpPr>
          <p:nvPr>
            <p:ph type="body" sz="quarter" idx="10"/>
          </p:nvPr>
        </p:nvSpPr>
        <p:spPr>
          <a:xfrm>
            <a:off x="455612" y="1143000"/>
            <a:ext cx="11149013" cy="5324535"/>
          </a:xfrm>
        </p:spPr>
        <p:txBody>
          <a:bodyPr/>
          <a:lstStyle/>
          <a:p>
            <a:r>
              <a:rPr lang="en-US" dirty="0" smtClean="0"/>
              <a:t>“I require compute and memory isolation for selected workloads</a:t>
            </a:r>
          </a:p>
          <a:p>
            <a:pPr lvl="1"/>
            <a:r>
              <a:rPr lang="en-US" dirty="0" smtClean="0"/>
              <a:t>Processor affinity</a:t>
            </a:r>
          </a:p>
          <a:p>
            <a:pPr lvl="1"/>
            <a:r>
              <a:rPr lang="en-US" dirty="0" smtClean="0"/>
              <a:t>NUMA support</a:t>
            </a:r>
          </a:p>
          <a:p>
            <a:r>
              <a:rPr lang="en-US" dirty="0" smtClean="0"/>
              <a:t>“I want to deploy scale units that mirror fault domains</a:t>
            </a:r>
          </a:p>
          <a:p>
            <a:pPr lvl="1"/>
            <a:r>
              <a:rPr lang="en-US" dirty="0" smtClean="0"/>
              <a:t>Use Failover Clusters to define both scale unit and fault domain</a:t>
            </a:r>
          </a:p>
          <a:p>
            <a:r>
              <a:rPr lang="en-US" dirty="0" smtClean="0"/>
              <a:t>“I have a completely stateless application and want to keep the compute layer simple</a:t>
            </a:r>
          </a:p>
          <a:p>
            <a:pPr lvl="1"/>
            <a:r>
              <a:rPr lang="en-US" dirty="0" smtClean="0"/>
              <a:t>Use standalone servers and fabric management with clustering</a:t>
            </a:r>
          </a:p>
          <a:p>
            <a:pPr lvl="1"/>
            <a:r>
              <a:rPr lang="en-US" dirty="0" smtClean="0"/>
              <a:t>Use both Hyper-V Replica and Live VM and Storage Migration</a:t>
            </a:r>
          </a:p>
          <a:p>
            <a:endParaRPr lang="en-US" dirty="0"/>
          </a:p>
        </p:txBody>
      </p:sp>
    </p:spTree>
    <p:extLst>
      <p:ext uri="{BB962C8B-B14F-4D97-AF65-F5344CB8AC3E}">
        <p14:creationId xmlns:p14="http://schemas.microsoft.com/office/powerpoint/2010/main" val="15436146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1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3">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1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40" dur="1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Requirements and Design</a:t>
            </a:r>
            <a:endParaRPr lang="en-US" dirty="0"/>
          </a:p>
        </p:txBody>
      </p:sp>
      <p:sp>
        <p:nvSpPr>
          <p:cNvPr id="3" name="Content Placeholder 2"/>
          <p:cNvSpPr>
            <a:spLocks noGrp="1"/>
          </p:cNvSpPr>
          <p:nvPr>
            <p:ph idx="1"/>
          </p:nvPr>
        </p:nvSpPr>
        <p:spPr>
          <a:xfrm>
            <a:off x="531812" y="990600"/>
            <a:ext cx="8229600" cy="5638800"/>
          </a:xfrm>
        </p:spPr>
        <p:txBody>
          <a:bodyPr>
            <a:normAutofit/>
          </a:bodyPr>
          <a:lstStyle/>
          <a:p>
            <a:r>
              <a:rPr lang="en-US" dirty="0" smtClean="0"/>
              <a:t>I require cost effective storage</a:t>
            </a:r>
          </a:p>
          <a:p>
            <a:r>
              <a:rPr lang="en-US" dirty="0" smtClean="0"/>
              <a:t>I require file based VHD storage</a:t>
            </a:r>
          </a:p>
          <a:p>
            <a:r>
              <a:rPr lang="en-US" dirty="0" smtClean="0"/>
              <a:t>I require Px separation of Infrastructure and Tenant Traffic</a:t>
            </a:r>
          </a:p>
          <a:p>
            <a:r>
              <a:rPr lang="en-US" dirty="0" smtClean="0"/>
              <a:t>I require HA for Infrastructure and Tenant traffic</a:t>
            </a:r>
          </a:p>
          <a:p>
            <a:r>
              <a:rPr lang="en-US" dirty="0" smtClean="0"/>
              <a:t>I require scale units and fault domains of the same size</a:t>
            </a:r>
          </a:p>
          <a:p>
            <a:r>
              <a:rPr lang="en-US" dirty="0" smtClean="0"/>
              <a:t>I require HA for stateful applications</a:t>
            </a:r>
            <a:endParaRPr lang="en-US" dirty="0"/>
          </a:p>
        </p:txBody>
      </p:sp>
      <p:grpSp>
        <p:nvGrpSpPr>
          <p:cNvPr id="4" name="Group 3"/>
          <p:cNvGrpSpPr/>
          <p:nvPr/>
        </p:nvGrpSpPr>
        <p:grpSpPr>
          <a:xfrm>
            <a:off x="227429" y="900322"/>
            <a:ext cx="8102116" cy="5197886"/>
            <a:chOff x="227429" y="900322"/>
            <a:chExt cx="8102116" cy="5197886"/>
          </a:xfrm>
        </p:grpSpPr>
        <p:sp>
          <p:nvSpPr>
            <p:cNvPr id="5" name="Rectangle 4"/>
            <p:cNvSpPr/>
            <p:nvPr/>
          </p:nvSpPr>
          <p:spPr bwMode="auto">
            <a:xfrm>
              <a:off x="3877283" y="900322"/>
              <a:ext cx="4164515"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solidFill>
                  <a:schemeClr val="bg1"/>
                </a:solidFill>
              </a:endParaRPr>
            </a:p>
          </p:txBody>
        </p:sp>
        <p:sp>
          <p:nvSpPr>
            <p:cNvPr id="6" name="Rectangle 5"/>
            <p:cNvSpPr/>
            <p:nvPr/>
          </p:nvSpPr>
          <p:spPr bwMode="auto">
            <a:xfrm>
              <a:off x="607495" y="901454"/>
              <a:ext cx="3064153" cy="3317341"/>
            </a:xfrm>
            <a:prstGeom prst="rect">
              <a:avLst/>
            </a:prstGeom>
            <a:solidFill>
              <a:srgbClr val="0070C0"/>
            </a:solidFill>
            <a:ln w="381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solidFill>
                  <a:schemeClr val="bg1"/>
                </a:solidFill>
              </a:endParaRPr>
            </a:p>
          </p:txBody>
        </p:sp>
        <p:sp>
          <p:nvSpPr>
            <p:cNvPr id="7" name="Rectangle 6"/>
            <p:cNvSpPr/>
            <p:nvPr/>
          </p:nvSpPr>
          <p:spPr bwMode="auto">
            <a:xfrm>
              <a:off x="684600" y="1001922"/>
              <a:ext cx="3064153" cy="3317341"/>
            </a:xfrm>
            <a:prstGeom prst="rect">
              <a:avLst/>
            </a:prstGeom>
            <a:solidFill>
              <a:srgbClr val="0070C0"/>
            </a:solidFill>
            <a:ln w="381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solidFill>
                  <a:schemeClr val="bg1"/>
                </a:solidFill>
              </a:endParaRPr>
            </a:p>
          </p:txBody>
        </p:sp>
        <p:cxnSp>
          <p:nvCxnSpPr>
            <p:cNvPr id="8" name="Elbow Connector 7"/>
            <p:cNvCxnSpPr>
              <a:endCxn id="63" idx="2"/>
            </p:cNvCxnSpPr>
            <p:nvPr/>
          </p:nvCxnSpPr>
          <p:spPr>
            <a:xfrm rot="5400000" flipH="1" flipV="1">
              <a:off x="1026673" y="4901161"/>
              <a:ext cx="664480" cy="250063"/>
            </a:xfrm>
            <a:prstGeom prst="bentConnector3">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73318" y="1027322"/>
              <a:ext cx="1324209" cy="323165"/>
            </a:xfrm>
            <a:prstGeom prst="rect">
              <a:avLst/>
            </a:prstGeom>
            <a:noFill/>
          </p:spPr>
          <p:txBody>
            <a:bodyPr wrap="none" lIns="0" tIns="0" rIns="0" bIns="0" rtlCol="0">
              <a:spAutoFit/>
            </a:bodyPr>
            <a:lstStyle/>
            <a:p>
              <a:r>
                <a:rPr lang="en-US" sz="2100" b="1" dirty="0">
                  <a:solidFill>
                    <a:schemeClr val="bg1"/>
                  </a:solidFill>
                </a:rPr>
                <a:t>File Server</a:t>
              </a:r>
            </a:p>
          </p:txBody>
        </p:sp>
        <p:grpSp>
          <p:nvGrpSpPr>
            <p:cNvPr id="10" name="Group 9"/>
            <p:cNvGrpSpPr/>
            <p:nvPr/>
          </p:nvGrpSpPr>
          <p:grpSpPr>
            <a:xfrm>
              <a:off x="2398495" y="4113829"/>
              <a:ext cx="621038" cy="548955"/>
              <a:chOff x="2933395" y="2574950"/>
              <a:chExt cx="775411" cy="434477"/>
            </a:xfrm>
            <a:solidFill>
              <a:schemeClr val="accent2">
                <a:lumMod val="75000"/>
              </a:schemeClr>
            </a:solidFill>
          </p:grpSpPr>
          <p:sp>
            <p:nvSpPr>
              <p:cNvPr id="64" name="Rectangle 63"/>
              <p:cNvSpPr/>
              <p:nvPr/>
            </p:nvSpPr>
            <p:spPr>
              <a:xfrm>
                <a:off x="2933395" y="2574950"/>
                <a:ext cx="775411" cy="299923"/>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ea typeface="Calibri"/>
                  <a:cs typeface="Times New Roman"/>
                </a:endParaRPr>
              </a:p>
            </p:txBody>
          </p:sp>
          <p:sp>
            <p:nvSpPr>
              <p:cNvPr id="65" name="Rectangle 64"/>
              <p:cNvSpPr/>
              <p:nvPr/>
            </p:nvSpPr>
            <p:spPr>
              <a:xfrm>
                <a:off x="2933396" y="2874873"/>
                <a:ext cx="460858" cy="134554"/>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grpSp>
        <p:sp>
          <p:nvSpPr>
            <p:cNvPr id="11" name="Rectangle 10"/>
            <p:cNvSpPr/>
            <p:nvPr/>
          </p:nvSpPr>
          <p:spPr bwMode="auto">
            <a:xfrm>
              <a:off x="1808971" y="1566104"/>
              <a:ext cx="459675" cy="982492"/>
            </a:xfrm>
            <a:prstGeom prst="rect">
              <a:avLst/>
            </a:prstGeom>
            <a:no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effectLst>
                    <a:outerShdw blurRad="38100" dist="38100" dir="2700000" algn="tl">
                      <a:srgbClr val="000000">
                        <a:alpha val="43137"/>
                      </a:srgbClr>
                    </a:outerShdw>
                  </a:effectLst>
                </a:rPr>
                <a:t>Cluster</a:t>
              </a:r>
            </a:p>
          </p:txBody>
        </p:sp>
        <p:sp>
          <p:nvSpPr>
            <p:cNvPr id="12" name="Rectangle 11"/>
            <p:cNvSpPr/>
            <p:nvPr/>
          </p:nvSpPr>
          <p:spPr bwMode="auto">
            <a:xfrm>
              <a:off x="2323833" y="1575292"/>
              <a:ext cx="459675" cy="982492"/>
            </a:xfrm>
            <a:prstGeom prst="rect">
              <a:avLst/>
            </a:prstGeom>
            <a:no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effectLst>
                    <a:outerShdw blurRad="38100" dist="38100" dir="2700000" algn="tl">
                      <a:srgbClr val="000000">
                        <a:alpha val="43137"/>
                      </a:srgbClr>
                    </a:outerShdw>
                  </a:effectLst>
                </a:rPr>
                <a:t>Storage</a:t>
              </a:r>
            </a:p>
          </p:txBody>
        </p:sp>
        <p:sp>
          <p:nvSpPr>
            <p:cNvPr id="13" name="Rectangle 12"/>
            <p:cNvSpPr/>
            <p:nvPr/>
          </p:nvSpPr>
          <p:spPr bwMode="auto">
            <a:xfrm>
              <a:off x="2847865" y="1575292"/>
              <a:ext cx="459675" cy="982492"/>
            </a:xfrm>
            <a:prstGeom prst="rect">
              <a:avLst/>
            </a:prstGeom>
            <a:no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effectLst>
                    <a:outerShdw blurRad="38100" dist="38100" dir="2700000" algn="tl">
                      <a:srgbClr val="000000">
                        <a:alpha val="43137"/>
                      </a:srgbClr>
                    </a:outerShdw>
                  </a:effectLst>
                </a:rPr>
                <a:t>Manage</a:t>
              </a:r>
            </a:p>
          </p:txBody>
        </p:sp>
        <p:cxnSp>
          <p:nvCxnSpPr>
            <p:cNvPr id="14" name="Straight Connector 13"/>
            <p:cNvCxnSpPr>
              <a:endCxn id="64" idx="0"/>
            </p:cNvCxnSpPr>
            <p:nvPr/>
          </p:nvCxnSpPr>
          <p:spPr>
            <a:xfrm>
              <a:off x="2586611" y="2557784"/>
              <a:ext cx="122403" cy="1556045"/>
            </a:xfrm>
            <a:prstGeom prst="line">
              <a:avLst/>
            </a:prstGeom>
            <a:solidFill>
              <a:schemeClr val="accent2">
                <a:lumMod val="75000"/>
              </a:schemeClr>
            </a:solid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4" idx="0"/>
            </p:cNvCxnSpPr>
            <p:nvPr/>
          </p:nvCxnSpPr>
          <p:spPr>
            <a:xfrm>
              <a:off x="2038809" y="2548596"/>
              <a:ext cx="670205" cy="156523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3" idx="2"/>
              <a:endCxn id="64" idx="0"/>
            </p:cNvCxnSpPr>
            <p:nvPr/>
          </p:nvCxnSpPr>
          <p:spPr>
            <a:xfrm flipH="1">
              <a:off x="2709014" y="2557784"/>
              <a:ext cx="368689" cy="1556045"/>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flipH="1">
              <a:off x="961382" y="4202361"/>
              <a:ext cx="743514" cy="491592"/>
              <a:chOff x="2933395" y="2574950"/>
              <a:chExt cx="775411" cy="434477"/>
            </a:xfrm>
            <a:solidFill>
              <a:schemeClr val="tx1">
                <a:lumMod val="50000"/>
              </a:schemeClr>
            </a:solidFill>
          </p:grpSpPr>
          <p:sp>
            <p:nvSpPr>
              <p:cNvPr id="62" name="Rectangle 61"/>
              <p:cNvSpPr/>
              <p:nvPr/>
            </p:nvSpPr>
            <p:spPr>
              <a:xfrm>
                <a:off x="2933395" y="2574950"/>
                <a:ext cx="775411" cy="299923"/>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ea typeface="Calibri"/>
                  <a:cs typeface="Times New Roman"/>
                </a:endParaRPr>
              </a:p>
            </p:txBody>
          </p:sp>
          <p:sp>
            <p:nvSpPr>
              <p:cNvPr id="63" name="Rectangle 62"/>
              <p:cNvSpPr/>
              <p:nvPr/>
            </p:nvSpPr>
            <p:spPr>
              <a:xfrm>
                <a:off x="2933396" y="2874873"/>
                <a:ext cx="460858" cy="134554"/>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latin typeface="Calibri"/>
                    <a:ea typeface="Times New Roman"/>
                    <a:cs typeface="Times New Roman"/>
                  </a:rPr>
                  <a:t> </a:t>
                </a:r>
                <a:endParaRPr lang="en-US" sz="1200" kern="0">
                  <a:latin typeface="Calibri"/>
                  <a:ea typeface="Calibri"/>
                  <a:cs typeface="Times New Roman"/>
                </a:endParaRPr>
              </a:p>
            </p:txBody>
          </p:sp>
        </p:grpSp>
        <p:sp>
          <p:nvSpPr>
            <p:cNvPr id="18" name="TextBox 17"/>
            <p:cNvSpPr txBox="1"/>
            <p:nvPr/>
          </p:nvSpPr>
          <p:spPr>
            <a:xfrm>
              <a:off x="1004028" y="4218197"/>
              <a:ext cx="650819" cy="338554"/>
            </a:xfrm>
            <a:prstGeom prst="rect">
              <a:avLst/>
            </a:prstGeom>
            <a:noFill/>
          </p:spPr>
          <p:txBody>
            <a:bodyPr wrap="none" lIns="0" tIns="0" rIns="0" bIns="0" rtlCol="0">
              <a:spAutoFit/>
            </a:bodyPr>
            <a:lstStyle/>
            <a:p>
              <a:r>
                <a:rPr lang="en-US" sz="1200" b="1" dirty="0" smtClean="0"/>
                <a:t>SAS HBA</a:t>
              </a:r>
              <a:endParaRPr lang="en-US" sz="1200" b="1" dirty="0"/>
            </a:p>
            <a:p>
              <a:endParaRPr lang="en-US" sz="1000" b="1" dirty="0"/>
            </a:p>
          </p:txBody>
        </p:sp>
        <p:sp>
          <p:nvSpPr>
            <p:cNvPr id="19" name="Rectangle 18"/>
            <p:cNvSpPr/>
            <p:nvPr/>
          </p:nvSpPr>
          <p:spPr bwMode="auto">
            <a:xfrm>
              <a:off x="3960188" y="1001922"/>
              <a:ext cx="4164515"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solidFill>
                  <a:schemeClr val="bg1"/>
                </a:solidFill>
              </a:endParaRPr>
            </a:p>
          </p:txBody>
        </p:sp>
        <p:sp>
          <p:nvSpPr>
            <p:cNvPr id="20" name="Rectangle 19"/>
            <p:cNvSpPr/>
            <p:nvPr/>
          </p:nvSpPr>
          <p:spPr bwMode="auto">
            <a:xfrm>
              <a:off x="6190880" y="2371894"/>
              <a:ext cx="1520972" cy="738409"/>
            </a:xfrm>
            <a:prstGeom prst="rect">
              <a:avLst/>
            </a:prstGeom>
            <a:noFill/>
            <a:ln w="12700">
              <a:solidFill>
                <a:schemeClr val="tx1"/>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bg1"/>
                  </a:solidFill>
                  <a:effectLst>
                    <a:outerShdw blurRad="38100" dist="38100" dir="2700000" algn="tl">
                      <a:srgbClr val="000000">
                        <a:alpha val="43137"/>
                      </a:srgbClr>
                    </a:outerShdw>
                  </a:effectLst>
                </a:rPr>
                <a:t>Hyper-V</a:t>
              </a:r>
              <a:br>
                <a:rPr lang="en-US" sz="1400" b="1" dirty="0">
                  <a:solidFill>
                    <a:schemeClr val="bg1"/>
                  </a:solidFill>
                  <a:effectLst>
                    <a:outerShdw blurRad="38100" dist="38100" dir="2700000" algn="tl">
                      <a:srgbClr val="000000">
                        <a:alpha val="43137"/>
                      </a:srgbClr>
                    </a:outerShdw>
                  </a:effectLst>
                </a:rPr>
              </a:br>
              <a:r>
                <a:rPr lang="en-US" sz="1400" b="1" dirty="0">
                  <a:solidFill>
                    <a:schemeClr val="bg1"/>
                  </a:solidFill>
                  <a:effectLst>
                    <a:outerShdw blurRad="38100" dist="38100" dir="2700000" algn="tl">
                      <a:srgbClr val="000000">
                        <a:alpha val="43137"/>
                      </a:srgbClr>
                    </a:outerShdw>
                  </a:effectLst>
                </a:rPr>
                <a:t> Extensible Switch</a:t>
              </a:r>
            </a:p>
          </p:txBody>
        </p:sp>
        <p:grpSp>
          <p:nvGrpSpPr>
            <p:cNvPr id="21" name="Group 20"/>
            <p:cNvGrpSpPr/>
            <p:nvPr/>
          </p:nvGrpSpPr>
          <p:grpSpPr>
            <a:xfrm>
              <a:off x="6119466" y="1141552"/>
              <a:ext cx="830484" cy="1292487"/>
              <a:chOff x="6705600" y="1135825"/>
              <a:chExt cx="915350" cy="1535911"/>
            </a:xfrm>
          </p:grpSpPr>
          <p:sp>
            <p:nvSpPr>
              <p:cNvPr id="56" name="Rectangle 55"/>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effectLst>
                      <a:outerShdw blurRad="38100" dist="38100" dir="2700000" algn="tl">
                        <a:srgbClr val="000000">
                          <a:alpha val="43137"/>
                        </a:srgbClr>
                      </a:outerShdw>
                    </a:effectLst>
                  </a:rPr>
                  <a:t>VM 1</a:t>
                </a:r>
              </a:p>
            </p:txBody>
          </p:sp>
          <p:grpSp>
            <p:nvGrpSpPr>
              <p:cNvPr id="57" name="Group 84"/>
              <p:cNvGrpSpPr/>
              <p:nvPr/>
            </p:nvGrpSpPr>
            <p:grpSpPr>
              <a:xfrm>
                <a:off x="6921216" y="1964018"/>
                <a:ext cx="442719" cy="332738"/>
                <a:chOff x="0" y="0"/>
                <a:chExt cx="248717" cy="198934"/>
              </a:xfrm>
            </p:grpSpPr>
            <p:sp>
              <p:nvSpPr>
                <p:cNvPr id="60" name="Rectangle 59"/>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Times New Roman"/>
                      <a:ea typeface="Calibri"/>
                    </a:rPr>
                    <a:t> </a:t>
                  </a:r>
                  <a:endParaRPr lang="en-US" sz="1200" kern="0">
                    <a:solidFill>
                      <a:schemeClr val="bg1"/>
                    </a:solidFill>
                    <a:effectLst>
                      <a:outerShdw blurRad="38100" dist="38100" dir="2700000" algn="tl">
                        <a:srgbClr val="000000">
                          <a:alpha val="43137"/>
                        </a:srgbClr>
                      </a:outerShdw>
                    </a:effectLst>
                    <a:latin typeface="Times New Roman"/>
                    <a:ea typeface="SimSun"/>
                  </a:endParaRPr>
                </a:p>
              </p:txBody>
            </p:sp>
            <p:sp>
              <p:nvSpPr>
                <p:cNvPr id="61" name="Rectangle 60"/>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Times New Roman"/>
                      <a:ea typeface="Times New Roman"/>
                    </a:rPr>
                    <a:t> </a:t>
                  </a:r>
                  <a:endParaRPr lang="en-US" sz="1200" kern="0">
                    <a:solidFill>
                      <a:schemeClr val="bg1"/>
                    </a:solidFill>
                    <a:effectLst>
                      <a:outerShdw blurRad="38100" dist="38100" dir="2700000" algn="tl">
                        <a:srgbClr val="000000">
                          <a:alpha val="43137"/>
                        </a:srgbClr>
                      </a:outerShdw>
                    </a:effectLst>
                    <a:latin typeface="Times New Roman"/>
                    <a:ea typeface="SimSun"/>
                  </a:endParaRPr>
                </a:p>
              </p:txBody>
            </p:sp>
          </p:grpSp>
          <p:sp>
            <p:nvSpPr>
              <p:cNvPr id="58" name="Oval 57"/>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Calibri"/>
                    <a:ea typeface="Times New Roman"/>
                    <a:cs typeface="Times New Roman"/>
                  </a:rPr>
                  <a:t> </a:t>
                </a:r>
                <a:endParaRPr lang="en-US" sz="1100" kern="0">
                  <a:solidFill>
                    <a:schemeClr val="bg1"/>
                  </a:solidFill>
                  <a:effectLst>
                    <a:outerShdw blurRad="38100" dist="38100" dir="2700000" algn="tl">
                      <a:srgbClr val="000000">
                        <a:alpha val="43137"/>
                      </a:srgbClr>
                    </a:outerShdw>
                  </a:effectLst>
                  <a:latin typeface="Calibri"/>
                  <a:ea typeface="Calibri"/>
                  <a:cs typeface="Times New Roman"/>
                </a:endParaRPr>
              </a:p>
            </p:txBody>
          </p:sp>
          <p:cxnSp>
            <p:nvCxnSpPr>
              <p:cNvPr id="59" name="Straight Connector 58"/>
              <p:cNvCxnSpPr>
                <a:stCxn id="58" idx="0"/>
                <a:endCxn id="61"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a:stCxn id="20" idx="2"/>
              <a:endCxn id="46" idx="0"/>
            </p:cNvCxnSpPr>
            <p:nvPr/>
          </p:nvCxnSpPr>
          <p:spPr>
            <a:xfrm flipH="1">
              <a:off x="6937721" y="3110302"/>
              <a:ext cx="13646" cy="1005215"/>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bwMode="auto">
            <a:xfrm>
              <a:off x="4226878" y="1566104"/>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Live Migration</a:t>
              </a:r>
            </a:p>
          </p:txBody>
        </p:sp>
        <p:sp>
          <p:nvSpPr>
            <p:cNvPr id="24" name="Rectangle 23"/>
            <p:cNvSpPr/>
            <p:nvPr/>
          </p:nvSpPr>
          <p:spPr bwMode="auto">
            <a:xfrm>
              <a:off x="4779959" y="1575292"/>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Cluster / Storage</a:t>
              </a:r>
            </a:p>
          </p:txBody>
        </p:sp>
        <p:sp>
          <p:nvSpPr>
            <p:cNvPr id="25" name="Rectangle 24"/>
            <p:cNvSpPr/>
            <p:nvPr/>
          </p:nvSpPr>
          <p:spPr bwMode="auto">
            <a:xfrm>
              <a:off x="5342891" y="1575292"/>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Manage</a:t>
              </a:r>
            </a:p>
          </p:txBody>
        </p:sp>
        <p:sp>
          <p:nvSpPr>
            <p:cNvPr id="26" name="TextBox 25"/>
            <p:cNvSpPr txBox="1"/>
            <p:nvPr/>
          </p:nvSpPr>
          <p:spPr>
            <a:xfrm>
              <a:off x="4023115" y="1027322"/>
              <a:ext cx="1944571" cy="323165"/>
            </a:xfrm>
            <a:prstGeom prst="rect">
              <a:avLst/>
            </a:prstGeom>
            <a:noFill/>
            <a:ln>
              <a:noFill/>
            </a:ln>
          </p:spPr>
          <p:txBody>
            <a:bodyPr wrap="none" lIns="0" tIns="0" rIns="0" bIns="0" rtlCol="0">
              <a:spAutoFit/>
            </a:bodyPr>
            <a:lstStyle/>
            <a:p>
              <a:r>
                <a:rPr lang="en-US" sz="2100" b="1" dirty="0">
                  <a:solidFill>
                    <a:schemeClr val="bg1"/>
                  </a:solidFill>
                </a:rPr>
                <a:t>Hyper-V Server</a:t>
              </a:r>
            </a:p>
          </p:txBody>
        </p:sp>
        <p:sp>
          <p:nvSpPr>
            <p:cNvPr id="27" name="Oval 26"/>
            <p:cNvSpPr/>
            <p:nvPr/>
          </p:nvSpPr>
          <p:spPr>
            <a:xfrm>
              <a:off x="6877807" y="3042531"/>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grpSp>
          <p:nvGrpSpPr>
            <p:cNvPr id="28" name="Group 27"/>
            <p:cNvGrpSpPr/>
            <p:nvPr/>
          </p:nvGrpSpPr>
          <p:grpSpPr>
            <a:xfrm>
              <a:off x="7016653" y="1141552"/>
              <a:ext cx="830484" cy="1292487"/>
              <a:chOff x="6705600" y="1135825"/>
              <a:chExt cx="915350" cy="1535911"/>
            </a:xfrm>
          </p:grpSpPr>
          <p:sp>
            <p:nvSpPr>
              <p:cNvPr id="50" name="Rectangle 49"/>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effectLst>
                      <a:outerShdw blurRad="38100" dist="38100" dir="2700000" algn="tl">
                        <a:srgbClr val="000000">
                          <a:alpha val="43137"/>
                        </a:srgbClr>
                      </a:outerShdw>
                    </a:effectLst>
                  </a:rPr>
                  <a:t>VM </a:t>
                </a:r>
                <a:r>
                  <a:rPr lang="en-US" sz="1700" b="1" dirty="0">
                    <a:solidFill>
                      <a:schemeClr val="bg1"/>
                    </a:solidFill>
                    <a:effectLst>
                      <a:outerShdw blurRad="38100" dist="38100" dir="2700000" algn="tl">
                        <a:srgbClr val="000000">
                          <a:alpha val="43137"/>
                        </a:srgbClr>
                      </a:outerShdw>
                    </a:effectLst>
                  </a:rPr>
                  <a:t>n</a:t>
                </a:r>
              </a:p>
            </p:txBody>
          </p:sp>
          <p:grpSp>
            <p:nvGrpSpPr>
              <p:cNvPr id="51" name="Group 97"/>
              <p:cNvGrpSpPr/>
              <p:nvPr/>
            </p:nvGrpSpPr>
            <p:grpSpPr>
              <a:xfrm>
                <a:off x="6921216" y="1964018"/>
                <a:ext cx="442719" cy="332738"/>
                <a:chOff x="0" y="0"/>
                <a:chExt cx="248717" cy="198934"/>
              </a:xfrm>
            </p:grpSpPr>
            <p:sp>
              <p:nvSpPr>
                <p:cNvPr id="54" name="Rectangle 53"/>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Times New Roman"/>
                      <a:ea typeface="Calibri"/>
                    </a:rPr>
                    <a:t> </a:t>
                  </a:r>
                  <a:endParaRPr lang="en-US" sz="1200" kern="0">
                    <a:solidFill>
                      <a:schemeClr val="bg1"/>
                    </a:solidFill>
                    <a:effectLst>
                      <a:outerShdw blurRad="38100" dist="38100" dir="2700000" algn="tl">
                        <a:srgbClr val="000000">
                          <a:alpha val="43137"/>
                        </a:srgbClr>
                      </a:outerShdw>
                    </a:effectLst>
                    <a:latin typeface="Times New Roman"/>
                    <a:ea typeface="SimSun"/>
                  </a:endParaRPr>
                </a:p>
              </p:txBody>
            </p:sp>
            <p:sp>
              <p:nvSpPr>
                <p:cNvPr id="55" name="Rectangle 54"/>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Times New Roman"/>
                      <a:ea typeface="Times New Roman"/>
                    </a:rPr>
                    <a:t> </a:t>
                  </a:r>
                  <a:endParaRPr lang="en-US" sz="1200" kern="0">
                    <a:solidFill>
                      <a:schemeClr val="bg1"/>
                    </a:solidFill>
                    <a:effectLst>
                      <a:outerShdw blurRad="38100" dist="38100" dir="2700000" algn="tl">
                        <a:srgbClr val="000000">
                          <a:alpha val="43137"/>
                        </a:srgbClr>
                      </a:outerShdw>
                    </a:effectLst>
                    <a:latin typeface="Times New Roman"/>
                    <a:ea typeface="SimSun"/>
                  </a:endParaRPr>
                </a:p>
              </p:txBody>
            </p:sp>
          </p:grpSp>
          <p:sp>
            <p:nvSpPr>
              <p:cNvPr id="52" name="Oval 51"/>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Calibri"/>
                    <a:ea typeface="Times New Roman"/>
                    <a:cs typeface="Times New Roman"/>
                  </a:rPr>
                  <a:t> </a:t>
                </a:r>
                <a:endParaRPr lang="en-US" sz="1100" kern="0">
                  <a:solidFill>
                    <a:schemeClr val="bg1"/>
                  </a:solidFill>
                  <a:effectLst>
                    <a:outerShdw blurRad="38100" dist="38100" dir="2700000" algn="tl">
                      <a:srgbClr val="000000">
                        <a:alpha val="43137"/>
                      </a:srgbClr>
                    </a:outerShdw>
                  </a:effectLst>
                  <a:latin typeface="Calibri"/>
                  <a:ea typeface="Calibri"/>
                  <a:cs typeface="Times New Roman"/>
                </a:endParaRPr>
              </a:p>
            </p:txBody>
          </p:sp>
          <p:cxnSp>
            <p:nvCxnSpPr>
              <p:cNvPr id="53" name="Straight Connector 52"/>
              <p:cNvCxnSpPr>
                <a:stCxn id="52" idx="0"/>
                <a:endCxn id="55"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4659788" y="4110567"/>
              <a:ext cx="621038" cy="548955"/>
              <a:chOff x="2933395" y="2574950"/>
              <a:chExt cx="775411" cy="434477"/>
            </a:xfrm>
            <a:solidFill>
              <a:schemeClr val="accent2">
                <a:lumMod val="75000"/>
              </a:schemeClr>
            </a:solidFill>
          </p:grpSpPr>
          <p:sp>
            <p:nvSpPr>
              <p:cNvPr id="48" name="Rectangle 47"/>
              <p:cNvSpPr/>
              <p:nvPr/>
            </p:nvSpPr>
            <p:spPr>
              <a:xfrm>
                <a:off x="2933395" y="2574950"/>
                <a:ext cx="775411" cy="299923"/>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ea typeface="Calibri"/>
                  <a:cs typeface="Times New Roman"/>
                </a:endParaRPr>
              </a:p>
            </p:txBody>
          </p:sp>
          <p:sp>
            <p:nvSpPr>
              <p:cNvPr id="49" name="Rectangle 48"/>
              <p:cNvSpPr/>
              <p:nvPr/>
            </p:nvSpPr>
            <p:spPr>
              <a:xfrm>
                <a:off x="2933396" y="2874873"/>
                <a:ext cx="460858" cy="134554"/>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grpSp>
        <p:grpSp>
          <p:nvGrpSpPr>
            <p:cNvPr id="30" name="Group 29"/>
            <p:cNvGrpSpPr/>
            <p:nvPr/>
          </p:nvGrpSpPr>
          <p:grpSpPr>
            <a:xfrm>
              <a:off x="6627201" y="4115517"/>
              <a:ext cx="621038" cy="548955"/>
              <a:chOff x="2933395" y="2574950"/>
              <a:chExt cx="775411" cy="434477"/>
            </a:xfrm>
            <a:solidFill>
              <a:schemeClr val="accent2">
                <a:lumMod val="75000"/>
              </a:schemeClr>
            </a:solidFill>
          </p:grpSpPr>
          <p:sp>
            <p:nvSpPr>
              <p:cNvPr id="46" name="Rectangle 45"/>
              <p:cNvSpPr/>
              <p:nvPr/>
            </p:nvSpPr>
            <p:spPr>
              <a:xfrm>
                <a:off x="2933395" y="2574950"/>
                <a:ext cx="775411" cy="299923"/>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ea typeface="Calibri"/>
                  <a:cs typeface="Times New Roman"/>
                </a:endParaRPr>
              </a:p>
            </p:txBody>
          </p:sp>
          <p:sp>
            <p:nvSpPr>
              <p:cNvPr id="47" name="Rectangle 46"/>
              <p:cNvSpPr/>
              <p:nvPr/>
            </p:nvSpPr>
            <p:spPr>
              <a:xfrm>
                <a:off x="2933396" y="2874873"/>
                <a:ext cx="460858" cy="134554"/>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grpSp>
        <p:cxnSp>
          <p:nvCxnSpPr>
            <p:cNvPr id="31" name="Straight Connector 30"/>
            <p:cNvCxnSpPr/>
            <p:nvPr/>
          </p:nvCxnSpPr>
          <p:spPr>
            <a:xfrm flipH="1">
              <a:off x="1808971" y="4862723"/>
              <a:ext cx="3636730" cy="39729"/>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65" idx="2"/>
            </p:cNvCxnSpPr>
            <p:nvPr/>
          </p:nvCxnSpPr>
          <p:spPr>
            <a:xfrm>
              <a:off x="2583050" y="4662784"/>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849651" y="4623055"/>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56888" y="4782617"/>
              <a:ext cx="349455" cy="230832"/>
            </a:xfrm>
            <a:prstGeom prst="rect">
              <a:avLst/>
            </a:prstGeom>
            <a:noFill/>
          </p:spPr>
          <p:txBody>
            <a:bodyPr wrap="none" lIns="0" tIns="0" rIns="0" bIns="0" rtlCol="0">
              <a:spAutoFit/>
            </a:bodyPr>
            <a:lstStyle/>
            <a:p>
              <a:r>
                <a:rPr lang="en-US" sz="1500" b="1" dirty="0" smtClean="0"/>
                <a:t>SAS</a:t>
              </a:r>
              <a:endParaRPr lang="en-US" sz="1500" b="1" dirty="0"/>
            </a:p>
          </p:txBody>
        </p:sp>
        <p:cxnSp>
          <p:nvCxnSpPr>
            <p:cNvPr id="35" name="Straight Connector 34"/>
            <p:cNvCxnSpPr/>
            <p:nvPr/>
          </p:nvCxnSpPr>
          <p:spPr>
            <a:xfrm flipH="1">
              <a:off x="6190335" y="4908869"/>
              <a:ext cx="1934368"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811756" y="4659523"/>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906362" y="4686419"/>
              <a:ext cx="2092368" cy="230832"/>
            </a:xfrm>
            <a:prstGeom prst="rect">
              <a:avLst/>
            </a:prstGeom>
            <a:noFill/>
          </p:spPr>
          <p:txBody>
            <a:bodyPr wrap="none" lIns="0" tIns="0" rIns="0" bIns="0" rtlCol="0">
              <a:spAutoFit/>
            </a:bodyPr>
            <a:lstStyle/>
            <a:p>
              <a:r>
                <a:rPr lang="en-US" sz="1500" b="1" dirty="0" smtClean="0"/>
                <a:t>Infrastructure Network</a:t>
              </a:r>
              <a:endParaRPr lang="en-US" sz="1500" b="1" dirty="0"/>
            </a:p>
          </p:txBody>
        </p:sp>
        <p:sp>
          <p:nvSpPr>
            <p:cNvPr id="38" name="TextBox 37"/>
            <p:cNvSpPr txBox="1"/>
            <p:nvPr/>
          </p:nvSpPr>
          <p:spPr>
            <a:xfrm>
              <a:off x="6877866" y="4673488"/>
              <a:ext cx="1451679" cy="230832"/>
            </a:xfrm>
            <a:prstGeom prst="rect">
              <a:avLst/>
            </a:prstGeom>
            <a:noFill/>
          </p:spPr>
          <p:txBody>
            <a:bodyPr wrap="none" lIns="0" tIns="0" rIns="0" bIns="0" rtlCol="0">
              <a:spAutoFit/>
            </a:bodyPr>
            <a:lstStyle/>
            <a:p>
              <a:r>
                <a:rPr lang="en-US" sz="1500" b="1" dirty="0" smtClean="0"/>
                <a:t>Tenant </a:t>
              </a:r>
              <a:r>
                <a:rPr lang="en-US" sz="1500" b="1" dirty="0"/>
                <a:t>Network</a:t>
              </a:r>
            </a:p>
          </p:txBody>
        </p:sp>
        <p:cxnSp>
          <p:nvCxnSpPr>
            <p:cNvPr id="39" name="Straight Connector 38"/>
            <p:cNvCxnSpPr>
              <a:stCxn id="24" idx="2"/>
            </p:cNvCxnSpPr>
            <p:nvPr/>
          </p:nvCxnSpPr>
          <p:spPr>
            <a:xfrm flipH="1">
              <a:off x="4970307" y="2557783"/>
              <a:ext cx="56551" cy="1512781"/>
            </a:xfrm>
            <a:prstGeom prst="line">
              <a:avLst/>
            </a:prstGeom>
            <a:solidFill>
              <a:schemeClr val="accent2">
                <a:lumMod val="75000"/>
              </a:schemeClr>
            </a:solid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3" idx="2"/>
            </p:cNvCxnSpPr>
            <p:nvPr/>
          </p:nvCxnSpPr>
          <p:spPr>
            <a:xfrm>
              <a:off x="4473777" y="2548596"/>
              <a:ext cx="496531" cy="155773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5" idx="2"/>
              <a:endCxn id="48" idx="0"/>
            </p:cNvCxnSpPr>
            <p:nvPr/>
          </p:nvCxnSpPr>
          <p:spPr>
            <a:xfrm flipH="1">
              <a:off x="4970308" y="2557783"/>
              <a:ext cx="619483" cy="1552784"/>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4601652" y="4119459"/>
              <a:ext cx="716863" cy="430887"/>
            </a:xfrm>
            <a:prstGeom prst="rect">
              <a:avLst/>
            </a:prstGeom>
          </p:spPr>
          <p:txBody>
            <a:bodyPr wrap="none">
              <a:spAutoFit/>
            </a:bodyPr>
            <a:lstStyle/>
            <a:p>
              <a:r>
                <a:rPr lang="en-US" sz="1050" b="1" dirty="0" smtClean="0">
                  <a:effectLst>
                    <a:outerShdw blurRad="38100" dist="38100" dir="2700000" algn="tl">
                      <a:srgbClr val="000000">
                        <a:alpha val="43137"/>
                      </a:srgbClr>
                    </a:outerShdw>
                  </a:effectLst>
                </a:rPr>
                <a:t>10GbE</a:t>
              </a:r>
              <a:endParaRPr lang="en-US" sz="1050" b="1" dirty="0">
                <a:effectLst>
                  <a:outerShdw blurRad="38100" dist="38100" dir="2700000" algn="tl">
                    <a:srgbClr val="000000">
                      <a:alpha val="43137"/>
                    </a:srgbClr>
                  </a:outerShdw>
                </a:effectLst>
              </a:endParaRPr>
            </a:p>
            <a:p>
              <a:r>
                <a:rPr lang="en-US" sz="1050" b="1" dirty="0" smtClean="0">
                  <a:effectLst>
                    <a:outerShdw blurRad="38100" dist="38100" dir="2700000" algn="tl">
                      <a:srgbClr val="000000">
                        <a:alpha val="43137"/>
                      </a:srgbClr>
                    </a:outerShdw>
                  </a:effectLst>
                </a:rPr>
                <a:t>(RDMA)</a:t>
              </a:r>
              <a:endParaRPr lang="en-US" sz="1050" b="1" dirty="0">
                <a:effectLst>
                  <a:outerShdw blurRad="38100" dist="38100" dir="2700000" algn="tl">
                    <a:srgbClr val="000000">
                      <a:alpha val="43137"/>
                    </a:srgbClr>
                  </a:outerShdw>
                </a:effectLst>
              </a:endParaRPr>
            </a:p>
          </p:txBody>
        </p:sp>
        <p:sp>
          <p:nvSpPr>
            <p:cNvPr id="43" name="Rectangle 42"/>
            <p:cNvSpPr/>
            <p:nvPr/>
          </p:nvSpPr>
          <p:spPr>
            <a:xfrm>
              <a:off x="2346715" y="4111160"/>
              <a:ext cx="716863" cy="430887"/>
            </a:xfrm>
            <a:prstGeom prst="rect">
              <a:avLst/>
            </a:prstGeom>
          </p:spPr>
          <p:txBody>
            <a:bodyPr wrap="none">
              <a:spAutoFit/>
            </a:bodyPr>
            <a:lstStyle/>
            <a:p>
              <a:r>
                <a:rPr lang="en-US" sz="1050" b="1" dirty="0" smtClean="0">
                  <a:effectLst>
                    <a:outerShdw blurRad="38100" dist="38100" dir="2700000" algn="tl">
                      <a:srgbClr val="000000">
                        <a:alpha val="43137"/>
                      </a:srgbClr>
                    </a:outerShdw>
                  </a:effectLst>
                </a:rPr>
                <a:t>10GbE</a:t>
              </a:r>
              <a:endParaRPr lang="en-US" sz="1050" b="1" dirty="0">
                <a:effectLst>
                  <a:outerShdw blurRad="38100" dist="38100" dir="2700000" algn="tl">
                    <a:srgbClr val="000000">
                      <a:alpha val="43137"/>
                    </a:srgbClr>
                  </a:outerShdw>
                </a:effectLst>
              </a:endParaRPr>
            </a:p>
            <a:p>
              <a:r>
                <a:rPr lang="en-US" sz="1050" b="1" dirty="0" smtClean="0">
                  <a:effectLst>
                    <a:outerShdw blurRad="38100" dist="38100" dir="2700000" algn="tl">
                      <a:srgbClr val="000000">
                        <a:alpha val="43137"/>
                      </a:srgbClr>
                    </a:outerShdw>
                  </a:effectLst>
                </a:rPr>
                <a:t>(RDMA)</a:t>
              </a:r>
              <a:endParaRPr lang="en-US" sz="1050" b="1" dirty="0">
                <a:effectLst>
                  <a:outerShdw blurRad="38100" dist="38100" dir="2700000" algn="tl">
                    <a:srgbClr val="000000">
                      <a:alpha val="43137"/>
                    </a:srgbClr>
                  </a:outerShdw>
                </a:effectLst>
              </a:endParaRPr>
            </a:p>
          </p:txBody>
        </p:sp>
        <p:sp>
          <p:nvSpPr>
            <p:cNvPr id="44" name="Rectangle 43"/>
            <p:cNvSpPr/>
            <p:nvPr/>
          </p:nvSpPr>
          <p:spPr>
            <a:xfrm>
              <a:off x="6582759" y="4192881"/>
              <a:ext cx="726481" cy="253916"/>
            </a:xfrm>
            <a:prstGeom prst="rect">
              <a:avLst/>
            </a:prstGeom>
          </p:spPr>
          <p:txBody>
            <a:bodyPr wrap="none">
              <a:spAutoFit/>
            </a:bodyPr>
            <a:lstStyle/>
            <a:p>
              <a:r>
                <a:rPr lang="en-US" sz="1050" b="1" dirty="0" smtClean="0">
                  <a:effectLst>
                    <a:outerShdw blurRad="38100" dist="38100" dir="2700000" algn="tl">
                      <a:srgbClr val="000000">
                        <a:alpha val="43137"/>
                      </a:srgbClr>
                    </a:outerShdw>
                  </a:effectLst>
                </a:rPr>
                <a:t>1/10GbE</a:t>
              </a:r>
              <a:endParaRPr lang="en-US" sz="1050" b="1" dirty="0">
                <a:effectLst>
                  <a:outerShdw blurRad="38100" dist="38100" dir="2700000" algn="tl">
                    <a:srgbClr val="000000">
                      <a:alpha val="43137"/>
                    </a:srgbClr>
                  </a:outerShdw>
                </a:effectLst>
              </a:endParaRPr>
            </a:p>
          </p:txBody>
        </p:sp>
        <p:sp>
          <p:nvSpPr>
            <p:cNvPr id="45" name="Flowchart: Magnetic Disk 44"/>
            <p:cNvSpPr/>
            <p:nvPr/>
          </p:nvSpPr>
          <p:spPr>
            <a:xfrm>
              <a:off x="227429" y="5387008"/>
              <a:ext cx="1811380" cy="711200"/>
            </a:xfrm>
            <a:prstGeom prst="flowChartMagneticDisk">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1600" b="1" dirty="0" smtClean="0">
                  <a:solidFill>
                    <a:schemeClr val="bg1"/>
                  </a:solidFill>
                </a:rPr>
                <a:t>JBOD</a:t>
              </a:r>
            </a:p>
            <a:p>
              <a:pPr algn="ctr"/>
              <a:r>
                <a:rPr lang="en-US" sz="1600" b="1" dirty="0" smtClean="0">
                  <a:solidFill>
                    <a:schemeClr val="bg1"/>
                  </a:solidFill>
                </a:rPr>
                <a:t>Storage Spaces </a:t>
              </a:r>
              <a:endParaRPr lang="en-US" sz="1600" b="1" dirty="0">
                <a:solidFill>
                  <a:schemeClr val="bg1"/>
                </a:solidFill>
              </a:endParaRPr>
            </a:p>
          </p:txBody>
        </p:sp>
      </p:grpSp>
      <p:sp>
        <p:nvSpPr>
          <p:cNvPr id="66" name="Content Placeholder 2"/>
          <p:cNvSpPr txBox="1">
            <a:spLocks/>
          </p:cNvSpPr>
          <p:nvPr/>
        </p:nvSpPr>
        <p:spPr>
          <a:xfrm>
            <a:off x="8532811" y="901455"/>
            <a:ext cx="3445541" cy="5194696"/>
          </a:xfrm>
          <a:prstGeom prst="rect">
            <a:avLst/>
          </a:prstGeom>
        </p:spPr>
        <p:txBody>
          <a:bodyPr>
            <a:normAutofit fontScale="92500" lnSpcReduction="10000"/>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File Server Cluster (SMB3)</a:t>
            </a:r>
          </a:p>
          <a:p>
            <a:r>
              <a:rPr lang="en-US" dirty="0" smtClean="0"/>
              <a:t>Storage Spaces</a:t>
            </a:r>
          </a:p>
          <a:p>
            <a:r>
              <a:rPr lang="en-US" dirty="0" smtClean="0"/>
              <a:t>Infrastructure NIC Teams (LBFO) for Infrastructure and Tenant Traffic</a:t>
            </a:r>
          </a:p>
          <a:p>
            <a:r>
              <a:rPr lang="en-US" dirty="0" smtClean="0"/>
              <a:t>Compute Cluster (Failover Clustering)</a:t>
            </a:r>
          </a:p>
          <a:p>
            <a:endParaRPr lang="en-US" dirty="0" smtClean="0"/>
          </a:p>
          <a:p>
            <a:endParaRPr lang="en-US" dirty="0" smtClean="0"/>
          </a:p>
          <a:p>
            <a:endParaRPr lang="en-US" dirty="0"/>
          </a:p>
        </p:txBody>
      </p:sp>
      <p:sp>
        <p:nvSpPr>
          <p:cNvPr id="67" name="Down Arrow 66"/>
          <p:cNvSpPr/>
          <p:nvPr/>
        </p:nvSpPr>
        <p:spPr bwMode="auto">
          <a:xfrm>
            <a:off x="5576545" y="176422"/>
            <a:ext cx="459675" cy="723900"/>
          </a:xfrm>
          <a:prstGeom prst="downArrow">
            <a:avLst/>
          </a:prstGeom>
          <a:solidFill>
            <a:schemeClr val="accent1">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68" name="Up Arrow 67"/>
          <p:cNvSpPr/>
          <p:nvPr/>
        </p:nvSpPr>
        <p:spPr bwMode="auto">
          <a:xfrm>
            <a:off x="2346715" y="4963741"/>
            <a:ext cx="493797" cy="957759"/>
          </a:xfrm>
          <a:prstGeom prst="upArrow">
            <a:avLst/>
          </a:prstGeom>
          <a:solidFill>
            <a:schemeClr val="accent1">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69" name="Up Arrow 68"/>
          <p:cNvSpPr/>
          <p:nvPr/>
        </p:nvSpPr>
        <p:spPr bwMode="auto">
          <a:xfrm>
            <a:off x="4602752" y="4955182"/>
            <a:ext cx="493797" cy="957759"/>
          </a:xfrm>
          <a:prstGeom prst="upArrow">
            <a:avLst/>
          </a:prstGeom>
          <a:solidFill>
            <a:schemeClr val="accent1">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70" name="Down Arrow 69"/>
          <p:cNvSpPr/>
          <p:nvPr/>
        </p:nvSpPr>
        <p:spPr bwMode="auto">
          <a:xfrm>
            <a:off x="1986838" y="176422"/>
            <a:ext cx="459675" cy="723900"/>
          </a:xfrm>
          <a:prstGeom prst="downArrow">
            <a:avLst/>
          </a:prstGeom>
          <a:solidFill>
            <a:schemeClr val="accent1">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71" name="Up Arrow 70"/>
          <p:cNvSpPr/>
          <p:nvPr/>
        </p:nvSpPr>
        <p:spPr bwMode="auto">
          <a:xfrm>
            <a:off x="6582759" y="4963741"/>
            <a:ext cx="493797" cy="957759"/>
          </a:xfrm>
          <a:prstGeom prst="upArrow">
            <a:avLst/>
          </a:prstGeom>
          <a:solidFill>
            <a:schemeClr val="accent1">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72" name="Up Arrow 71"/>
          <p:cNvSpPr/>
          <p:nvPr/>
        </p:nvSpPr>
        <p:spPr bwMode="auto">
          <a:xfrm>
            <a:off x="804062" y="6098208"/>
            <a:ext cx="493797" cy="670222"/>
          </a:xfrm>
          <a:prstGeom prst="upArrow">
            <a:avLst/>
          </a:prstGeom>
          <a:solidFill>
            <a:schemeClr val="accent1">
              <a:lumMod val="40000"/>
              <a:lumOff val="60000"/>
            </a:scheme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6657578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0-ppt_w/2"/>
                                          </p:val>
                                        </p:tav>
                                      </p:tavLst>
                                    </p:anim>
                                    <p:anim calcmode="lin" valueType="num">
                                      <p:cBhvr additive="base">
                                        <p:cTn id="13" dur="500"/>
                                        <p:tgtEl>
                                          <p:spTgt spid="3"/>
                                        </p:tgtEl>
                                        <p:attrNameLst>
                                          <p:attrName>ppt_y</p:attrName>
                                        </p:attrNameLst>
                                      </p:cBhvr>
                                      <p:tavLst>
                                        <p:tav tm="0">
                                          <p:val>
                                            <p:strVal val="ppt_y"/>
                                          </p:val>
                                        </p:tav>
                                        <p:tav tm="100000">
                                          <p:val>
                                            <p:strVal val="ppt_y"/>
                                          </p:val>
                                        </p:tav>
                                      </p:tavLst>
                                    </p:anim>
                                    <p:set>
                                      <p:cBhvr>
                                        <p:cTn id="14" dur="1" fill="hold">
                                          <p:stCondLst>
                                            <p:cond delay="499"/>
                                          </p:stCondLst>
                                        </p:cTn>
                                        <p:tgtEl>
                                          <p:spTgt spid="3"/>
                                        </p:tgtEl>
                                        <p:attrNameLst>
                                          <p:attrName>style.visibility</p:attrName>
                                        </p:attrNameLst>
                                      </p:cBhvr>
                                      <p:to>
                                        <p:strVal val="hidden"/>
                                      </p:to>
                                    </p:set>
                                  </p:childTnLst>
                                </p:cTn>
                              </p:par>
                              <p:par>
                                <p:cTn id="15" presetID="2" presetClass="exit" presetSubtype="8" fill="hold" grpId="0" nodeType="withEffect">
                                  <p:stCondLst>
                                    <p:cond delay="0"/>
                                  </p:stCondLst>
                                  <p:childTnLst>
                                    <p:anim calcmode="lin" valueType="num">
                                      <p:cBhvr additive="base">
                                        <p:cTn id="16" dur="500"/>
                                        <p:tgtEl>
                                          <p:spTgt spid="2"/>
                                        </p:tgtEl>
                                        <p:attrNameLst>
                                          <p:attrName>ppt_x</p:attrName>
                                        </p:attrNameLst>
                                      </p:cBhvr>
                                      <p:tavLst>
                                        <p:tav tm="0">
                                          <p:val>
                                            <p:strVal val="ppt_x"/>
                                          </p:val>
                                        </p:tav>
                                        <p:tav tm="100000">
                                          <p:val>
                                            <p:strVal val="0-ppt_w/2"/>
                                          </p:val>
                                        </p:tav>
                                      </p:tavLst>
                                    </p:anim>
                                    <p:anim calcmode="lin" valueType="num">
                                      <p:cBhvr additive="base">
                                        <p:cTn id="17" dur="500"/>
                                        <p:tgtEl>
                                          <p:spTgt spid="2"/>
                                        </p:tgtEl>
                                        <p:attrNameLst>
                                          <p:attrName>ppt_y</p:attrName>
                                        </p:attrNameLst>
                                      </p:cBhvr>
                                      <p:tavLst>
                                        <p:tav tm="0">
                                          <p:val>
                                            <p:strVal val="ppt_y"/>
                                          </p:val>
                                        </p:tav>
                                        <p:tav tm="100000">
                                          <p:val>
                                            <p:strVal val="ppt_y"/>
                                          </p:val>
                                        </p:tav>
                                      </p:tavLst>
                                    </p:anim>
                                    <p:set>
                                      <p:cBhvr>
                                        <p:cTn id="18" dur="1" fill="hold">
                                          <p:stCondLst>
                                            <p:cond delay="499"/>
                                          </p:stCondLst>
                                        </p:cTn>
                                        <p:tgtEl>
                                          <p:spTgt spid="2"/>
                                        </p:tgtEl>
                                        <p:attrNameLst>
                                          <p:attrName>style.visibility</p:attrName>
                                        </p:attrNameLst>
                                      </p:cBhvr>
                                      <p:to>
                                        <p:strVal val="hidden"/>
                                      </p:to>
                                    </p:set>
                                  </p:childTnLst>
                                </p:cTn>
                              </p:par>
                            </p:childTnLst>
                          </p:cTn>
                        </p:par>
                        <p:par>
                          <p:cTn id="19" fill="hold">
                            <p:stCondLst>
                              <p:cond delay="500"/>
                            </p:stCondLst>
                            <p:childTnLst>
                              <p:par>
                                <p:cTn id="20" presetID="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1000" fill="hold"/>
                                        <p:tgtEl>
                                          <p:spTgt spid="4"/>
                                        </p:tgtEl>
                                        <p:attrNameLst>
                                          <p:attrName>ppt_x</p:attrName>
                                        </p:attrNameLst>
                                      </p:cBhvr>
                                      <p:tavLst>
                                        <p:tav tm="0">
                                          <p:val>
                                            <p:strVal val="1+#ppt_w/2"/>
                                          </p:val>
                                        </p:tav>
                                        <p:tav tm="100000">
                                          <p:val>
                                            <p:strVal val="#ppt_x"/>
                                          </p:val>
                                        </p:tav>
                                      </p:tavLst>
                                    </p:anim>
                                    <p:anim calcmode="lin" valueType="num">
                                      <p:cBhvr additive="base">
                                        <p:cTn id="23" dur="10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 calcmode="lin" valueType="num">
                                      <p:cBhvr additive="base">
                                        <p:cTn id="27" dur="500" fill="hold"/>
                                        <p:tgtEl>
                                          <p:spTgt spid="66"/>
                                        </p:tgtEl>
                                        <p:attrNameLst>
                                          <p:attrName>ppt_x</p:attrName>
                                        </p:attrNameLst>
                                      </p:cBhvr>
                                      <p:tavLst>
                                        <p:tav tm="0">
                                          <p:val>
                                            <p:strVal val="1+#ppt_w/2"/>
                                          </p:val>
                                        </p:tav>
                                        <p:tav tm="100000">
                                          <p:val>
                                            <p:strVal val="#ppt_x"/>
                                          </p:val>
                                        </p:tav>
                                      </p:tavLst>
                                    </p:anim>
                                    <p:anim calcmode="lin" valueType="num">
                                      <p:cBhvr additive="base">
                                        <p:cTn id="28"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fade">
                                      <p:cBhvr>
                                        <p:cTn id="33" dur="500"/>
                                        <p:tgtEl>
                                          <p:spTgt spid="7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fade">
                                      <p:cBhvr>
                                        <p:cTn id="38" dur="500"/>
                                        <p:tgtEl>
                                          <p:spTgt spid="7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500"/>
                                        <p:tgtEl>
                                          <p:spTgt spid="6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fade">
                                      <p:cBhvr>
                                        <p:cTn id="46" dur="500"/>
                                        <p:tgtEl>
                                          <p:spTgt spid="6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500"/>
                                        <p:tgtEl>
                                          <p:spTgt spid="7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fade">
                                      <p:cBhvr>
                                        <p:cTn id="5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p:bldP spid="3" grpId="1"/>
      <p:bldP spid="66" grpId="0"/>
      <p:bldP spid="67" grpId="0" animBg="1"/>
      <p:bldP spid="68" grpId="0" animBg="1"/>
      <p:bldP spid="69" grpId="0" animBg="1"/>
      <p:bldP spid="70" grpId="0" animBg="1"/>
      <p:bldP spid="71" grpId="0" animBg="1"/>
      <p:bldP spid="7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Implementation</a:t>
            </a:r>
            <a:endParaRPr lang="en-US" dirty="0"/>
          </a:p>
        </p:txBody>
      </p:sp>
      <p:sp>
        <p:nvSpPr>
          <p:cNvPr id="2" name="Title 1"/>
          <p:cNvSpPr>
            <a:spLocks noGrp="1"/>
          </p:cNvSpPr>
          <p:nvPr>
            <p:ph type="ctrTitle"/>
          </p:nvPr>
        </p:nvSpPr>
        <p:spPr/>
        <p:txBody>
          <a:bodyPr/>
          <a:lstStyle/>
          <a:p>
            <a:r>
              <a:rPr lang="en-US" dirty="0"/>
              <a:t>Building a Cloud Infrastructure Demo</a:t>
            </a:r>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5412" y="4783546"/>
            <a:ext cx="723443" cy="1104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resentation Title Rectangle"/>
          <p:cNvSpPr txBox="1">
            <a:spLocks/>
          </p:cNvSpPr>
          <p:nvPr/>
        </p:nvSpPr>
        <p:spPr>
          <a:xfrm>
            <a:off x="7134118" y="4638185"/>
            <a:ext cx="1679973" cy="1381615"/>
          </a:xfrm>
          <a:prstGeom prst="rect">
            <a:avLst/>
          </a:prstGeom>
          <a:noFill/>
        </p:spPr>
        <p:txBody>
          <a:bodyPr lIns="182880" rIns="13716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0" dirty="0" smtClean="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rPr>
              <a:t>Josh </a:t>
            </a:r>
            <a:br>
              <a:rPr lang="en-US" sz="2000" b="0" dirty="0" smtClean="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rPr>
            </a:br>
            <a:r>
              <a:rPr lang="en-US" sz="2000" b="0" dirty="0" smtClean="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rPr>
              <a:t>Adams</a:t>
            </a:r>
            <a:endParaRPr lang="en-US" sz="2000" b="0" dirty="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endParaRPr>
          </a:p>
          <a:p>
            <a:r>
              <a:rPr lang="en-US" sz="1000" b="0" spc="-70" dirty="0" smtClean="0">
                <a:gradFill flip="none" rotWithShape="1">
                  <a:gsLst>
                    <a:gs pos="15000">
                      <a:srgbClr val="000000"/>
                    </a:gs>
                    <a:gs pos="40000">
                      <a:srgbClr val="000000"/>
                    </a:gs>
                  </a:gsLst>
                  <a:lin ang="5400000" scaled="0"/>
                  <a:tileRect/>
                </a:gradFill>
                <a:latin typeface="+mn-lt"/>
              </a:rPr>
              <a:t>Senior Program Manager</a:t>
            </a:r>
          </a:p>
          <a:p>
            <a:r>
              <a:rPr lang="en-US" sz="1000" b="0" spc="-70" dirty="0" smtClean="0">
                <a:gradFill flip="none" rotWithShape="1">
                  <a:gsLst>
                    <a:gs pos="15000">
                      <a:srgbClr val="000000"/>
                    </a:gs>
                    <a:gs pos="40000">
                      <a:srgbClr val="000000"/>
                    </a:gs>
                  </a:gsLst>
                  <a:lin ang="5400000" scaled="0"/>
                  <a:tileRect/>
                </a:gradFill>
                <a:latin typeface="+mn-lt"/>
              </a:rPr>
              <a:t>Microsoft Enterprise Engineer Center (EEC)</a:t>
            </a:r>
            <a:endParaRPr lang="en-US" sz="1000" b="0" spc="-70" dirty="0">
              <a:gradFill flip="none" rotWithShape="1">
                <a:gsLst>
                  <a:gs pos="15000">
                    <a:srgbClr val="000000"/>
                  </a:gs>
                  <a:gs pos="40000">
                    <a:srgbClr val="000000"/>
                  </a:gs>
                </a:gsLst>
                <a:lin ang="5400000" scaled="0"/>
                <a:tileRect/>
              </a:gradFill>
              <a:latin typeface="+mn-lt"/>
            </a:endParaRPr>
          </a:p>
        </p:txBody>
      </p:sp>
      <p:pic>
        <p:nvPicPr>
          <p:cNvPr id="12" name="Picture 2" descr="Yuri Diogenes [MSFT]'s ava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5861" y="4800600"/>
            <a:ext cx="950421" cy="1066800"/>
          </a:xfrm>
          <a:prstGeom prst="rect">
            <a:avLst/>
          </a:prstGeom>
          <a:noFill/>
          <a:extLst>
            <a:ext uri="{909E8E84-426E-40DD-AFC4-6F175D3DCCD1}">
              <a14:hiddenFill xmlns:a14="http://schemas.microsoft.com/office/drawing/2010/main">
                <a:solidFill>
                  <a:srgbClr val="FFFFFF"/>
                </a:solidFill>
              </a14:hiddenFill>
            </a:ext>
          </a:extLst>
        </p:spPr>
      </p:pic>
      <p:sp>
        <p:nvSpPr>
          <p:cNvPr id="13" name="Presentation Title Rectangle"/>
          <p:cNvSpPr txBox="1">
            <a:spLocks/>
          </p:cNvSpPr>
          <p:nvPr/>
        </p:nvSpPr>
        <p:spPr>
          <a:xfrm>
            <a:off x="9693898" y="4901076"/>
            <a:ext cx="1464026" cy="916830"/>
          </a:xfrm>
          <a:prstGeom prst="rect">
            <a:avLst/>
          </a:prstGeom>
          <a:noFill/>
        </p:spPr>
        <p:txBody>
          <a:bodyPr lIns="182880" rIns="137160" anchor="ctr" anchorCtr="0">
            <a:noAutofit/>
          </a:bodyPr>
          <a:lstStyle>
            <a:lvl1pPr algn="l" defTabSz="914363"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charset="0"/>
              </a:defRPr>
            </a:lvl1pPr>
          </a:lstStyle>
          <a:p>
            <a:r>
              <a:rPr lang="en-US" sz="2000" b="0" dirty="0" smtClean="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rPr>
              <a:t>Yuri Diogenes</a:t>
            </a:r>
            <a:endParaRPr lang="en-US" sz="2000" b="0" dirty="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endParaRPr>
          </a:p>
          <a:p>
            <a:r>
              <a:rPr lang="en-US" sz="1000" b="0" spc="-70" dirty="0" smtClean="0">
                <a:gradFill flip="none" rotWithShape="1">
                  <a:gsLst>
                    <a:gs pos="15000">
                      <a:srgbClr val="000000"/>
                    </a:gs>
                    <a:gs pos="40000">
                      <a:srgbClr val="000000"/>
                    </a:gs>
                  </a:gsLst>
                  <a:lin ang="5400000" scaled="0"/>
                  <a:tileRect/>
                </a:gradFill>
                <a:latin typeface="+mn-lt"/>
              </a:rPr>
              <a:t>Senior Technical Writer</a:t>
            </a:r>
          </a:p>
          <a:p>
            <a:r>
              <a:rPr lang="en-US" sz="1000" b="0" spc="-70" dirty="0" smtClean="0">
                <a:gradFill flip="none" rotWithShape="1">
                  <a:gsLst>
                    <a:gs pos="15000">
                      <a:srgbClr val="000000"/>
                    </a:gs>
                    <a:gs pos="40000">
                      <a:srgbClr val="000000"/>
                    </a:gs>
                  </a:gsLst>
                  <a:lin ang="5400000" scaled="0"/>
                  <a:tileRect/>
                </a:gradFill>
                <a:latin typeface="+mn-lt"/>
              </a:rPr>
              <a:t>Microsoft SCD </a:t>
            </a:r>
            <a:r>
              <a:rPr lang="en-US" sz="1000" b="0" spc="-70" dirty="0" err="1" smtClean="0">
                <a:gradFill flip="none" rotWithShape="1">
                  <a:gsLst>
                    <a:gs pos="15000">
                      <a:srgbClr val="000000"/>
                    </a:gs>
                    <a:gs pos="40000">
                      <a:srgbClr val="000000"/>
                    </a:gs>
                  </a:gsLst>
                  <a:lin ang="5400000" scaled="0"/>
                  <a:tileRect/>
                </a:gradFill>
                <a:latin typeface="+mn-lt"/>
              </a:rPr>
              <a:t>iX</a:t>
            </a:r>
            <a:r>
              <a:rPr lang="en-US" sz="1000" b="0" spc="-70" dirty="0" smtClean="0">
                <a:gradFill flip="none" rotWithShape="1">
                  <a:gsLst>
                    <a:gs pos="15000">
                      <a:srgbClr val="000000"/>
                    </a:gs>
                    <a:gs pos="40000">
                      <a:srgbClr val="000000"/>
                    </a:gs>
                  </a:gsLst>
                  <a:lin ang="5400000" scaled="0"/>
                  <a:tileRect/>
                </a:gradFill>
                <a:latin typeface="+mn-lt"/>
              </a:rPr>
              <a:t> Foundations Group</a:t>
            </a:r>
            <a:endParaRPr lang="en-US" sz="1000" b="0" spc="-70" dirty="0">
              <a:gradFill flip="none" rotWithShape="1">
                <a:gsLst>
                  <a:gs pos="15000">
                    <a:srgbClr val="000000"/>
                  </a:gs>
                  <a:gs pos="40000">
                    <a:srgbClr val="000000"/>
                  </a:gs>
                </a:gsLst>
                <a:lin ang="5400000" scaled="0"/>
                <a:tileRect/>
              </a:gradFill>
              <a:latin typeface="+mn-lt"/>
            </a:endParaRPr>
          </a:p>
        </p:txBody>
      </p:sp>
    </p:spTree>
    <p:extLst>
      <p:ext uri="{BB962C8B-B14F-4D97-AF65-F5344CB8AC3E}">
        <p14:creationId xmlns:p14="http://schemas.microsoft.com/office/powerpoint/2010/main" val="42146661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Implementation Steps Part 1: Storage</a:t>
            </a:r>
            <a:endParaRPr lang="en-US"/>
          </a:p>
        </p:txBody>
      </p:sp>
      <p:sp>
        <p:nvSpPr>
          <p:cNvPr id="3" name="Text Placeholder 2"/>
          <p:cNvSpPr>
            <a:spLocks noGrp="1"/>
          </p:cNvSpPr>
          <p:nvPr>
            <p:ph type="body" sz="quarter" idx="10"/>
          </p:nvPr>
        </p:nvSpPr>
        <p:spPr>
          <a:xfrm>
            <a:off x="519112" y="1447799"/>
            <a:ext cx="11149013" cy="4776692"/>
          </a:xfrm>
        </p:spPr>
        <p:txBody>
          <a:bodyPr/>
          <a:lstStyle/>
          <a:p>
            <a:r>
              <a:rPr lang="en-US" dirty="0" smtClean="0"/>
              <a:t>Initial Storage Configuration</a:t>
            </a:r>
          </a:p>
          <a:p>
            <a:pPr lvl="1"/>
            <a:r>
              <a:rPr lang="en-US" dirty="0" smtClean="0"/>
              <a:t>Connect and Prepare Shared Storage</a:t>
            </a:r>
          </a:p>
          <a:p>
            <a:pPr lvl="1"/>
            <a:r>
              <a:rPr lang="en-US" dirty="0" smtClean="0"/>
              <a:t>Install Roles and Features</a:t>
            </a:r>
          </a:p>
          <a:p>
            <a:r>
              <a:rPr lang="en-US" dirty="0" smtClean="0"/>
              <a:t>Storage Cluster Setup</a:t>
            </a:r>
          </a:p>
          <a:p>
            <a:pPr lvl="1"/>
            <a:r>
              <a:rPr lang="en-US" dirty="0"/>
              <a:t>Cluster Validation</a:t>
            </a:r>
          </a:p>
          <a:p>
            <a:pPr lvl="1"/>
            <a:r>
              <a:rPr lang="en-US" dirty="0"/>
              <a:t>Cluster </a:t>
            </a:r>
            <a:r>
              <a:rPr lang="en-US" dirty="0" smtClean="0"/>
              <a:t>Wizard</a:t>
            </a:r>
          </a:p>
          <a:p>
            <a:pPr lvl="1"/>
            <a:r>
              <a:rPr lang="en-US" dirty="0" smtClean="0"/>
              <a:t>Clustered Storage</a:t>
            </a:r>
          </a:p>
          <a:p>
            <a:pPr lvl="1"/>
            <a:r>
              <a:rPr lang="en-US" dirty="0" smtClean="0"/>
              <a:t>CSV and Scale-Out File Server</a:t>
            </a:r>
          </a:p>
          <a:p>
            <a:pPr lvl="1"/>
            <a:r>
              <a:rPr lang="en-US" dirty="0" smtClean="0"/>
              <a:t>Shared Folders</a:t>
            </a:r>
          </a:p>
          <a:p>
            <a:pPr lvl="1"/>
            <a:endParaRPr lang="en-US" dirty="0"/>
          </a:p>
        </p:txBody>
      </p:sp>
    </p:spTree>
    <p:extLst>
      <p:ext uri="{BB962C8B-B14F-4D97-AF65-F5344CB8AC3E}">
        <p14:creationId xmlns:p14="http://schemas.microsoft.com/office/powerpoint/2010/main" val="148183784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Agenda</a:t>
            </a:r>
            <a:endParaRPr lang="en-US" dirty="0"/>
          </a:p>
        </p:txBody>
      </p:sp>
      <p:sp>
        <p:nvSpPr>
          <p:cNvPr id="3" name="Text Placeholder 2"/>
          <p:cNvSpPr>
            <a:spLocks noGrp="1"/>
          </p:cNvSpPr>
          <p:nvPr>
            <p:ph type="body" sz="quarter" idx="10"/>
          </p:nvPr>
        </p:nvSpPr>
        <p:spPr>
          <a:xfrm>
            <a:off x="455612" y="1016401"/>
            <a:ext cx="11149013" cy="4912114"/>
          </a:xfrm>
        </p:spPr>
        <p:txBody>
          <a:bodyPr/>
          <a:lstStyle/>
          <a:p>
            <a:r>
              <a:rPr lang="pt-BR" dirty="0" smtClean="0"/>
              <a:t>Concepts</a:t>
            </a:r>
            <a:endParaRPr lang="en-US" dirty="0" smtClean="0"/>
          </a:p>
          <a:p>
            <a:pPr lvl="1"/>
            <a:r>
              <a:rPr lang="en-US" dirty="0" smtClean="0"/>
              <a:t>Defining Cloud</a:t>
            </a:r>
          </a:p>
          <a:p>
            <a:pPr lvl="1"/>
            <a:r>
              <a:rPr lang="en-US" dirty="0" smtClean="0"/>
              <a:t>Private Cloud Reference Architecture</a:t>
            </a:r>
          </a:p>
          <a:p>
            <a:r>
              <a:rPr lang="pt-BR" dirty="0" smtClean="0"/>
              <a:t>Scenarios</a:t>
            </a:r>
            <a:endParaRPr lang="en-US" dirty="0" smtClean="0"/>
          </a:p>
          <a:p>
            <a:pPr lvl="1"/>
            <a:r>
              <a:rPr lang="en-US" dirty="0" smtClean="0"/>
              <a:t>Practical scenarios</a:t>
            </a:r>
          </a:p>
          <a:p>
            <a:r>
              <a:rPr lang="pt-BR" dirty="0" smtClean="0"/>
              <a:t>Designing and Planning</a:t>
            </a:r>
          </a:p>
          <a:p>
            <a:pPr lvl="1"/>
            <a:r>
              <a:rPr lang="pt-BR" dirty="0" smtClean="0"/>
              <a:t>What’s right for me?</a:t>
            </a:r>
            <a:endParaRPr lang="en-US" dirty="0" smtClean="0"/>
          </a:p>
          <a:p>
            <a:r>
              <a:rPr lang="pt-BR" dirty="0" smtClean="0"/>
              <a:t>Implementation</a:t>
            </a:r>
            <a:endParaRPr lang="en-US" dirty="0" smtClean="0"/>
          </a:p>
          <a:p>
            <a:pPr lvl="1"/>
            <a:r>
              <a:rPr lang="en-US" dirty="0" smtClean="0"/>
              <a:t>Building a Cloud Infrastructure Demo</a:t>
            </a:r>
          </a:p>
          <a:p>
            <a:pPr lvl="1"/>
            <a:endParaRPr lang="en-US"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a:xfrm>
            <a:off x="4179052" y="3352800"/>
            <a:ext cx="6610546" cy="1357830"/>
          </a:xfrm>
        </p:spPr>
        <p:txBody>
          <a:bodyPr/>
          <a:lstStyle/>
          <a:p>
            <a:r>
              <a:rPr lang="en-US" dirty="0" smtClean="0"/>
              <a:t>Building a Cloud Infrastructure Part 1 - Storage</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1412" y="4724400"/>
            <a:ext cx="723443" cy="1104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Presentation Title Rectangle"/>
          <p:cNvSpPr txBox="1">
            <a:spLocks/>
          </p:cNvSpPr>
          <p:nvPr/>
        </p:nvSpPr>
        <p:spPr>
          <a:xfrm>
            <a:off x="9420118" y="4579039"/>
            <a:ext cx="1679973" cy="1381615"/>
          </a:xfrm>
          <a:prstGeom prst="rect">
            <a:avLst/>
          </a:prstGeom>
          <a:noFill/>
        </p:spPr>
        <p:txBody>
          <a:bodyPr lIns="182880" rIns="13716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0" dirty="0" smtClean="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rPr>
              <a:t>Josh </a:t>
            </a:r>
            <a:br>
              <a:rPr lang="en-US" sz="2000" b="0" dirty="0" smtClean="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rPr>
            </a:br>
            <a:r>
              <a:rPr lang="en-US" sz="2000" b="0" dirty="0" smtClean="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rPr>
              <a:t>Adams</a:t>
            </a:r>
            <a:endParaRPr lang="en-US" sz="2000" b="0" dirty="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endParaRPr>
          </a:p>
          <a:p>
            <a:r>
              <a:rPr lang="en-US" sz="1000" b="0" spc="-70" dirty="0" smtClean="0">
                <a:gradFill flip="none" rotWithShape="1">
                  <a:gsLst>
                    <a:gs pos="15000">
                      <a:srgbClr val="000000"/>
                    </a:gs>
                    <a:gs pos="40000">
                      <a:srgbClr val="000000"/>
                    </a:gs>
                  </a:gsLst>
                  <a:lin ang="5400000" scaled="0"/>
                  <a:tileRect/>
                </a:gradFill>
                <a:latin typeface="+mn-lt"/>
              </a:rPr>
              <a:t>Senior Program Manager</a:t>
            </a:r>
          </a:p>
          <a:p>
            <a:r>
              <a:rPr lang="en-US" sz="1000" b="0" spc="-70" dirty="0" smtClean="0">
                <a:gradFill flip="none" rotWithShape="1">
                  <a:gsLst>
                    <a:gs pos="15000">
                      <a:srgbClr val="000000"/>
                    </a:gs>
                    <a:gs pos="40000">
                      <a:srgbClr val="000000"/>
                    </a:gs>
                  </a:gsLst>
                  <a:lin ang="5400000" scaled="0"/>
                  <a:tileRect/>
                </a:gradFill>
                <a:latin typeface="+mn-lt"/>
              </a:rPr>
              <a:t>Microsoft Enterprise Engineer Center (EEC)</a:t>
            </a:r>
            <a:endParaRPr lang="en-US" sz="1000" b="0" spc="-70" dirty="0">
              <a:gradFill flip="none" rotWithShape="1">
                <a:gsLst>
                  <a:gs pos="15000">
                    <a:srgbClr val="000000"/>
                  </a:gs>
                  <a:gs pos="40000">
                    <a:srgbClr val="000000"/>
                  </a:gs>
                </a:gsLst>
                <a:lin ang="5400000" scaled="0"/>
                <a:tileRect/>
              </a:gradFill>
              <a:latin typeface="+mn-l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Steps Part 2: Hyper-V</a:t>
            </a:r>
            <a:endParaRPr lang="en-US" dirty="0"/>
          </a:p>
        </p:txBody>
      </p:sp>
      <p:sp>
        <p:nvSpPr>
          <p:cNvPr id="3" name="Text Placeholder 2"/>
          <p:cNvSpPr>
            <a:spLocks noGrp="1"/>
          </p:cNvSpPr>
          <p:nvPr>
            <p:ph type="body" sz="quarter" idx="10"/>
          </p:nvPr>
        </p:nvSpPr>
        <p:spPr>
          <a:xfrm>
            <a:off x="519112" y="1447799"/>
            <a:ext cx="11149013" cy="5318379"/>
          </a:xfrm>
        </p:spPr>
        <p:txBody>
          <a:bodyPr/>
          <a:lstStyle/>
          <a:p>
            <a:r>
              <a:rPr lang="en-US" dirty="0" smtClean="0"/>
              <a:t>Hyper-V Configuration</a:t>
            </a:r>
          </a:p>
          <a:p>
            <a:pPr lvl="1"/>
            <a:r>
              <a:rPr lang="en-US" dirty="0" smtClean="0"/>
              <a:t>BIOS Requirements</a:t>
            </a:r>
          </a:p>
          <a:p>
            <a:pPr lvl="1"/>
            <a:r>
              <a:rPr lang="en-US" dirty="0" smtClean="0"/>
              <a:t>Install Roles and Features</a:t>
            </a:r>
          </a:p>
          <a:p>
            <a:r>
              <a:rPr lang="en-US" dirty="0" smtClean="0"/>
              <a:t>Hyper-V Cluster Configuration</a:t>
            </a:r>
          </a:p>
          <a:p>
            <a:pPr lvl="1"/>
            <a:r>
              <a:rPr lang="en-US" dirty="0" smtClean="0"/>
              <a:t>Cluster Validation</a:t>
            </a:r>
          </a:p>
          <a:p>
            <a:pPr lvl="1"/>
            <a:r>
              <a:rPr lang="en-US" dirty="0" smtClean="0"/>
              <a:t>Cluster Wizard</a:t>
            </a:r>
          </a:p>
          <a:p>
            <a:pPr lvl="1"/>
            <a:r>
              <a:rPr lang="en-US" dirty="0" smtClean="0"/>
              <a:t>Cluster Tuning</a:t>
            </a:r>
          </a:p>
          <a:p>
            <a:r>
              <a:rPr lang="en-US" dirty="0" smtClean="0"/>
              <a:t>Additional Hyper-V Configuration</a:t>
            </a:r>
          </a:p>
          <a:p>
            <a:pPr lvl="1"/>
            <a:r>
              <a:rPr lang="en-US" dirty="0" smtClean="0"/>
              <a:t>Data Location</a:t>
            </a:r>
          </a:p>
          <a:p>
            <a:pPr lvl="1"/>
            <a:r>
              <a:rPr lang="en-US" dirty="0" smtClean="0"/>
              <a:t>Virtual Switch</a:t>
            </a:r>
          </a:p>
          <a:p>
            <a:pPr lvl="1"/>
            <a:endParaRPr lang="en-US" dirty="0"/>
          </a:p>
        </p:txBody>
      </p:sp>
    </p:spTree>
    <p:extLst>
      <p:ext uri="{BB962C8B-B14F-4D97-AF65-F5344CB8AC3E}">
        <p14:creationId xmlns:p14="http://schemas.microsoft.com/office/powerpoint/2010/main" val="39989760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a:xfrm>
            <a:off x="4179052" y="3352800"/>
            <a:ext cx="6610546" cy="1357830"/>
          </a:xfrm>
        </p:spPr>
        <p:txBody>
          <a:bodyPr/>
          <a:lstStyle/>
          <a:p>
            <a:r>
              <a:rPr lang="en-US" dirty="0" smtClean="0"/>
              <a:t>Building a Cloud Infrastructure Part 2 – Hyper-V</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1412" y="4724400"/>
            <a:ext cx="723443" cy="1104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Presentation Title Rectangle"/>
          <p:cNvSpPr txBox="1">
            <a:spLocks/>
          </p:cNvSpPr>
          <p:nvPr/>
        </p:nvSpPr>
        <p:spPr>
          <a:xfrm>
            <a:off x="9420118" y="4579039"/>
            <a:ext cx="1679973" cy="1381615"/>
          </a:xfrm>
          <a:prstGeom prst="rect">
            <a:avLst/>
          </a:prstGeom>
          <a:noFill/>
        </p:spPr>
        <p:txBody>
          <a:bodyPr lIns="182880" rIns="13716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0" dirty="0" smtClean="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rPr>
              <a:t>Josh </a:t>
            </a:r>
            <a:br>
              <a:rPr lang="en-US" sz="2000" b="0" dirty="0" smtClean="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rPr>
            </a:br>
            <a:r>
              <a:rPr lang="en-US" sz="2000" b="0" dirty="0" smtClean="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rPr>
              <a:t>Adams</a:t>
            </a:r>
            <a:endParaRPr lang="en-US" sz="2000" b="0" dirty="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endParaRPr>
          </a:p>
          <a:p>
            <a:r>
              <a:rPr lang="en-US" sz="1000" b="0" spc="-70" dirty="0" smtClean="0">
                <a:gradFill flip="none" rotWithShape="1">
                  <a:gsLst>
                    <a:gs pos="15000">
                      <a:srgbClr val="000000"/>
                    </a:gs>
                    <a:gs pos="40000">
                      <a:srgbClr val="000000"/>
                    </a:gs>
                  </a:gsLst>
                  <a:lin ang="5400000" scaled="0"/>
                  <a:tileRect/>
                </a:gradFill>
                <a:latin typeface="+mn-lt"/>
              </a:rPr>
              <a:t>Senior Program Manager</a:t>
            </a:r>
          </a:p>
          <a:p>
            <a:r>
              <a:rPr lang="en-US" sz="1000" b="0" spc="-70" dirty="0" smtClean="0">
                <a:gradFill flip="none" rotWithShape="1">
                  <a:gsLst>
                    <a:gs pos="15000">
                      <a:srgbClr val="000000"/>
                    </a:gs>
                    <a:gs pos="40000">
                      <a:srgbClr val="000000"/>
                    </a:gs>
                  </a:gsLst>
                  <a:lin ang="5400000" scaled="0"/>
                  <a:tileRect/>
                </a:gradFill>
                <a:latin typeface="+mn-lt"/>
              </a:rPr>
              <a:t>Microsoft Enterprise Engineer Center (EEC)</a:t>
            </a:r>
            <a:endParaRPr lang="en-US" sz="1000" b="0" spc="-70" dirty="0">
              <a:gradFill flip="none" rotWithShape="1">
                <a:gsLst>
                  <a:gs pos="15000">
                    <a:srgbClr val="000000"/>
                  </a:gs>
                  <a:gs pos="40000">
                    <a:srgbClr val="000000"/>
                  </a:gs>
                </a:gsLst>
                <a:lin ang="5400000" scaled="0"/>
                <a:tileRect/>
              </a:gradFill>
              <a:latin typeface="+mn-l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Steps Part 3: Validation</a:t>
            </a:r>
            <a:endParaRPr lang="en-US" dirty="0"/>
          </a:p>
        </p:txBody>
      </p:sp>
      <p:sp>
        <p:nvSpPr>
          <p:cNvPr id="3" name="Text Placeholder 2"/>
          <p:cNvSpPr>
            <a:spLocks noGrp="1"/>
          </p:cNvSpPr>
          <p:nvPr>
            <p:ph type="body" sz="quarter" idx="10"/>
          </p:nvPr>
        </p:nvSpPr>
        <p:spPr>
          <a:xfrm>
            <a:off x="519112" y="1447799"/>
            <a:ext cx="11149013" cy="2406813"/>
          </a:xfrm>
        </p:spPr>
        <p:txBody>
          <a:bodyPr/>
          <a:lstStyle/>
          <a:p>
            <a:r>
              <a:rPr lang="en-US" dirty="0" smtClean="0"/>
              <a:t>Validate the configuration</a:t>
            </a:r>
          </a:p>
          <a:p>
            <a:pPr lvl="1"/>
            <a:r>
              <a:rPr lang="en-US" dirty="0" smtClean="0"/>
              <a:t>Create a VM</a:t>
            </a:r>
          </a:p>
          <a:p>
            <a:pPr lvl="1"/>
            <a:r>
              <a:rPr lang="en-US" dirty="0" smtClean="0"/>
              <a:t>Perform a Quick or Live Migration</a:t>
            </a:r>
          </a:p>
          <a:p>
            <a:endParaRPr lang="en-US" dirty="0" smtClean="0"/>
          </a:p>
          <a:p>
            <a:pPr lvl="1"/>
            <a:endParaRPr lang="en-US" dirty="0"/>
          </a:p>
        </p:txBody>
      </p:sp>
    </p:spTree>
    <p:extLst>
      <p:ext uri="{BB962C8B-B14F-4D97-AF65-F5344CB8AC3E}">
        <p14:creationId xmlns:p14="http://schemas.microsoft.com/office/powerpoint/2010/main" val="218669164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a:xfrm>
            <a:off x="4179052" y="3352800"/>
            <a:ext cx="6610546" cy="1357830"/>
          </a:xfrm>
        </p:spPr>
        <p:txBody>
          <a:bodyPr/>
          <a:lstStyle/>
          <a:p>
            <a:r>
              <a:rPr lang="en-US" dirty="0" smtClean="0"/>
              <a:t>Building a Cloud Infrastructure Part 3 – Validation</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1412" y="4724400"/>
            <a:ext cx="723443" cy="1104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Presentation Title Rectangle"/>
          <p:cNvSpPr txBox="1">
            <a:spLocks/>
          </p:cNvSpPr>
          <p:nvPr/>
        </p:nvSpPr>
        <p:spPr>
          <a:xfrm>
            <a:off x="9420118" y="4579039"/>
            <a:ext cx="1679973" cy="1381615"/>
          </a:xfrm>
          <a:prstGeom prst="rect">
            <a:avLst/>
          </a:prstGeom>
          <a:noFill/>
        </p:spPr>
        <p:txBody>
          <a:bodyPr lIns="182880" rIns="13716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0" dirty="0" smtClean="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rPr>
              <a:t>Josh </a:t>
            </a:r>
            <a:br>
              <a:rPr lang="en-US" sz="2000" b="0" dirty="0" smtClean="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rPr>
            </a:br>
            <a:r>
              <a:rPr lang="en-US" sz="2000" b="0" dirty="0" smtClean="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rPr>
              <a:t>Adams</a:t>
            </a:r>
            <a:endParaRPr lang="en-US" sz="2000" b="0" dirty="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endParaRPr>
          </a:p>
          <a:p>
            <a:r>
              <a:rPr lang="en-US" sz="1000" b="0" spc="-70" dirty="0" smtClean="0">
                <a:gradFill flip="none" rotWithShape="1">
                  <a:gsLst>
                    <a:gs pos="15000">
                      <a:srgbClr val="000000"/>
                    </a:gs>
                    <a:gs pos="40000">
                      <a:srgbClr val="000000"/>
                    </a:gs>
                  </a:gsLst>
                  <a:lin ang="5400000" scaled="0"/>
                  <a:tileRect/>
                </a:gradFill>
                <a:latin typeface="+mn-lt"/>
              </a:rPr>
              <a:t>Senior Program Manager</a:t>
            </a:r>
          </a:p>
          <a:p>
            <a:r>
              <a:rPr lang="en-US" sz="1000" b="0" spc="-70" dirty="0" smtClean="0">
                <a:gradFill flip="none" rotWithShape="1">
                  <a:gsLst>
                    <a:gs pos="15000">
                      <a:srgbClr val="000000"/>
                    </a:gs>
                    <a:gs pos="40000">
                      <a:srgbClr val="000000"/>
                    </a:gs>
                  </a:gsLst>
                  <a:lin ang="5400000" scaled="0"/>
                  <a:tileRect/>
                </a:gradFill>
                <a:latin typeface="+mn-lt"/>
              </a:rPr>
              <a:t>Microsoft Enterprise Engineer Center (EEC)</a:t>
            </a:r>
            <a:endParaRPr lang="en-US" sz="1000" b="0" spc="-70" dirty="0">
              <a:gradFill flip="none" rotWithShape="1">
                <a:gsLst>
                  <a:gs pos="15000">
                    <a:srgbClr val="000000"/>
                  </a:gs>
                  <a:gs pos="40000">
                    <a:srgbClr val="000000"/>
                  </a:gs>
                </a:gsLst>
                <a:lin ang="5400000" scaled="0"/>
                <a:tileRect/>
              </a:gradFill>
              <a:latin typeface="+mn-l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9954692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smtClean="0"/>
              <a:t>announcing</a:t>
            </a:r>
            <a:endParaRPr lang="en-US" dirty="0"/>
          </a:p>
        </p:txBody>
      </p:sp>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dirty="0" smtClean="0"/>
              <a:t>New Windows Server 2012 Book</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Introducing Windows Server 2012</a:t>
            </a:r>
            <a:endParaRPr lang="en-US" dirty="0"/>
          </a:p>
        </p:txBody>
      </p:sp>
      <p:pic>
        <p:nvPicPr>
          <p:cNvPr id="1026" name="Picture 2"/>
          <p:cNvPicPr>
            <a:picLocks noChangeAspect="1" noChangeArrowheads="1"/>
          </p:cNvPicPr>
          <p:nvPr/>
        </p:nvPicPr>
        <p:blipFill>
          <a:blip r:embed="rId2"/>
          <a:srcRect/>
          <a:stretch>
            <a:fillRect/>
          </a:stretch>
        </p:blipFill>
        <p:spPr bwMode="auto">
          <a:xfrm>
            <a:off x="608012" y="1371600"/>
            <a:ext cx="3692288" cy="4505325"/>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5027612" y="1600200"/>
            <a:ext cx="6638164" cy="1071062"/>
          </a:xfrm>
          <a:prstGeom prst="rect">
            <a:avLst/>
          </a:prstGeom>
          <a:noFill/>
        </p:spPr>
        <p:txBody>
          <a:bodyPr wrap="none" lIns="91440" tIns="91440" rIns="91440" bIns="91440" rtlCol="0">
            <a:spAutoFit/>
          </a:bodyPr>
          <a:lstStyle/>
          <a:p>
            <a:pPr>
              <a:lnSpc>
                <a:spcPct val="90000"/>
              </a:lnSpc>
              <a:spcBef>
                <a:spcPct val="20000"/>
              </a:spcBef>
              <a:buSzPct val="90000"/>
            </a:pPr>
            <a:r>
              <a:rPr lang="en-US" sz="3200" dirty="0" smtClean="0">
                <a:solidFill>
                  <a:schemeClr val="tx1">
                    <a:alpha val="99000"/>
                  </a:schemeClr>
                </a:solidFill>
              </a:rPr>
              <a:t>Read it all with an extra attention to</a:t>
            </a:r>
            <a:br>
              <a:rPr lang="en-US" sz="3200" dirty="0" smtClean="0">
                <a:solidFill>
                  <a:schemeClr val="tx1">
                    <a:alpha val="99000"/>
                  </a:schemeClr>
                </a:solidFill>
              </a:rPr>
            </a:br>
            <a:r>
              <a:rPr lang="en-US" sz="3200" dirty="0" smtClean="0">
                <a:solidFill>
                  <a:schemeClr val="tx1">
                    <a:alpha val="99000"/>
                  </a:schemeClr>
                </a:solidFill>
              </a:rPr>
              <a:t>Chapter 2!</a:t>
            </a:r>
          </a:p>
        </p:txBody>
      </p:sp>
      <p:pic>
        <p:nvPicPr>
          <p:cNvPr id="1027" name="Picture 3"/>
          <p:cNvPicPr>
            <a:picLocks noChangeAspect="1" noChangeArrowheads="1"/>
          </p:cNvPicPr>
          <p:nvPr/>
        </p:nvPicPr>
        <p:blipFill>
          <a:blip r:embed="rId3"/>
          <a:srcRect/>
          <a:stretch>
            <a:fillRect/>
          </a:stretch>
        </p:blipFill>
        <p:spPr bwMode="auto">
          <a:xfrm>
            <a:off x="5637212" y="3581400"/>
            <a:ext cx="5257800" cy="2647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54692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smtClean="0"/>
              <a:t>announcing</a:t>
            </a:r>
            <a:endParaRPr lang="en-US" dirty="0"/>
          </a:p>
        </p:txBody>
      </p:sp>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dirty="0" smtClean="0"/>
              <a:t>New Windows Server 2012 Security Book</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smtClean="0"/>
              <a:t>Windows Server 2012 Security from End to Edge and Beyond</a:t>
            </a:r>
            <a:endParaRPr lang="en-US" dirty="0"/>
          </a:p>
        </p:txBody>
      </p:sp>
      <p:sp>
        <p:nvSpPr>
          <p:cNvPr id="4" name="TextBox 3"/>
          <p:cNvSpPr txBox="1"/>
          <p:nvPr/>
        </p:nvSpPr>
        <p:spPr>
          <a:xfrm>
            <a:off x="303212" y="3352800"/>
            <a:ext cx="6019800" cy="627864"/>
          </a:xfrm>
          <a:prstGeom prst="rect">
            <a:avLst/>
          </a:prstGeom>
          <a:noFill/>
        </p:spPr>
        <p:txBody>
          <a:bodyPr wrap="square" lIns="91440" tIns="91440" rIns="91440" bIns="91440" rtlCol="0">
            <a:spAutoFit/>
          </a:bodyPr>
          <a:lstStyle/>
          <a:p>
            <a:pPr>
              <a:lnSpc>
                <a:spcPct val="90000"/>
              </a:lnSpc>
              <a:spcBef>
                <a:spcPct val="20000"/>
              </a:spcBef>
              <a:buSzPct val="90000"/>
            </a:pPr>
            <a:r>
              <a:rPr lang="en-US" sz="3200" dirty="0" smtClean="0">
                <a:solidFill>
                  <a:schemeClr val="tx1">
                    <a:alpha val="99000"/>
                  </a:schemeClr>
                </a:solidFill>
              </a:rPr>
              <a:t>Expected release date: Q1 2013</a:t>
            </a:r>
          </a:p>
        </p:txBody>
      </p:sp>
      <p:pic>
        <p:nvPicPr>
          <p:cNvPr id="2050" name="Picture 2"/>
          <p:cNvPicPr>
            <a:picLocks noChangeAspect="1" noChangeArrowheads="1"/>
          </p:cNvPicPr>
          <p:nvPr/>
        </p:nvPicPr>
        <p:blipFill>
          <a:blip r:embed="rId2"/>
          <a:srcRect/>
          <a:stretch>
            <a:fillRect/>
          </a:stretch>
        </p:blipFill>
        <p:spPr bwMode="auto">
          <a:xfrm>
            <a:off x="6856412" y="1371600"/>
            <a:ext cx="4098581" cy="5029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54692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Concepts</a:t>
            </a:r>
            <a:endParaRPr lang="en-US" dirty="0"/>
          </a:p>
        </p:txBody>
      </p:sp>
      <p:sp>
        <p:nvSpPr>
          <p:cNvPr id="2" name="Title 1"/>
          <p:cNvSpPr>
            <a:spLocks noGrp="1"/>
          </p:cNvSpPr>
          <p:nvPr>
            <p:ph type="ctrTitle"/>
          </p:nvPr>
        </p:nvSpPr>
        <p:spPr>
          <a:xfrm>
            <a:off x="4179052" y="3352800"/>
            <a:ext cx="6610546" cy="1905000"/>
          </a:xfrm>
        </p:spPr>
        <p:txBody>
          <a:bodyPr/>
          <a:lstStyle/>
          <a:p>
            <a:r>
              <a:rPr lang="en-US" sz="3600" dirty="0"/>
              <a:t>Building a Cloud Infrastructure on Windows Server </a:t>
            </a:r>
            <a:r>
              <a:rPr lang="en-US" sz="3600" dirty="0" smtClean="0"/>
              <a:t>2012</a:t>
            </a:r>
            <a:br>
              <a:rPr lang="en-US" sz="3600" dirty="0" smtClean="0"/>
            </a:br>
            <a:endParaRPr lang="en-US" sz="3600"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4212" y="4876800"/>
            <a:ext cx="726983" cy="996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resentation Title Rectangle"/>
          <p:cNvSpPr txBox="1">
            <a:spLocks/>
          </p:cNvSpPr>
          <p:nvPr/>
        </p:nvSpPr>
        <p:spPr>
          <a:xfrm>
            <a:off x="9031196" y="5105400"/>
            <a:ext cx="1981200" cy="768312"/>
          </a:xfrm>
          <a:prstGeom prst="rect">
            <a:avLst/>
          </a:prstGeom>
          <a:noFill/>
        </p:spPr>
        <p:txBody>
          <a:bodyPr lIns="182880" rIns="137160" anchor="ctr" anchorCtr="0">
            <a:noAutofit/>
          </a:bodyPr>
          <a:lstStyle>
            <a:lvl1pPr algn="l" defTabSz="914363"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charset="0"/>
              </a:defRPr>
            </a:lvl1pPr>
          </a:lstStyle>
          <a:p>
            <a:r>
              <a:rPr lang="en-US" sz="2000" b="0" dirty="0" smtClean="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rPr>
              <a:t>Tom Shinder</a:t>
            </a:r>
            <a:endParaRPr lang="en-US" sz="2000" b="0" dirty="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endParaRPr>
          </a:p>
          <a:p>
            <a:r>
              <a:rPr lang="en-US" sz="1000" b="0" spc="-70" dirty="0" smtClean="0">
                <a:gradFill flip="none" rotWithShape="1">
                  <a:gsLst>
                    <a:gs pos="15000">
                      <a:srgbClr val="000000"/>
                    </a:gs>
                    <a:gs pos="40000">
                      <a:srgbClr val="000000"/>
                    </a:gs>
                  </a:gsLst>
                  <a:lin ang="5400000" scaled="0"/>
                  <a:tileRect/>
                </a:gradFill>
                <a:latin typeface="+mn-lt"/>
              </a:rPr>
              <a:t>Principal Writer</a:t>
            </a:r>
          </a:p>
          <a:p>
            <a:r>
              <a:rPr lang="en-US" sz="1000" b="0" spc="-70" dirty="0" smtClean="0">
                <a:gradFill flip="none" rotWithShape="1">
                  <a:gsLst>
                    <a:gs pos="15000">
                      <a:srgbClr val="000000"/>
                    </a:gs>
                    <a:gs pos="40000">
                      <a:srgbClr val="000000"/>
                    </a:gs>
                  </a:gsLst>
                  <a:lin ang="5400000" scaled="0"/>
                  <a:tileRect/>
                </a:gradFill>
                <a:latin typeface="+mn-lt"/>
              </a:rPr>
              <a:t>Microsoft SCD iX Solutions Group</a:t>
            </a:r>
            <a:endParaRPr lang="en-US" sz="1000" b="0" spc="-70" dirty="0">
              <a:gradFill flip="none" rotWithShape="1">
                <a:gsLst>
                  <a:gs pos="15000">
                    <a:srgbClr val="000000"/>
                  </a:gs>
                  <a:gs pos="40000">
                    <a:srgbClr val="000000"/>
                  </a:gs>
                </a:gsLst>
                <a:lin ang="5400000" scaled="0"/>
                <a:tileRect/>
              </a:gradFill>
              <a:latin typeface="+mn-lt"/>
            </a:endParaRPr>
          </a:p>
        </p:txBody>
      </p:sp>
    </p:spTree>
    <p:extLst>
      <p:ext uri="{BB962C8B-B14F-4D97-AF65-F5344CB8AC3E}">
        <p14:creationId xmlns:p14="http://schemas.microsoft.com/office/powerpoint/2010/main" val="42146661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sp>
        <p:nvSpPr>
          <p:cNvPr id="7" name="TextBox 6"/>
          <p:cNvSpPr txBox="1"/>
          <p:nvPr/>
        </p:nvSpPr>
        <p:spPr>
          <a:xfrm>
            <a:off x="7466012" y="2895600"/>
            <a:ext cx="2862263" cy="369332"/>
          </a:xfrm>
          <a:prstGeom prst="rect">
            <a:avLst/>
          </a:prstGeom>
          <a:noFill/>
        </p:spPr>
        <p:txBody>
          <a:bodyPr wrap="square" lIns="0" tIns="0" rIns="0" bIns="0" rtlCol="0">
            <a:spAutoFit/>
          </a:bodyPr>
          <a:lstStyle/>
          <a:p>
            <a:r>
              <a:rPr lang="en-US" sz="2400" b="1" dirty="0">
                <a:gradFill>
                  <a:gsLst>
                    <a:gs pos="0">
                      <a:schemeClr val="tx1">
                        <a:lumMod val="75000"/>
                        <a:lumOff val="25000"/>
                      </a:schemeClr>
                    </a:gs>
                    <a:gs pos="80000">
                      <a:schemeClr val="tx1">
                        <a:lumMod val="65000"/>
                        <a:lumOff val="35000"/>
                      </a:schemeClr>
                    </a:gs>
                  </a:gsLst>
                  <a:lin ang="16200000" scaled="0"/>
                </a:gradFill>
                <a:latin typeface="Segoe UI Light" pitchFamily="34" charset="0"/>
              </a:rPr>
              <a:t>http://aka.ms/uuxl5z</a:t>
            </a:r>
            <a:endParaRPr lang="en-US" sz="2400" b="1"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endParaRPr>
          </a:p>
        </p:txBody>
      </p:sp>
      <p:pic>
        <p:nvPicPr>
          <p:cNvPr id="8" name="Picture 4" descr="C:\Users\tomsh\AppData\Local\Microsoft\Windows\Temporary Internet Files\Content.IE5\JN38AUG2\MP9004329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072" y="152400"/>
            <a:ext cx="3957727" cy="24726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3" descr="C:\Users\tomsh\AppData\Local\Microsoft\Windows\Temporary Internet Files\Content.IE5\Y4YNALJ0\MP9004422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49" y="4931969"/>
            <a:ext cx="2693986" cy="17959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49" y="955700"/>
            <a:ext cx="5599160" cy="2948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2412" y="3337059"/>
            <a:ext cx="6619875"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609747" y="4038599"/>
            <a:ext cx="3230563" cy="430887"/>
          </a:xfrm>
          <a:prstGeom prst="rect">
            <a:avLst/>
          </a:prstGeom>
          <a:noFill/>
        </p:spPr>
        <p:txBody>
          <a:bodyPr wrap="square" lIns="0" tIns="0" rIns="0" bIns="0" rtlCol="0">
            <a:spAutoFit/>
          </a:bodyPr>
          <a:lstStyle/>
          <a:p>
            <a:r>
              <a:rPr lang="en-US" sz="2800" b="1"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rPr>
              <a:t>http</a:t>
            </a:r>
            <a:r>
              <a:rPr lang="en-US" sz="2800" b="1" dirty="0">
                <a:gradFill>
                  <a:gsLst>
                    <a:gs pos="0">
                      <a:schemeClr val="tx1">
                        <a:lumMod val="75000"/>
                        <a:lumOff val="25000"/>
                      </a:schemeClr>
                    </a:gs>
                    <a:gs pos="80000">
                      <a:schemeClr val="tx1">
                        <a:lumMod val="65000"/>
                        <a:lumOff val="35000"/>
                      </a:schemeClr>
                    </a:gs>
                  </a:gsLst>
                  <a:lin ang="16200000" scaled="0"/>
                </a:gradFill>
                <a:latin typeface="Segoe UI Light" pitchFamily="34" charset="0"/>
              </a:rPr>
              <a:t>://aka.ms/u1sirf</a:t>
            </a:r>
            <a:endParaRPr lang="en-US" sz="1400" b="1" dirty="0" smtClean="0">
              <a:gradFill>
                <a:gsLst>
                  <a:gs pos="0">
                    <a:schemeClr val="tx1">
                      <a:lumMod val="75000"/>
                      <a:lumOff val="25000"/>
                    </a:schemeClr>
                  </a:gs>
                  <a:gs pos="80000">
                    <a:schemeClr val="tx1">
                      <a:lumMod val="65000"/>
                      <a:lumOff val="35000"/>
                    </a:schemeClr>
                  </a:gs>
                </a:gsLst>
                <a:lin ang="16200000" scaled="0"/>
              </a:gradFill>
              <a:latin typeface="Segoe UI Light"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507868" y="1375674"/>
            <a:ext cx="11173090" cy="640080"/>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4" name="Rectangle 3"/>
          <p:cNvSpPr/>
          <p:nvPr/>
        </p:nvSpPr>
        <p:spPr bwMode="auto">
          <a:xfrm>
            <a:off x="507868" y="2213193"/>
            <a:ext cx="11173090" cy="640080"/>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5" name="Rectangle 4"/>
          <p:cNvSpPr/>
          <p:nvPr/>
        </p:nvSpPr>
        <p:spPr bwMode="auto">
          <a:xfrm>
            <a:off x="507868" y="3045912"/>
            <a:ext cx="11173090" cy="640080"/>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6" name="Rectangle 5"/>
          <p:cNvSpPr/>
          <p:nvPr/>
        </p:nvSpPr>
        <p:spPr bwMode="auto">
          <a:xfrm>
            <a:off x="507868" y="3878631"/>
            <a:ext cx="11173090" cy="640080"/>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7" name="Rectangle 6"/>
          <p:cNvSpPr/>
          <p:nvPr/>
        </p:nvSpPr>
        <p:spPr bwMode="auto">
          <a:xfrm>
            <a:off x="507868" y="4711351"/>
            <a:ext cx="11173090" cy="640080"/>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4"/>
              </a:buBlip>
            </a:pPr>
            <a:endParaRPr lang="en-US" sz="2400" dirty="0">
              <a:gradFill>
                <a:gsLst>
                  <a:gs pos="0">
                    <a:schemeClr val="tx1"/>
                  </a:gs>
                  <a:gs pos="100000">
                    <a:schemeClr val="tx1"/>
                  </a:gs>
                </a:gsLst>
                <a:lin ang="5400000" scaled="0"/>
              </a:gradFill>
            </a:endParaRPr>
          </a:p>
        </p:txBody>
      </p:sp>
      <p:sp>
        <p:nvSpPr>
          <p:cNvPr id="8" name="Rectangle 7"/>
          <p:cNvSpPr/>
          <p:nvPr/>
        </p:nvSpPr>
        <p:spPr>
          <a:xfrm>
            <a:off x="684212" y="1376470"/>
            <a:ext cx="11013088" cy="424732"/>
          </a:xfrm>
          <a:prstGeom prst="rect">
            <a:avLst/>
          </a:prstGeom>
        </p:spPr>
        <p:txBody>
          <a:bodyPr wrap="square">
            <a:spAutoFit/>
          </a:bodyPr>
          <a:lstStyle/>
          <a:p>
            <a:pPr marL="403225" lvl="0" indent="-403225">
              <a:lnSpc>
                <a:spcPct val="90000"/>
              </a:lnSpc>
              <a:spcBef>
                <a:spcPct val="20000"/>
              </a:spcBef>
              <a:buSzPct val="105000"/>
              <a:buBlip>
                <a:blip r:embed="rId3"/>
              </a:buBlip>
            </a:pPr>
            <a:r>
              <a:rPr lang="en-US" sz="2400" dirty="0" smtClean="0">
                <a:solidFill>
                  <a:schemeClr val="tx1">
                    <a:alpha val="99000"/>
                  </a:schemeClr>
                </a:solidFill>
              </a:rPr>
              <a:t>AAP304 Private Cloud Principles, Concepts and Patterns</a:t>
            </a:r>
            <a:endParaRPr lang="en-US" sz="2400" dirty="0">
              <a:solidFill>
                <a:schemeClr val="tx1">
                  <a:alpha val="99000"/>
                </a:schemeClr>
              </a:solidFill>
            </a:endParaRPr>
          </a:p>
        </p:txBody>
      </p:sp>
      <p:sp>
        <p:nvSpPr>
          <p:cNvPr id="9" name="Rectangle 8"/>
          <p:cNvSpPr/>
          <p:nvPr/>
        </p:nvSpPr>
        <p:spPr>
          <a:xfrm>
            <a:off x="667870" y="2320867"/>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WSV329 Architecting Private Clouds Using Windows Server 2012</a:t>
            </a:r>
          </a:p>
        </p:txBody>
      </p:sp>
      <p:sp>
        <p:nvSpPr>
          <p:cNvPr id="10" name="Rectangle 9"/>
          <p:cNvSpPr/>
          <p:nvPr/>
        </p:nvSpPr>
        <p:spPr>
          <a:xfrm>
            <a:off x="667870" y="3153586"/>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WSV301 Building </a:t>
            </a:r>
            <a:r>
              <a:rPr lang="en-US" sz="2400" dirty="0" smtClean="0">
                <a:solidFill>
                  <a:schemeClr val="tx1">
                    <a:alpha val="99000"/>
                  </a:schemeClr>
                </a:solidFill>
              </a:rPr>
              <a:t>Public </a:t>
            </a:r>
            <a:r>
              <a:rPr lang="en-US" sz="2400" dirty="0">
                <a:solidFill>
                  <a:schemeClr val="tx1">
                    <a:alpha val="99000"/>
                  </a:schemeClr>
                </a:solidFill>
              </a:rPr>
              <a:t>and Private Clouds Using Windows Server 2012</a:t>
            </a:r>
          </a:p>
        </p:txBody>
      </p:sp>
      <p:sp>
        <p:nvSpPr>
          <p:cNvPr id="11" name="Rectangle 10"/>
          <p:cNvSpPr/>
          <p:nvPr/>
        </p:nvSpPr>
        <p:spPr>
          <a:xfrm>
            <a:off x="667870" y="398630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VIR306 Hyper-V over </a:t>
            </a:r>
            <a:r>
              <a:rPr lang="en-US" sz="2400" dirty="0" smtClean="0">
                <a:solidFill>
                  <a:schemeClr val="tx1">
                    <a:alpha val="99000"/>
                  </a:schemeClr>
                </a:solidFill>
              </a:rPr>
              <a:t>SMB3: </a:t>
            </a:r>
            <a:r>
              <a:rPr lang="en-US" sz="2400" dirty="0">
                <a:solidFill>
                  <a:schemeClr val="tx1">
                    <a:alpha val="99000"/>
                  </a:schemeClr>
                </a:solidFill>
              </a:rPr>
              <a:t>Remote File Storage Support in </a:t>
            </a:r>
            <a:r>
              <a:rPr lang="en-US" sz="2400" dirty="0" smtClean="0">
                <a:solidFill>
                  <a:schemeClr val="tx1">
                    <a:alpha val="99000"/>
                  </a:schemeClr>
                </a:solidFill>
              </a:rPr>
              <a:t>Hyper-V </a:t>
            </a:r>
            <a:endParaRPr lang="en-US" sz="2400" dirty="0">
              <a:solidFill>
                <a:schemeClr val="tx1">
                  <a:alpha val="99000"/>
                </a:schemeClr>
              </a:solidFill>
            </a:endParaRPr>
          </a:p>
        </p:txBody>
      </p:sp>
      <p:sp>
        <p:nvSpPr>
          <p:cNvPr id="12" name="Rectangle 11"/>
          <p:cNvSpPr/>
          <p:nvPr/>
        </p:nvSpPr>
        <p:spPr>
          <a:xfrm>
            <a:off x="667870" y="4819025"/>
            <a:ext cx="11013088" cy="424732"/>
          </a:xfrm>
          <a:prstGeom prst="rect">
            <a:avLst/>
          </a:prstGeom>
        </p:spPr>
        <p:txBody>
          <a:bodyPr wrap="square">
            <a:spAutoFit/>
          </a:bodyPr>
          <a:lstStyle/>
          <a:p>
            <a:pPr marL="403225" indent="-403225">
              <a:lnSpc>
                <a:spcPct val="90000"/>
              </a:lnSpc>
              <a:spcBef>
                <a:spcPct val="20000"/>
              </a:spcBef>
              <a:buSzPct val="105000"/>
              <a:buBlip>
                <a:blip r:embed="rId3"/>
              </a:buBlip>
            </a:pPr>
            <a:r>
              <a:rPr lang="en-US" sz="2400" dirty="0">
                <a:solidFill>
                  <a:schemeClr val="tx1">
                    <a:alpha val="99000"/>
                  </a:schemeClr>
                </a:solidFill>
              </a:rPr>
              <a:t>WSV334 Windows Server 2012 File and Storage Services Management</a:t>
            </a:r>
          </a:p>
        </p:txBody>
      </p:sp>
      <p:sp>
        <p:nvSpPr>
          <p:cNvPr id="13"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9311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fill="hold"/>
                                        <p:tgtEl>
                                          <p:spTgt spid="11"/>
                                        </p:tgtEl>
                                        <p:attrNameLst>
                                          <p:attrName>ppt_x</p:attrName>
                                        </p:attrNameLst>
                                      </p:cBhvr>
                                      <p:tavLst>
                                        <p:tav tm="0">
                                          <p:val>
                                            <p:strVal val="0-#ppt_w/2"/>
                                          </p:val>
                                        </p:tav>
                                        <p:tav tm="100000">
                                          <p:val>
                                            <p:strVal val="#ppt_x"/>
                                          </p:val>
                                        </p:tav>
                                      </p:tavLst>
                                    </p:anim>
                                    <p:anim calcmode="lin" valueType="num">
                                      <p:cBhvr additive="base">
                                        <p:cTn id="41" dur="1000" fill="hold"/>
                                        <p:tgtEl>
                                          <p:spTgt spid="11"/>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2" presetClass="entr" presetSubtype="8" decel="10000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1000" fill="hold"/>
                                        <p:tgtEl>
                                          <p:spTgt spid="7"/>
                                        </p:tgtEl>
                                        <p:attrNameLst>
                                          <p:attrName>ppt_x</p:attrName>
                                        </p:attrNameLst>
                                      </p:cBhvr>
                                      <p:tavLst>
                                        <p:tav tm="0">
                                          <p:val>
                                            <p:strVal val="0-#ppt_w/2"/>
                                          </p:val>
                                        </p:tav>
                                        <p:tav tm="100000">
                                          <p:val>
                                            <p:strVal val="#ppt_x"/>
                                          </p:val>
                                        </p:tav>
                                      </p:tavLst>
                                    </p:anim>
                                    <p:anim calcmode="lin" valueType="num">
                                      <p:cBhvr additive="base">
                                        <p:cTn id="46" dur="1000" fill="hold"/>
                                        <p:tgtEl>
                                          <p:spTgt spid="7"/>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25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1000" fill="hold"/>
                                        <p:tgtEl>
                                          <p:spTgt spid="12"/>
                                        </p:tgtEl>
                                        <p:attrNameLst>
                                          <p:attrName>ppt_x</p:attrName>
                                        </p:attrNameLst>
                                      </p:cBhvr>
                                      <p:tavLst>
                                        <p:tav tm="0">
                                          <p:val>
                                            <p:strVal val="0-#ppt_w/2"/>
                                          </p:val>
                                        </p:tav>
                                        <p:tav tm="100000">
                                          <p:val>
                                            <p:strVal val="#ppt_x"/>
                                          </p:val>
                                        </p:tav>
                                      </p:tavLst>
                                    </p:anim>
                                    <p:anim calcmode="lin" valueType="num">
                                      <p:cBhvr additive="base">
                                        <p:cTn id="50" dur="1000" fill="hold"/>
                                        <p:tgtEl>
                                          <p:spTgt spid="12"/>
                                        </p:tgtEl>
                                        <p:attrNameLst>
                                          <p:attrName>ppt_y</p:attrName>
                                        </p:attrNameLst>
                                      </p:cBhvr>
                                      <p:tavLst>
                                        <p:tav tm="0">
                                          <p:val>
                                            <p:strVal val="#ppt_y"/>
                                          </p:val>
                                        </p:tav>
                                        <p:tav tm="100000">
                                          <p:val>
                                            <p:strVal val="#ppt_y"/>
                                          </p:val>
                                        </p:tav>
                                      </p:tavLst>
                                    </p:anim>
                                  </p:childTnLst>
                                </p:cTn>
                              </p:par>
                            </p:childTnLst>
                          </p:cTn>
                        </p:par>
                        <p:par>
                          <p:cTn id="51" fill="hold">
                            <p:stCondLst>
                              <p:cond delay="6250"/>
                            </p:stCondLst>
                            <p:childTnLst>
                              <p:par>
                                <p:cTn id="52" presetID="1" presetClass="exit" presetSubtype="0" fill="hold" grpId="1" nodeType="afterEffect">
                                  <p:stCondLst>
                                    <p:cond delay="0"/>
                                  </p:stCondLst>
                                  <p:childTnLst>
                                    <p:set>
                                      <p:cBhvr>
                                        <p:cTn id="5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animBg="1"/>
      <p:bldP spid="1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SIA, WSV, and VIR Track Resources</a:t>
            </a:r>
          </a:p>
        </p:txBody>
      </p:sp>
      <p:pic>
        <p:nvPicPr>
          <p:cNvPr id="5" name="Picture 4"/>
          <p:cNvPicPr preferRelativeResize="0">
            <a:picLocks/>
          </p:cNvPicPr>
          <p:nvPr/>
        </p:nvPicPr>
        <p:blipFill rotWithShape="1">
          <a:blip r:embed="rId2" cstate="screen">
            <a:extLst>
              <a:ext uri="{28A0092B-C50C-407E-A947-70E740481C1C}">
                <a14:useLocalDpi xmlns:a14="http://schemas.microsoft.com/office/drawing/2010/main"/>
              </a:ext>
            </a:extLst>
          </a:blip>
          <a:srcRect/>
          <a:stretch/>
        </p:blipFill>
        <p:spPr>
          <a:xfrm>
            <a:off x="969963" y="1447800"/>
            <a:ext cx="3628486" cy="4114800"/>
          </a:xfrm>
          <a:prstGeom prst="rect">
            <a:avLst/>
          </a:prstGeom>
        </p:spPr>
      </p:pic>
      <p:sp>
        <p:nvSpPr>
          <p:cNvPr id="6" name="Rectangle 5"/>
          <p:cNvSpPr/>
          <p:nvPr/>
        </p:nvSpPr>
        <p:spPr bwMode="auto">
          <a:xfrm>
            <a:off x="6837362" y="1447800"/>
            <a:ext cx="4135756" cy="2011680"/>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914099"/>
            <a:r>
              <a:rPr lang="en-US" sz="1400" dirty="0">
                <a:solidFill>
                  <a:srgbClr val="FFFFFF">
                    <a:alpha val="98824"/>
                  </a:srgbClr>
                </a:solidFill>
                <a:ea typeface="Segoe UI" pitchFamily="34" charset="0"/>
                <a:cs typeface="Segoe UI" pitchFamily="34" charset="0"/>
              </a:rPr>
              <a:t>Talk to our Experts at the TLC</a:t>
            </a:r>
          </a:p>
        </p:txBody>
      </p:sp>
      <p:sp>
        <p:nvSpPr>
          <p:cNvPr id="7" name="Rectangle 6">
            <a:hlinkClick r:id="rId3"/>
          </p:cNvPr>
          <p:cNvSpPr/>
          <p:nvPr/>
        </p:nvSpPr>
        <p:spPr bwMode="auto">
          <a:xfrm>
            <a:off x="4703763" y="1447800"/>
            <a:ext cx="2011680" cy="20116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endParaRPr lang="en-US" sz="1200" dirty="0" smtClean="0">
              <a:solidFill>
                <a:srgbClr val="072B60"/>
              </a:solidFill>
              <a:ea typeface="Segoe UI" pitchFamily="34" charset="0"/>
              <a:cs typeface="Segoe UI" pitchFamily="34" charset="0"/>
            </a:endParaRPr>
          </a:p>
          <a:p>
            <a:pPr defTabSz="685666" fontAlgn="base">
              <a:spcBef>
                <a:spcPct val="0"/>
              </a:spcBef>
              <a:spcAft>
                <a:spcPct val="0"/>
              </a:spcAft>
            </a:pPr>
            <a:r>
              <a:rPr lang="en-US" dirty="0">
                <a:solidFill>
                  <a:srgbClr val="FFFFFF"/>
                </a:solidFill>
                <a:ea typeface="Segoe UI" pitchFamily="34" charset="0"/>
                <a:cs typeface="Segoe UI" pitchFamily="34" charset="0"/>
              </a:rPr>
              <a:t>#TE(</a:t>
            </a:r>
            <a:r>
              <a:rPr lang="en-US" dirty="0" err="1">
                <a:solidFill>
                  <a:srgbClr val="FFFFFF"/>
                </a:solidFill>
                <a:ea typeface="Segoe UI" pitchFamily="34" charset="0"/>
                <a:cs typeface="Segoe UI" pitchFamily="34" charset="0"/>
              </a:rPr>
              <a:t>sessioncode</a:t>
            </a:r>
            <a:r>
              <a:rPr lang="en-US" dirty="0">
                <a:solidFill>
                  <a:srgbClr val="FFFFFF"/>
                </a:solidFill>
                <a:ea typeface="Segoe UI" pitchFamily="34" charset="0"/>
                <a:cs typeface="Segoe UI" pitchFamily="34" charset="0"/>
              </a:rPr>
              <a:t>)</a:t>
            </a:r>
          </a:p>
        </p:txBody>
      </p:sp>
      <p:sp>
        <p:nvSpPr>
          <p:cNvPr id="8" name="Rectangle 7">
            <a:hlinkClick r:id="rId3"/>
          </p:cNvPr>
          <p:cNvSpPr/>
          <p:nvPr/>
        </p:nvSpPr>
        <p:spPr bwMode="auto">
          <a:xfrm>
            <a:off x="6837363" y="3550920"/>
            <a:ext cx="2011680" cy="201168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1" forceAA="0" compatLnSpc="1">
            <a:prstTxWarp prst="textNoShape">
              <a:avLst/>
            </a:prstTxWarp>
            <a:noAutofit/>
          </a:bodyPr>
          <a:lstStyle/>
          <a:p>
            <a:pPr defTabSz="685666" fontAlgn="base">
              <a:spcBef>
                <a:spcPct val="0"/>
              </a:spcBef>
              <a:spcAft>
                <a:spcPct val="0"/>
              </a:spcAft>
            </a:pPr>
            <a:r>
              <a:rPr lang="en-US" dirty="0">
                <a:solidFill>
                  <a:srgbClr val="FFFFFF"/>
                </a:solidFill>
                <a:ea typeface="Segoe UI" pitchFamily="34" charset="0"/>
                <a:cs typeface="Segoe UI" pitchFamily="34" charset="0"/>
              </a:rPr>
              <a:t>DOWNLOAD Windows Server 2012 Release Candidate</a:t>
            </a:r>
          </a:p>
          <a:p>
            <a:pPr defTabSz="685666" fontAlgn="base">
              <a:spcBef>
                <a:spcPct val="0"/>
              </a:spcBef>
              <a:spcAft>
                <a:spcPct val="0"/>
              </a:spcAft>
            </a:pPr>
            <a:endParaRPr lang="en-US" dirty="0">
              <a:solidFill>
                <a:srgbClr val="FFFFFF"/>
              </a:solidFill>
              <a:ea typeface="Segoe UI" pitchFamily="34" charset="0"/>
              <a:cs typeface="Segoe UI" pitchFamily="34" charset="0"/>
            </a:endParaRPr>
          </a:p>
          <a:p>
            <a:pPr defTabSz="685666" fontAlgn="base">
              <a:spcBef>
                <a:spcPct val="0"/>
              </a:spcBef>
              <a:spcAft>
                <a:spcPct val="0"/>
              </a:spcAft>
            </a:pPr>
            <a:r>
              <a:rPr lang="en-US" sz="1050" u="sng" dirty="0">
                <a:solidFill>
                  <a:srgbClr val="FFFFFF"/>
                </a:solidFill>
                <a:ea typeface="Segoe UI" pitchFamily="34" charset="0"/>
                <a:cs typeface="Segoe UI" pitchFamily="34" charset="0"/>
              </a:rPr>
              <a:t>microsoft.com/</a:t>
            </a:r>
            <a:r>
              <a:rPr lang="en-US" sz="1050" u="sng" dirty="0" err="1">
                <a:solidFill>
                  <a:srgbClr val="FFFFFF"/>
                </a:solidFill>
                <a:ea typeface="Segoe UI" pitchFamily="34" charset="0"/>
                <a:cs typeface="Segoe UI" pitchFamily="34" charset="0"/>
              </a:rPr>
              <a:t>windowsserver</a:t>
            </a:r>
            <a:endParaRPr lang="en-US" sz="1050" dirty="0">
              <a:solidFill>
                <a:srgbClr val="FFFFFF"/>
              </a:solidFill>
              <a:ea typeface="Segoe UI" pitchFamily="34" charset="0"/>
              <a:cs typeface="Segoe UI" pitchFamily="34" charset="0"/>
            </a:endParaRPr>
          </a:p>
        </p:txBody>
      </p:sp>
      <p:sp>
        <p:nvSpPr>
          <p:cNvPr id="11" name="Freeform 13"/>
          <p:cNvSpPr>
            <a:spLocks noEditPoints="1"/>
          </p:cNvSpPr>
          <p:nvPr/>
        </p:nvSpPr>
        <p:spPr bwMode="black">
          <a:xfrm>
            <a:off x="5211380" y="1927993"/>
            <a:ext cx="996446" cy="848404"/>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2302" tIns="41151" rIns="82302" bIns="41151" numCol="1" rtlCol="0" anchor="ctr" anchorCtr="0" compatLnSpc="1">
            <a:prstTxWarp prst="textNoShape">
              <a:avLst/>
            </a:prstTxWarp>
          </a:bodyPr>
          <a:lstStyle/>
          <a:p>
            <a:pPr defTabSz="740740"/>
            <a:endParaRPr lang="en-US" spc="-122" dirty="0">
              <a:solidFill>
                <a:srgbClr val="FFFFFF">
                  <a:lumMod val="50000"/>
                </a:srgbClr>
              </a:solidFill>
              <a:latin typeface="Segoe Light" pitchFamily="34" charset="0"/>
            </a:endParaRPr>
          </a:p>
        </p:txBody>
      </p:sp>
      <p:sp>
        <p:nvSpPr>
          <p:cNvPr id="13" name="Rectangle 12">
            <a:hlinkClick r:id="rId3"/>
          </p:cNvPr>
          <p:cNvSpPr/>
          <p:nvPr/>
        </p:nvSpPr>
        <p:spPr bwMode="auto">
          <a:xfrm>
            <a:off x="4703763" y="3550920"/>
            <a:ext cx="2011680" cy="201168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smtClean="0">
                <a:solidFill>
                  <a:srgbClr val="FFFFFF"/>
                </a:solidFill>
                <a:ea typeface="Segoe UI" pitchFamily="34" charset="0"/>
                <a:cs typeface="Segoe UI" pitchFamily="34" charset="0"/>
              </a:rPr>
              <a:t>Hands-On Labs</a:t>
            </a:r>
          </a:p>
        </p:txBody>
      </p:sp>
      <p:pic>
        <p:nvPicPr>
          <p:cNvPr id="14" name="Picture 3" descr="C:\Users\chrisw\Desktop\Kinect Hand.png"/>
          <p:cNvPicPr>
            <a:picLocks noChangeAspect="1" noChangeArrowheads="1"/>
          </p:cNvPicPr>
          <p:nvPr/>
        </p:nvPicPr>
        <p:blipFill rotWithShape="1">
          <a:blip r:embed="rId4">
            <a:extLst>
              <a:ext uri="{28A0092B-C50C-407E-A947-70E740481C1C}">
                <a14:useLocalDpi xmlns:a14="http://schemas.microsoft.com/office/drawing/2010/main" val="0"/>
              </a:ext>
            </a:extLst>
          </a:blip>
          <a:srcRect l="20200" t="39359" r="23215" b="-2658"/>
          <a:stretch/>
        </p:blipFill>
        <p:spPr bwMode="black">
          <a:xfrm>
            <a:off x="5162756" y="3965118"/>
            <a:ext cx="1093695" cy="980395"/>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hlinkClick r:id="rId3"/>
          </p:cNvPr>
          <p:cNvSpPr/>
          <p:nvPr/>
        </p:nvSpPr>
        <p:spPr bwMode="auto">
          <a:xfrm>
            <a:off x="8961438" y="3550920"/>
            <a:ext cx="2011680" cy="201168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b" anchorCtr="0" forceAA="0" compatLnSpc="1">
            <a:prstTxWarp prst="textNoShape">
              <a:avLst/>
            </a:prstTxWarp>
            <a:noAutofit/>
          </a:bodyPr>
          <a:lstStyle/>
          <a:p>
            <a:pPr defTabSz="685666" fontAlgn="base">
              <a:spcBef>
                <a:spcPct val="0"/>
              </a:spcBef>
              <a:spcAft>
                <a:spcPct val="0"/>
              </a:spcAft>
            </a:pPr>
            <a:r>
              <a:rPr lang="en-US" dirty="0">
                <a:solidFill>
                  <a:srgbClr val="FFFFFF"/>
                </a:solidFill>
                <a:ea typeface="Segoe UI" pitchFamily="34" charset="0"/>
                <a:cs typeface="Segoe UI" pitchFamily="34" charset="0"/>
              </a:rPr>
              <a:t>DOWNLOAD Windows Azure</a:t>
            </a:r>
          </a:p>
          <a:p>
            <a:pPr defTabSz="685666" fontAlgn="base">
              <a:spcBef>
                <a:spcPct val="0"/>
              </a:spcBef>
              <a:spcAft>
                <a:spcPct val="0"/>
              </a:spcAft>
            </a:pPr>
            <a:endParaRPr lang="en-US" dirty="0">
              <a:solidFill>
                <a:srgbClr val="FFFFFF"/>
              </a:solidFill>
              <a:ea typeface="Segoe UI" pitchFamily="34" charset="0"/>
              <a:cs typeface="Segoe UI" pitchFamily="34" charset="0"/>
            </a:endParaRPr>
          </a:p>
          <a:p>
            <a:pPr defTabSz="685666" fontAlgn="base">
              <a:spcBef>
                <a:spcPct val="0"/>
              </a:spcBef>
              <a:spcAft>
                <a:spcPct val="0"/>
              </a:spcAft>
            </a:pPr>
            <a:r>
              <a:rPr lang="en-US" sz="1050" u="sng" dirty="0">
                <a:solidFill>
                  <a:srgbClr val="FFFFFF"/>
                </a:solidFill>
                <a:ea typeface="Segoe UI" pitchFamily="34" charset="0"/>
                <a:cs typeface="Segoe UI" pitchFamily="34" charset="0"/>
              </a:rPr>
              <a:t>Windowsazure.com/</a:t>
            </a:r>
          </a:p>
          <a:p>
            <a:pPr defTabSz="685666" fontAlgn="base">
              <a:spcBef>
                <a:spcPct val="0"/>
              </a:spcBef>
              <a:spcAft>
                <a:spcPct val="0"/>
              </a:spcAft>
            </a:pPr>
            <a:r>
              <a:rPr lang="en-US" sz="1050" u="sng" dirty="0" err="1">
                <a:solidFill>
                  <a:srgbClr val="FFFFFF"/>
                </a:solidFill>
                <a:ea typeface="Segoe UI" pitchFamily="34" charset="0"/>
                <a:cs typeface="Segoe UI" pitchFamily="34" charset="0"/>
              </a:rPr>
              <a:t>teched</a:t>
            </a:r>
            <a:endParaRPr lang="en-US" sz="1050" u="sng" dirty="0">
              <a:solidFill>
                <a:srgbClr val="FFFFFF"/>
              </a:solidFill>
              <a:ea typeface="Segoe UI" pitchFamily="34" charset="0"/>
              <a:cs typeface="Segoe UI" pitchFamily="34"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73522" y="1864364"/>
            <a:ext cx="939357" cy="975662"/>
          </a:xfrm>
          <a:prstGeom prst="rect">
            <a:avLst/>
          </a:prstGeom>
        </p:spPr>
      </p:pic>
    </p:spTree>
    <p:extLst>
      <p:ext uri="{BB962C8B-B14F-4D97-AF65-F5344CB8AC3E}">
        <p14:creationId xmlns:p14="http://schemas.microsoft.com/office/powerpoint/2010/main" val="360924165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lvl="0"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35287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chemeClr val="tx1">
                    <a:alpha val="99000"/>
                  </a:scheme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chemeClr val="tx1">
                    <a:alpha val="99000"/>
                  </a:schemeClr>
                </a:solidFill>
                <a:latin typeface="Segoe UI" pitchFamily="34" charset="0"/>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126111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MS Tag</a:t>
            </a:r>
            <a:endParaRPr lang="en-US" dirty="0"/>
          </a:p>
        </p:txBody>
      </p:sp>
      <p:sp>
        <p:nvSpPr>
          <p:cNvPr id="3" name="Isosceles Triangle 3"/>
          <p:cNvSpPr/>
          <p:nvPr/>
        </p:nvSpPr>
        <p:spPr bwMode="auto">
          <a:xfrm rot="5400000">
            <a:off x="7047706" y="2959802"/>
            <a:ext cx="4760257" cy="1234236"/>
          </a:xfrm>
          <a:custGeom>
            <a:avLst/>
            <a:gdLst>
              <a:gd name="connsiteX0" fmla="*/ 0 w 3361765"/>
              <a:gd name="connsiteY0" fmla="*/ 1539689 h 1539689"/>
              <a:gd name="connsiteX1" fmla="*/ 1680883 w 3361765"/>
              <a:gd name="connsiteY1" fmla="*/ 0 h 1539689"/>
              <a:gd name="connsiteX2" fmla="*/ 3361765 w 3361765"/>
              <a:gd name="connsiteY2" fmla="*/ 1539689 h 1539689"/>
              <a:gd name="connsiteX3" fmla="*/ 0 w 3361765"/>
              <a:gd name="connsiteY3" fmla="*/ 1539689 h 1539689"/>
              <a:gd name="connsiteX0" fmla="*/ 0 w 4652683"/>
              <a:gd name="connsiteY0" fmla="*/ 1553136 h 1553136"/>
              <a:gd name="connsiteX1" fmla="*/ 2971801 w 4652683"/>
              <a:gd name="connsiteY1" fmla="*/ 0 h 1553136"/>
              <a:gd name="connsiteX2" fmla="*/ 4652683 w 4652683"/>
              <a:gd name="connsiteY2" fmla="*/ 1539689 h 1553136"/>
              <a:gd name="connsiteX3" fmla="*/ 0 w 4652683"/>
              <a:gd name="connsiteY3" fmla="*/ 1553136 h 1553136"/>
              <a:gd name="connsiteX0" fmla="*/ 0 w 4168592"/>
              <a:gd name="connsiteY0" fmla="*/ 1553136 h 1553136"/>
              <a:gd name="connsiteX1" fmla="*/ 2971801 w 4168592"/>
              <a:gd name="connsiteY1" fmla="*/ 0 h 1553136"/>
              <a:gd name="connsiteX2" fmla="*/ 4168592 w 4168592"/>
              <a:gd name="connsiteY2" fmla="*/ 1526242 h 1553136"/>
              <a:gd name="connsiteX3" fmla="*/ 0 w 4168592"/>
              <a:gd name="connsiteY3" fmla="*/ 1553136 h 1553136"/>
            </a:gdLst>
            <a:ahLst/>
            <a:cxnLst>
              <a:cxn ang="0">
                <a:pos x="connsiteX0" y="connsiteY0"/>
              </a:cxn>
              <a:cxn ang="0">
                <a:pos x="connsiteX1" y="connsiteY1"/>
              </a:cxn>
              <a:cxn ang="0">
                <a:pos x="connsiteX2" y="connsiteY2"/>
              </a:cxn>
              <a:cxn ang="0">
                <a:pos x="connsiteX3" y="connsiteY3"/>
              </a:cxn>
            </a:cxnLst>
            <a:rect l="l" t="t" r="r" b="b"/>
            <a:pathLst>
              <a:path w="4168592" h="1553136">
                <a:moveTo>
                  <a:pt x="0" y="1553136"/>
                </a:moveTo>
                <a:lnTo>
                  <a:pt x="2971801" y="0"/>
                </a:lnTo>
                <a:lnTo>
                  <a:pt x="4168592" y="1526242"/>
                </a:lnTo>
                <a:lnTo>
                  <a:pt x="0" y="1553136"/>
                </a:lnTo>
                <a:close/>
              </a:path>
            </a:pathLst>
          </a:cu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 name="TextBox 3"/>
          <p:cNvSpPr txBox="1"/>
          <p:nvPr/>
        </p:nvSpPr>
        <p:spPr>
          <a:xfrm>
            <a:off x="389965" y="2457562"/>
            <a:ext cx="3509682" cy="1969770"/>
          </a:xfrm>
          <a:prstGeom prst="rect">
            <a:avLst/>
          </a:prstGeom>
          <a:noFill/>
        </p:spPr>
        <p:txBody>
          <a:bodyPr wrap="square" lIns="0" tIns="0" rIns="0" bIns="0" rtlCol="0">
            <a:spAutoFit/>
          </a:bodyPr>
          <a:lstStyle/>
          <a:p>
            <a:r>
              <a:rPr lang="en-US" sz="3200" b="1" dirty="0" smtClean="0">
                <a:solidFill>
                  <a:schemeClr val="accent1">
                    <a:alpha val="99000"/>
                  </a:schemeClr>
                </a:solidFill>
                <a:latin typeface="Segoe UI" pitchFamily="34" charset="0"/>
                <a:ea typeface="Segoe UI" pitchFamily="34" charset="0"/>
                <a:cs typeface="Segoe UI" pitchFamily="34" charset="0"/>
              </a:rPr>
              <a:t>Scan the Tag</a:t>
            </a:r>
          </a:p>
          <a:p>
            <a:r>
              <a:rPr lang="en-US" sz="3200" dirty="0" smtClean="0">
                <a:solidFill>
                  <a:schemeClr val="tx1">
                    <a:alpha val="99000"/>
                  </a:schemeClr>
                </a:solidFill>
                <a:latin typeface="Segoe UI" pitchFamily="34" charset="0"/>
                <a:ea typeface="Segoe UI" pitchFamily="34" charset="0"/>
                <a:cs typeface="Segoe UI" pitchFamily="34" charset="0"/>
              </a:rPr>
              <a:t>to evaluate this</a:t>
            </a:r>
            <a:endParaRPr lang="en-US" sz="3200" dirty="0">
              <a:solidFill>
                <a:schemeClr val="tx1">
                  <a:alpha val="99000"/>
                </a:schemeClr>
              </a:solidFill>
              <a:latin typeface="Segoe UI" pitchFamily="34" charset="0"/>
              <a:ea typeface="Segoe UI" pitchFamily="34" charset="0"/>
              <a:cs typeface="Segoe UI" pitchFamily="34" charset="0"/>
            </a:endParaRPr>
          </a:p>
          <a:p>
            <a:r>
              <a:rPr lang="en-US" sz="3200" dirty="0" smtClean="0">
                <a:solidFill>
                  <a:schemeClr val="tx1">
                    <a:alpha val="99000"/>
                  </a:schemeClr>
                </a:solidFill>
                <a:latin typeface="Segoe UI" pitchFamily="34" charset="0"/>
                <a:ea typeface="Segoe UI" pitchFamily="34" charset="0"/>
                <a:cs typeface="Segoe UI" pitchFamily="34" charset="0"/>
              </a:rPr>
              <a:t>session now on</a:t>
            </a:r>
          </a:p>
          <a:p>
            <a:r>
              <a:rPr lang="en-US" sz="3200" b="1" dirty="0" err="1" smtClean="0">
                <a:solidFill>
                  <a:schemeClr val="accent1">
                    <a:alpha val="99000"/>
                  </a:schemeClr>
                </a:solidFill>
                <a:latin typeface="Segoe UI" pitchFamily="34" charset="0"/>
                <a:ea typeface="Segoe UI" pitchFamily="34" charset="0"/>
                <a:cs typeface="Segoe UI" pitchFamily="34" charset="0"/>
              </a:rPr>
              <a:t>myTechEd</a:t>
            </a:r>
            <a:r>
              <a:rPr lang="en-US" sz="3200" b="1" dirty="0" smtClean="0">
                <a:solidFill>
                  <a:schemeClr val="accent1">
                    <a:alpha val="99000"/>
                  </a:schemeClr>
                </a:solidFill>
                <a:latin typeface="Segoe UI" pitchFamily="34" charset="0"/>
                <a:ea typeface="Segoe UI" pitchFamily="34" charset="0"/>
                <a:cs typeface="Segoe UI" pitchFamily="34" charset="0"/>
              </a:rPr>
              <a:t> Mobile</a:t>
            </a:r>
          </a:p>
        </p:txBody>
      </p:sp>
      <p:pic>
        <p:nvPicPr>
          <p:cNvPr id="6" name="Picture 4" descr="\\192.168.1.51\Shared\ADI_Projects\Microsoft\MS_11-01323_SpeechTek_PPT\ADI_Art\Working_Art\Mango_Start_Phone_English_Red_0610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0150" y="2457561"/>
            <a:ext cx="2033588" cy="3814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159643" y="1337471"/>
            <a:ext cx="4686138" cy="468613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57590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2012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part </a:t>
            </a:r>
            <a:r>
              <a:rPr lang="en-US" sz="700" dirty="0">
                <a:gradFill>
                  <a:gsLst>
                    <a:gs pos="0">
                      <a:schemeClr val="tx1"/>
                    </a:gs>
                    <a:gs pos="100000">
                      <a:schemeClr val="tx1"/>
                    </a:gs>
                  </a:gsLst>
                  <a:lin ang="5400000" scaled="0"/>
                </a:gradFill>
                <a:latin typeface="Segoe UI" pitchFamily="34" charset="0"/>
                <a:cs typeface="Arial" charset="0"/>
              </a:rPr>
              <a:t>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p:cNvSpPr txBox="1">
            <a:spLocks/>
          </p:cNvSpPr>
          <p:nvPr/>
        </p:nvSpPr>
        <p:spPr>
          <a:xfrm>
            <a:off x="609362" y="38108"/>
            <a:ext cx="10968514" cy="533524"/>
          </a:xfrm>
          <a:prstGeom prst="rect">
            <a:avLst/>
          </a:prstGeom>
        </p:spPr>
        <p:txBody>
          <a:bodyPr/>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dirty="0" smtClean="0"/>
              <a:t>NIST Cloud Definition</a:t>
            </a:r>
            <a:endParaRPr lang="en-US" dirty="0"/>
          </a:p>
        </p:txBody>
      </p:sp>
      <p:grpSp>
        <p:nvGrpSpPr>
          <p:cNvPr id="4" name="Group 28"/>
          <p:cNvGrpSpPr>
            <a:grpSpLocks/>
          </p:cNvGrpSpPr>
          <p:nvPr/>
        </p:nvGrpSpPr>
        <p:grpSpPr bwMode="auto">
          <a:xfrm>
            <a:off x="2539338" y="1545577"/>
            <a:ext cx="9344766" cy="636588"/>
            <a:chOff x="1905000" y="2825991"/>
            <a:chExt cx="6934200" cy="848784"/>
          </a:xfrm>
        </p:grpSpPr>
        <p:sp>
          <p:nvSpPr>
            <p:cNvPr id="5" name="Cloud 4"/>
            <p:cNvSpPr/>
            <p:nvPr/>
          </p:nvSpPr>
          <p:spPr>
            <a:xfrm>
              <a:off x="4152279" y="2825991"/>
              <a:ext cx="2192713" cy="848784"/>
            </a:xfrm>
            <a:prstGeom prst="cloud">
              <a:avLst/>
            </a:prstGeom>
            <a:solidFill>
              <a:srgbClr val="FFFFFF"/>
            </a:solidFill>
            <a:ln w="42500" cap="flat" cmpd="sng" algn="ctr">
              <a:solidFill>
                <a:srgbClr val="8CA92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w="12700">
                    <a:noFill/>
                    <a:prstDash val="solid"/>
                  </a:ln>
                  <a:solidFill>
                    <a:sysClr val="windowText" lastClr="000000"/>
                  </a:solidFill>
                  <a:effectLst>
                    <a:outerShdw blurRad="41275" dist="20320" dir="1800000" algn="tl" rotWithShape="0">
                      <a:srgbClr val="000000">
                        <a:alpha val="40000"/>
                      </a:srgbClr>
                    </a:outerShdw>
                  </a:effectLst>
                  <a:uLnTx/>
                  <a:uFillTx/>
                  <a:latin typeface="Segoe UI"/>
                  <a:ea typeface="+mn-ea"/>
                  <a:cs typeface="+mn-cs"/>
                </a:rPr>
                <a:t>Community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w="12700">
                    <a:noFill/>
                    <a:prstDash val="solid"/>
                  </a:ln>
                  <a:solidFill>
                    <a:sysClr val="windowText" lastClr="000000"/>
                  </a:solidFill>
                  <a:effectLst>
                    <a:outerShdw blurRad="41275" dist="20320" dir="1800000" algn="tl" rotWithShape="0">
                      <a:srgbClr val="000000">
                        <a:alpha val="40000"/>
                      </a:srgbClr>
                    </a:outerShdw>
                  </a:effectLst>
                  <a:uLnTx/>
                  <a:uFillTx/>
                  <a:latin typeface="Segoe UI"/>
                  <a:ea typeface="+mn-ea"/>
                  <a:cs typeface="+mn-cs"/>
                </a:rPr>
                <a:t>Cloud</a:t>
              </a:r>
            </a:p>
          </p:txBody>
        </p:sp>
        <p:sp>
          <p:nvSpPr>
            <p:cNvPr id="6" name="Cloud 5"/>
            <p:cNvSpPr/>
            <p:nvPr/>
          </p:nvSpPr>
          <p:spPr>
            <a:xfrm>
              <a:off x="1905000" y="2825991"/>
              <a:ext cx="2130037" cy="848783"/>
            </a:xfrm>
            <a:prstGeom prst="cloud">
              <a:avLst/>
            </a:prstGeom>
            <a:solidFill>
              <a:srgbClr val="FFFFFF"/>
            </a:solidFill>
            <a:ln w="42500" cap="flat" cmpd="sng" algn="ctr">
              <a:solidFill>
                <a:srgbClr val="8CA92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w="12700">
                    <a:noFill/>
                    <a:prstDash val="solid"/>
                  </a:ln>
                  <a:solidFill>
                    <a:sysClr val="windowText" lastClr="000000"/>
                  </a:solidFill>
                  <a:effectLst>
                    <a:outerShdw blurRad="41275" dist="20320" dir="1800000" algn="tl" rotWithShape="0">
                      <a:srgbClr val="000000">
                        <a:alpha val="40000"/>
                      </a:srgbClr>
                    </a:outerShdw>
                  </a:effectLst>
                  <a:uLnTx/>
                  <a:uFillTx/>
                  <a:latin typeface="Segoe UI"/>
                  <a:ea typeface="+mn-ea"/>
                  <a:cs typeface="+mn-cs"/>
                </a:rPr>
                <a:t>Private Cloud</a:t>
              </a:r>
            </a:p>
          </p:txBody>
        </p:sp>
        <p:sp>
          <p:nvSpPr>
            <p:cNvPr id="7" name="Cloud 6"/>
            <p:cNvSpPr/>
            <p:nvPr/>
          </p:nvSpPr>
          <p:spPr>
            <a:xfrm>
              <a:off x="6462233" y="2825991"/>
              <a:ext cx="2376967" cy="848784"/>
            </a:xfrm>
            <a:prstGeom prst="cloud">
              <a:avLst/>
            </a:prstGeom>
            <a:solidFill>
              <a:srgbClr val="FFFFFF"/>
            </a:solidFill>
            <a:ln w="42500" cap="flat" cmpd="sng" algn="ctr">
              <a:solidFill>
                <a:srgbClr val="8CA923"/>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w="12700">
                    <a:noFill/>
                    <a:prstDash val="solid"/>
                  </a:ln>
                  <a:solidFill>
                    <a:sysClr val="windowText" lastClr="000000"/>
                  </a:solidFill>
                  <a:effectLst>
                    <a:outerShdw blurRad="41275" dist="20320" dir="1800000" algn="tl" rotWithShape="0">
                      <a:srgbClr val="000000">
                        <a:alpha val="40000"/>
                      </a:srgbClr>
                    </a:outerShdw>
                  </a:effectLst>
                  <a:uLnTx/>
                  <a:uFillTx/>
                  <a:latin typeface="Segoe UI"/>
                  <a:ea typeface="+mn-ea"/>
                  <a:cs typeface="+mn-cs"/>
                </a:rPr>
                <a:t>Public Cloud</a:t>
              </a:r>
            </a:p>
          </p:txBody>
        </p:sp>
      </p:grpSp>
      <p:grpSp>
        <p:nvGrpSpPr>
          <p:cNvPr id="8" name="Group 30"/>
          <p:cNvGrpSpPr>
            <a:grpSpLocks/>
          </p:cNvGrpSpPr>
          <p:nvPr/>
        </p:nvGrpSpPr>
        <p:grpSpPr bwMode="auto">
          <a:xfrm>
            <a:off x="4251575" y="851886"/>
            <a:ext cx="5688118" cy="620712"/>
            <a:chOff x="2286000" y="1752600"/>
            <a:chExt cx="4191000" cy="838200"/>
          </a:xfrm>
          <a:solidFill>
            <a:srgbClr val="2570A3">
              <a:lumMod val="60000"/>
              <a:lumOff val="40000"/>
            </a:srgbClr>
          </a:solidFill>
        </p:grpSpPr>
        <p:sp>
          <p:nvSpPr>
            <p:cNvPr id="9" name="Cloud 8"/>
            <p:cNvSpPr/>
            <p:nvPr/>
          </p:nvSpPr>
          <p:spPr>
            <a:xfrm>
              <a:off x="4342522" y="1808337"/>
              <a:ext cx="2134478" cy="782463"/>
            </a:xfrm>
            <a:prstGeom prst="cloud">
              <a:avLst/>
            </a:prstGeom>
            <a:grpFill/>
            <a:ln w="42500" cap="flat" cmpd="sng" algn="ctr">
              <a:solidFill>
                <a:srgbClr val="F38C37">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0" name="Cloud 9"/>
            <p:cNvSpPr/>
            <p:nvPr/>
          </p:nvSpPr>
          <p:spPr>
            <a:xfrm>
              <a:off x="2286000" y="1752600"/>
              <a:ext cx="2134479" cy="782463"/>
            </a:xfrm>
            <a:prstGeom prst="cloud">
              <a:avLst/>
            </a:prstGeom>
            <a:grpFill/>
            <a:ln w="42500" cap="flat" cmpd="sng" algn="ctr">
              <a:solidFill>
                <a:srgbClr val="F38C37">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Segoe UI"/>
                <a:ea typeface="+mn-ea"/>
                <a:cs typeface="+mn-cs"/>
              </a:endParaRPr>
            </a:p>
          </p:txBody>
        </p:sp>
        <p:sp>
          <p:nvSpPr>
            <p:cNvPr id="11" name="Cloud 10"/>
            <p:cNvSpPr/>
            <p:nvPr/>
          </p:nvSpPr>
          <p:spPr>
            <a:xfrm>
              <a:off x="2895629" y="1752600"/>
              <a:ext cx="2655235" cy="782463"/>
            </a:xfrm>
            <a:prstGeom prst="cloud">
              <a:avLst/>
            </a:prstGeom>
            <a:solidFill>
              <a:srgbClr val="FFFFFF"/>
            </a:solidFill>
            <a:ln w="42500" cap="flat" cmpd="sng" algn="ctr">
              <a:solidFill>
                <a:srgbClr val="F38C37">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ysClr val="windowText" lastClr="000000"/>
                  </a:solidFill>
                  <a:effectLst/>
                  <a:uLnTx/>
                  <a:uFillTx/>
                  <a:latin typeface="Segoe UI"/>
                  <a:ea typeface="+mn-ea"/>
                  <a:cs typeface="+mn-cs"/>
                </a:rPr>
                <a:t>Hybrid Clouds</a:t>
              </a:r>
            </a:p>
          </p:txBody>
        </p:sp>
      </p:grpSp>
      <p:sp>
        <p:nvSpPr>
          <p:cNvPr id="12" name="TextBox 11"/>
          <p:cNvSpPr txBox="1">
            <a:spLocks noChangeArrowheads="1"/>
          </p:cNvSpPr>
          <p:nvPr/>
        </p:nvSpPr>
        <p:spPr bwMode="auto">
          <a:xfrm>
            <a:off x="323043" y="1196819"/>
            <a:ext cx="141577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Arial" pitchFamily="34" charset="0"/>
              </a:rPr>
              <a:t>Deployment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Arial" pitchFamily="34" charset="0"/>
              </a:rPr>
              <a:t>Models</a:t>
            </a:r>
          </a:p>
        </p:txBody>
      </p:sp>
      <p:sp>
        <p:nvSpPr>
          <p:cNvPr id="13" name="TextBox 12"/>
          <p:cNvSpPr txBox="1">
            <a:spLocks noChangeArrowheads="1"/>
          </p:cNvSpPr>
          <p:nvPr/>
        </p:nvSpPr>
        <p:spPr bwMode="auto">
          <a:xfrm>
            <a:off x="304721" y="2337894"/>
            <a:ext cx="9541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Arial" pitchFamily="34" charset="0"/>
              </a:rPr>
              <a:t>Service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Arial" pitchFamily="34" charset="0"/>
              </a:rPr>
              <a:t>Models</a:t>
            </a:r>
          </a:p>
        </p:txBody>
      </p:sp>
      <p:sp>
        <p:nvSpPr>
          <p:cNvPr id="14" name="TextBox 13"/>
          <p:cNvSpPr txBox="1">
            <a:spLocks noChangeArrowheads="1"/>
          </p:cNvSpPr>
          <p:nvPr/>
        </p:nvSpPr>
        <p:spPr bwMode="auto">
          <a:xfrm>
            <a:off x="304722" y="3473011"/>
            <a:ext cx="1710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Arial" pitchFamily="34" charset="0"/>
              </a:rPr>
              <a:t>Essential</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Arial" pitchFamily="34" charset="0"/>
              </a:rPr>
              <a:t>Characteristics</a:t>
            </a:r>
          </a:p>
        </p:txBody>
      </p:sp>
      <p:sp>
        <p:nvSpPr>
          <p:cNvPr id="15" name="TextBox 14"/>
          <p:cNvSpPr txBox="1">
            <a:spLocks noChangeArrowheads="1"/>
          </p:cNvSpPr>
          <p:nvPr/>
        </p:nvSpPr>
        <p:spPr bwMode="auto">
          <a:xfrm>
            <a:off x="304722" y="5014244"/>
            <a:ext cx="1710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Arial" pitchFamily="34" charset="0"/>
              </a:rPr>
              <a:t>Common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effectLst/>
                <a:uLnTx/>
                <a:uFillTx/>
                <a:latin typeface="Arial" pitchFamily="34" charset="0"/>
              </a:rPr>
              <a:t>Characteristics</a:t>
            </a:r>
          </a:p>
        </p:txBody>
      </p:sp>
      <p:grpSp>
        <p:nvGrpSpPr>
          <p:cNvPr id="16" name="Group 20"/>
          <p:cNvGrpSpPr>
            <a:grpSpLocks/>
          </p:cNvGrpSpPr>
          <p:nvPr/>
        </p:nvGrpSpPr>
        <p:grpSpPr bwMode="auto">
          <a:xfrm>
            <a:off x="2844059" y="2374406"/>
            <a:ext cx="8735325" cy="609600"/>
            <a:chOff x="2057400" y="4038600"/>
            <a:chExt cx="7086600" cy="762000"/>
          </a:xfrm>
        </p:grpSpPr>
        <p:sp>
          <p:nvSpPr>
            <p:cNvPr id="17" name="Rounded Rectangle 16"/>
            <p:cNvSpPr/>
            <p:nvPr/>
          </p:nvSpPr>
          <p:spPr>
            <a:xfrm>
              <a:off x="2057400" y="4038600"/>
              <a:ext cx="2209695" cy="762000"/>
            </a:xfrm>
            <a:prstGeom prst="roundRect">
              <a:avLst/>
            </a:prstGeom>
            <a:solidFill>
              <a:srgbClr val="8557C9"/>
            </a:solidFill>
            <a:ln w="38100" cap="flat" cmpd="sng" algn="ctr">
              <a:solidFill>
                <a:srgbClr val="FFFFFF"/>
              </a:solidFill>
              <a:prstDash val="solid"/>
            </a:ln>
            <a:effectLst>
              <a:outerShdw blurRad="65500" dist="38100" dir="5400000" rotWithShape="0">
                <a:srgbClr val="000000">
                  <a:alpha val="40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Segoe UI"/>
                  <a:ea typeface="+mn-ea"/>
                  <a:cs typeface="+mn-cs"/>
                </a:rPr>
                <a:t>Infrastructure as </a:t>
              </a:r>
              <a:r>
                <a:rPr kumimoji="0" lang="en-US" sz="1800" b="0" i="0" u="none" strike="noStrike" kern="0" cap="none" spc="0" normalizeH="0" baseline="0" noProof="0" dirty="0">
                  <a:ln>
                    <a:noFill/>
                  </a:ln>
                  <a:solidFill>
                    <a:srgbClr val="FFFFFF"/>
                  </a:solidFill>
                  <a:effectLst/>
                  <a:uLnTx/>
                  <a:uFillTx/>
                  <a:latin typeface="Segoe UI"/>
                  <a:ea typeface="+mn-ea"/>
                  <a:cs typeface="+mn-cs"/>
                </a:rPr>
                <a:t>a Service </a:t>
              </a:r>
              <a:r>
                <a:rPr kumimoji="0" lang="en-US" sz="1800" b="0" i="0" u="none" strike="noStrike" kern="0" cap="none" spc="0" normalizeH="0" baseline="0" noProof="0" dirty="0" smtClean="0">
                  <a:ln>
                    <a:noFill/>
                  </a:ln>
                  <a:solidFill>
                    <a:srgbClr val="FFFFFF"/>
                  </a:solidFill>
                  <a:effectLst/>
                  <a:uLnTx/>
                  <a:uFillTx/>
                  <a:latin typeface="Segoe UI"/>
                  <a:ea typeface="+mn-ea"/>
                  <a:cs typeface="+mn-cs"/>
                </a:rPr>
                <a:t>(IaaS</a:t>
              </a:r>
              <a:r>
                <a:rPr kumimoji="0" lang="en-US" sz="1800" b="0" i="0" u="none" strike="noStrike" kern="0" cap="none" spc="0" normalizeH="0" baseline="0" noProof="0" dirty="0">
                  <a:ln>
                    <a:noFill/>
                  </a:ln>
                  <a:solidFill>
                    <a:srgbClr val="FFFFFF"/>
                  </a:solidFill>
                  <a:effectLst/>
                  <a:uLnTx/>
                  <a:uFillTx/>
                  <a:latin typeface="Segoe UI"/>
                  <a:ea typeface="+mn-ea"/>
                  <a:cs typeface="+mn-cs"/>
                </a:rPr>
                <a:t>)</a:t>
              </a:r>
            </a:p>
          </p:txBody>
        </p:sp>
        <p:sp>
          <p:nvSpPr>
            <p:cNvPr id="18" name="Rounded Rectangle 17"/>
            <p:cNvSpPr/>
            <p:nvPr/>
          </p:nvSpPr>
          <p:spPr>
            <a:xfrm>
              <a:off x="4495853" y="4038600"/>
              <a:ext cx="2209695" cy="762000"/>
            </a:xfrm>
            <a:prstGeom prst="roundRect">
              <a:avLst/>
            </a:prstGeom>
            <a:solidFill>
              <a:srgbClr val="8557C9"/>
            </a:solidFill>
            <a:ln w="38100" cap="flat" cmpd="sng" algn="ctr">
              <a:solidFill>
                <a:srgbClr val="FFFFFF"/>
              </a:solidFill>
              <a:prstDash val="solid"/>
            </a:ln>
            <a:effectLst>
              <a:outerShdw blurRad="65500" dist="38100" dir="5400000" rotWithShape="0">
                <a:srgbClr val="000000">
                  <a:alpha val="40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Segoe UI"/>
                  <a:ea typeface="+mn-ea"/>
                  <a:cs typeface="+mn-cs"/>
                </a:rPr>
                <a:t>Platform as a Service (PaaS)</a:t>
              </a:r>
            </a:p>
          </p:txBody>
        </p:sp>
        <p:sp>
          <p:nvSpPr>
            <p:cNvPr id="19" name="Rounded Rectangle 18"/>
            <p:cNvSpPr/>
            <p:nvPr/>
          </p:nvSpPr>
          <p:spPr>
            <a:xfrm>
              <a:off x="6934305" y="4038600"/>
              <a:ext cx="2209695" cy="762000"/>
            </a:xfrm>
            <a:prstGeom prst="roundRect">
              <a:avLst/>
            </a:prstGeom>
            <a:solidFill>
              <a:srgbClr val="8557C9"/>
            </a:solidFill>
            <a:ln w="38100" cap="flat" cmpd="sng" algn="ctr">
              <a:solidFill>
                <a:srgbClr val="FFFFFF"/>
              </a:solidFill>
              <a:prstDash val="solid"/>
            </a:ln>
            <a:effectLst>
              <a:outerShdw blurRad="65500" dist="38100" dir="5400000" rotWithShape="0">
                <a:srgbClr val="000000">
                  <a:alpha val="40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FFFFFF"/>
                  </a:solidFill>
                  <a:effectLst/>
                  <a:uLnTx/>
                  <a:uFillTx/>
                  <a:latin typeface="Segoe UI"/>
                  <a:ea typeface="+mn-ea"/>
                  <a:cs typeface="+mn-cs"/>
                </a:rPr>
                <a:t>Software as </a:t>
              </a:r>
              <a:r>
                <a:rPr kumimoji="0" lang="en-US" sz="1800" b="0" i="0" u="none" strike="noStrike" kern="0" cap="none" spc="0" normalizeH="0" baseline="0" noProof="0" dirty="0">
                  <a:ln>
                    <a:noFill/>
                  </a:ln>
                  <a:solidFill>
                    <a:srgbClr val="FFFFFF"/>
                  </a:solidFill>
                  <a:effectLst/>
                  <a:uLnTx/>
                  <a:uFillTx/>
                  <a:latin typeface="Segoe UI"/>
                  <a:ea typeface="+mn-ea"/>
                  <a:cs typeface="+mn-cs"/>
                </a:rPr>
                <a:t>a Service </a:t>
              </a:r>
              <a:r>
                <a:rPr kumimoji="0" lang="en-US" sz="1800" b="0" i="0" u="none" strike="noStrike" kern="0" cap="none" spc="0" normalizeH="0" baseline="0" noProof="0" dirty="0" smtClean="0">
                  <a:ln>
                    <a:noFill/>
                  </a:ln>
                  <a:solidFill>
                    <a:srgbClr val="FFFFFF"/>
                  </a:solidFill>
                  <a:effectLst/>
                  <a:uLnTx/>
                  <a:uFillTx/>
                  <a:latin typeface="Segoe UI"/>
                  <a:ea typeface="+mn-ea"/>
                  <a:cs typeface="+mn-cs"/>
                </a:rPr>
                <a:t>(SaaS</a:t>
              </a:r>
              <a:r>
                <a:rPr kumimoji="0" lang="en-US" sz="1800" b="0" i="0" u="none" strike="noStrike" kern="0" cap="none" spc="0" normalizeH="0" baseline="0" noProof="0" dirty="0">
                  <a:ln>
                    <a:noFill/>
                  </a:ln>
                  <a:solidFill>
                    <a:srgbClr val="FFFFFF"/>
                  </a:solidFill>
                  <a:effectLst/>
                  <a:uLnTx/>
                  <a:uFillTx/>
                  <a:latin typeface="Segoe UI"/>
                  <a:ea typeface="+mn-ea"/>
                  <a:cs typeface="+mn-cs"/>
                </a:rPr>
                <a:t>)</a:t>
              </a:r>
            </a:p>
          </p:txBody>
        </p:sp>
      </p:grpSp>
      <p:grpSp>
        <p:nvGrpSpPr>
          <p:cNvPr id="20" name="Group 31"/>
          <p:cNvGrpSpPr>
            <a:grpSpLocks/>
          </p:cNvGrpSpPr>
          <p:nvPr/>
        </p:nvGrpSpPr>
        <p:grpSpPr bwMode="auto">
          <a:xfrm>
            <a:off x="3051438" y="3231708"/>
            <a:ext cx="8320566" cy="1092200"/>
            <a:chOff x="2133157" y="5104606"/>
            <a:chExt cx="6096886" cy="1296988"/>
          </a:xfrm>
        </p:grpSpPr>
        <p:sp>
          <p:nvSpPr>
            <p:cNvPr id="21" name="Rounded Rectangle 20"/>
            <p:cNvSpPr/>
            <p:nvPr/>
          </p:nvSpPr>
          <p:spPr>
            <a:xfrm>
              <a:off x="2133157" y="6018908"/>
              <a:ext cx="2972465" cy="382686"/>
            </a:xfrm>
            <a:prstGeom prst="roundRect">
              <a:avLst/>
            </a:prstGeom>
            <a:gradFill rotWithShape="1">
              <a:gsLst>
                <a:gs pos="0">
                  <a:srgbClr val="FED45C">
                    <a:shade val="45000"/>
                    <a:satMod val="155000"/>
                  </a:srgbClr>
                </a:gs>
                <a:gs pos="60000">
                  <a:srgbClr val="FED45C">
                    <a:shade val="95000"/>
                    <a:satMod val="150000"/>
                  </a:srgbClr>
                </a:gs>
                <a:gs pos="100000">
                  <a:srgbClr val="FED45C">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Segoe UI"/>
                  <a:ea typeface="+mn-ea"/>
                  <a:cs typeface="+mn-cs"/>
                </a:rPr>
                <a:t>Resource Pooling</a:t>
              </a:r>
            </a:p>
          </p:txBody>
        </p:sp>
        <p:sp>
          <p:nvSpPr>
            <p:cNvPr id="22" name="Rounded Rectangle 21"/>
            <p:cNvSpPr/>
            <p:nvPr/>
          </p:nvSpPr>
          <p:spPr>
            <a:xfrm>
              <a:off x="2133157" y="5562700"/>
              <a:ext cx="2972465" cy="380802"/>
            </a:xfrm>
            <a:prstGeom prst="roundRect">
              <a:avLst/>
            </a:prstGeom>
            <a:gradFill rotWithShape="1">
              <a:gsLst>
                <a:gs pos="0">
                  <a:srgbClr val="FED45C">
                    <a:shade val="45000"/>
                    <a:satMod val="155000"/>
                  </a:srgbClr>
                </a:gs>
                <a:gs pos="60000">
                  <a:srgbClr val="FED45C">
                    <a:shade val="95000"/>
                    <a:satMod val="150000"/>
                  </a:srgbClr>
                </a:gs>
                <a:gs pos="100000">
                  <a:srgbClr val="FED45C">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sngStrike" kern="0" cap="none" spc="0" normalizeH="0" noProof="0" dirty="0">
                  <a:ln>
                    <a:noFill/>
                  </a:ln>
                  <a:solidFill>
                    <a:srgbClr val="000000"/>
                  </a:solidFill>
                  <a:effectLst/>
                  <a:uLnTx/>
                  <a:uFillTx/>
                  <a:latin typeface="Segoe UI"/>
                  <a:ea typeface="+mn-ea"/>
                  <a:cs typeface="+mn-cs"/>
                </a:rPr>
                <a:t>Broad Network Access</a:t>
              </a:r>
            </a:p>
          </p:txBody>
        </p:sp>
        <p:sp>
          <p:nvSpPr>
            <p:cNvPr id="23" name="Rounded Rectangle 22"/>
            <p:cNvSpPr/>
            <p:nvPr/>
          </p:nvSpPr>
          <p:spPr>
            <a:xfrm>
              <a:off x="5257579" y="5562700"/>
              <a:ext cx="2972464" cy="380802"/>
            </a:xfrm>
            <a:prstGeom prst="roundRect">
              <a:avLst/>
            </a:prstGeom>
            <a:gradFill rotWithShape="1">
              <a:gsLst>
                <a:gs pos="0">
                  <a:srgbClr val="FED45C">
                    <a:shade val="45000"/>
                    <a:satMod val="155000"/>
                  </a:srgbClr>
                </a:gs>
                <a:gs pos="60000">
                  <a:srgbClr val="FED45C">
                    <a:shade val="95000"/>
                    <a:satMod val="150000"/>
                  </a:srgbClr>
                </a:gs>
                <a:gs pos="100000">
                  <a:srgbClr val="FED45C">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Segoe UI"/>
                  <a:ea typeface="+mn-ea"/>
                  <a:cs typeface="+mn-cs"/>
                </a:rPr>
                <a:t>Rapid Elasticity</a:t>
              </a:r>
            </a:p>
          </p:txBody>
        </p:sp>
        <p:sp>
          <p:nvSpPr>
            <p:cNvPr id="24" name="Rounded Rectangle 23"/>
            <p:cNvSpPr/>
            <p:nvPr/>
          </p:nvSpPr>
          <p:spPr>
            <a:xfrm>
              <a:off x="5257579" y="6018908"/>
              <a:ext cx="2972464" cy="382686"/>
            </a:xfrm>
            <a:prstGeom prst="roundRect">
              <a:avLst/>
            </a:prstGeom>
            <a:gradFill rotWithShape="1">
              <a:gsLst>
                <a:gs pos="0">
                  <a:srgbClr val="FED45C">
                    <a:shade val="45000"/>
                    <a:satMod val="155000"/>
                  </a:srgbClr>
                </a:gs>
                <a:gs pos="60000">
                  <a:srgbClr val="FED45C">
                    <a:shade val="95000"/>
                    <a:satMod val="150000"/>
                  </a:srgbClr>
                </a:gs>
                <a:gs pos="100000">
                  <a:srgbClr val="FED45C">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Segoe UI"/>
                  <a:ea typeface="+mn-ea"/>
                  <a:cs typeface="+mn-cs"/>
                </a:rPr>
                <a:t>Measured Service</a:t>
              </a:r>
            </a:p>
          </p:txBody>
        </p:sp>
        <p:sp>
          <p:nvSpPr>
            <p:cNvPr id="25" name="Rounded Rectangle 24"/>
            <p:cNvSpPr/>
            <p:nvPr/>
          </p:nvSpPr>
          <p:spPr>
            <a:xfrm>
              <a:off x="2133157" y="5104606"/>
              <a:ext cx="6096886" cy="382687"/>
            </a:xfrm>
            <a:prstGeom prst="roundRect">
              <a:avLst/>
            </a:prstGeom>
            <a:gradFill rotWithShape="1">
              <a:gsLst>
                <a:gs pos="0">
                  <a:srgbClr val="FED45C">
                    <a:shade val="45000"/>
                    <a:satMod val="155000"/>
                  </a:srgbClr>
                </a:gs>
                <a:gs pos="60000">
                  <a:srgbClr val="FED45C">
                    <a:shade val="95000"/>
                    <a:satMod val="150000"/>
                  </a:srgbClr>
                </a:gs>
                <a:gs pos="100000">
                  <a:srgbClr val="FED45C">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Segoe UI"/>
                  <a:ea typeface="+mn-ea"/>
                  <a:cs typeface="+mn-cs"/>
                </a:rPr>
                <a:t>On Demand Self-Service</a:t>
              </a:r>
            </a:p>
          </p:txBody>
        </p:sp>
      </p:grpSp>
      <p:grpSp>
        <p:nvGrpSpPr>
          <p:cNvPr id="26" name="Group 44"/>
          <p:cNvGrpSpPr>
            <a:grpSpLocks/>
          </p:cNvGrpSpPr>
          <p:nvPr/>
        </p:nvGrpSpPr>
        <p:grpSpPr bwMode="auto">
          <a:xfrm>
            <a:off x="3047207" y="5374700"/>
            <a:ext cx="8318451" cy="706438"/>
            <a:chOff x="2362200" y="5867400"/>
            <a:chExt cx="6240463" cy="706438"/>
          </a:xfrm>
        </p:grpSpPr>
        <p:sp>
          <p:nvSpPr>
            <p:cNvPr id="27" name="Rounded Rectangle 26"/>
            <p:cNvSpPr/>
            <p:nvPr/>
          </p:nvSpPr>
          <p:spPr>
            <a:xfrm>
              <a:off x="2362200" y="6253163"/>
              <a:ext cx="3043238" cy="320675"/>
            </a:xfrm>
            <a:prstGeom prst="roundRec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Segoe UI"/>
                  <a:ea typeface="+mn-ea"/>
                  <a:cs typeface="+mn-cs"/>
                </a:rPr>
                <a:t>Low Cost Software</a:t>
              </a:r>
            </a:p>
          </p:txBody>
        </p:sp>
        <p:sp>
          <p:nvSpPr>
            <p:cNvPr id="28" name="Rounded Rectangle 27"/>
            <p:cNvSpPr/>
            <p:nvPr/>
          </p:nvSpPr>
          <p:spPr>
            <a:xfrm>
              <a:off x="2362200" y="5867400"/>
              <a:ext cx="3043238" cy="320675"/>
            </a:xfrm>
            <a:prstGeom prst="roundRec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Segoe UI"/>
                  <a:ea typeface="+mn-ea"/>
                  <a:cs typeface="+mn-cs"/>
                </a:rPr>
                <a:t>Virtualization</a:t>
              </a:r>
            </a:p>
          </p:txBody>
        </p:sp>
        <p:sp>
          <p:nvSpPr>
            <p:cNvPr id="29" name="Rounded Rectangle 28"/>
            <p:cNvSpPr/>
            <p:nvPr/>
          </p:nvSpPr>
          <p:spPr>
            <a:xfrm>
              <a:off x="5561013" y="5867400"/>
              <a:ext cx="3041650" cy="320675"/>
            </a:xfrm>
            <a:prstGeom prst="roundRec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Segoe UI"/>
                  <a:ea typeface="+mn-ea"/>
                  <a:cs typeface="+mn-cs"/>
                </a:rPr>
                <a:t>Service Orientation</a:t>
              </a:r>
            </a:p>
          </p:txBody>
        </p:sp>
        <p:sp>
          <p:nvSpPr>
            <p:cNvPr id="30" name="Rounded Rectangle 29"/>
            <p:cNvSpPr/>
            <p:nvPr/>
          </p:nvSpPr>
          <p:spPr>
            <a:xfrm>
              <a:off x="5561013" y="6253163"/>
              <a:ext cx="3041650" cy="320675"/>
            </a:xfrm>
            <a:prstGeom prst="roundRec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Segoe UI"/>
                  <a:ea typeface="+mn-ea"/>
                  <a:cs typeface="+mn-cs"/>
                </a:rPr>
                <a:t>Advanced Security</a:t>
              </a:r>
            </a:p>
          </p:txBody>
        </p:sp>
      </p:grpSp>
      <p:sp>
        <p:nvSpPr>
          <p:cNvPr id="31" name="Rounded Rectangle 30"/>
          <p:cNvSpPr/>
          <p:nvPr/>
        </p:nvSpPr>
        <p:spPr>
          <a:xfrm>
            <a:off x="3047206" y="4998464"/>
            <a:ext cx="4056594" cy="320675"/>
          </a:xfrm>
          <a:prstGeom prst="roundRec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Segoe UI"/>
                <a:ea typeface="+mn-ea"/>
                <a:cs typeface="+mn-cs"/>
              </a:rPr>
              <a:t>Homogeneity</a:t>
            </a:r>
          </a:p>
        </p:txBody>
      </p:sp>
      <p:sp>
        <p:nvSpPr>
          <p:cNvPr id="32" name="Rounded Rectangle 31"/>
          <p:cNvSpPr/>
          <p:nvPr/>
        </p:nvSpPr>
        <p:spPr>
          <a:xfrm>
            <a:off x="3047206" y="4612701"/>
            <a:ext cx="4056594" cy="320675"/>
          </a:xfrm>
          <a:prstGeom prst="roundRec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Segoe UI"/>
                <a:ea typeface="+mn-ea"/>
                <a:cs typeface="+mn-cs"/>
              </a:rPr>
              <a:t>Massive Scale</a:t>
            </a:r>
          </a:p>
        </p:txBody>
      </p:sp>
      <p:sp>
        <p:nvSpPr>
          <p:cNvPr id="33" name="Rounded Rectangle 32"/>
          <p:cNvSpPr/>
          <p:nvPr/>
        </p:nvSpPr>
        <p:spPr>
          <a:xfrm>
            <a:off x="7311180" y="4612701"/>
            <a:ext cx="4054477" cy="320675"/>
          </a:xfrm>
          <a:prstGeom prst="roundRec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Segoe UI"/>
                <a:ea typeface="+mn-ea"/>
                <a:cs typeface="+mn-cs"/>
              </a:rPr>
              <a:t>Resilient Computing</a:t>
            </a:r>
          </a:p>
        </p:txBody>
      </p:sp>
      <p:sp>
        <p:nvSpPr>
          <p:cNvPr id="34" name="Rounded Rectangle 33"/>
          <p:cNvSpPr/>
          <p:nvPr/>
        </p:nvSpPr>
        <p:spPr>
          <a:xfrm>
            <a:off x="7311180" y="4998464"/>
            <a:ext cx="4054477" cy="320675"/>
          </a:xfrm>
          <a:prstGeom prst="roundRect">
            <a:avLst/>
          </a:prstGeom>
          <a:gradFill rotWithShape="1">
            <a:gsLst>
              <a:gs pos="0">
                <a:srgbClr val="8CA923">
                  <a:shade val="45000"/>
                  <a:satMod val="155000"/>
                </a:srgbClr>
              </a:gs>
              <a:gs pos="60000">
                <a:srgbClr val="8CA923">
                  <a:shade val="95000"/>
                  <a:satMod val="150000"/>
                </a:srgbClr>
              </a:gs>
              <a:gs pos="100000">
                <a:srgbClr val="8CA923">
                  <a:tint val="87000"/>
                  <a:satMod val="250000"/>
                </a:srgb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Segoe UI"/>
                <a:ea typeface="+mn-ea"/>
                <a:cs typeface="+mn-cs"/>
              </a:rPr>
              <a:t>Geographic Distribution</a:t>
            </a:r>
          </a:p>
        </p:txBody>
      </p:sp>
      <p:sp>
        <p:nvSpPr>
          <p:cNvPr id="35" name="Oval 34"/>
          <p:cNvSpPr/>
          <p:nvPr/>
        </p:nvSpPr>
        <p:spPr>
          <a:xfrm>
            <a:off x="2539337" y="1542988"/>
            <a:ext cx="2870511" cy="629651"/>
          </a:xfrm>
          <a:prstGeom prst="ellipse">
            <a:avLst/>
          </a:prstGeom>
          <a:solidFill>
            <a:srgbClr val="FFFF00">
              <a:alpha val="6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Rounded Rectangle 35"/>
          <p:cNvSpPr/>
          <p:nvPr/>
        </p:nvSpPr>
        <p:spPr>
          <a:xfrm>
            <a:off x="2835637" y="2374406"/>
            <a:ext cx="2723789" cy="609819"/>
          </a:xfrm>
          <a:prstGeom prst="roundRect">
            <a:avLst/>
          </a:prstGeom>
          <a:noFill/>
          <a:ln w="381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7651251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0-#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wheel(1)">
                                      <p:cBhvr>
                                        <p:cTn id="41" dur="2000"/>
                                        <p:tgtEl>
                                          <p:spTgt spid="3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0-#ppt_w/2"/>
                                          </p:val>
                                        </p:tav>
                                        <p:tav tm="100000">
                                          <p:val>
                                            <p:strVal val="#ppt_x"/>
                                          </p:val>
                                        </p:tav>
                                      </p:tavLst>
                                    </p:anim>
                                    <p:anim calcmode="lin" valueType="num">
                                      <p:cBhvr additive="base">
                                        <p:cTn id="47" dur="500" fill="hold"/>
                                        <p:tgtEl>
                                          <p:spTgt spid="15"/>
                                        </p:tgtEl>
                                        <p:attrNameLst>
                                          <p:attrName>ppt_y</p:attrName>
                                        </p:attrNameLst>
                                      </p:cBhvr>
                                      <p:tavLst>
                                        <p:tav tm="0">
                                          <p:val>
                                            <p:strVal val="#ppt_y"/>
                                          </p:val>
                                        </p:tav>
                                        <p:tav tm="100000">
                                          <p:val>
                                            <p:strVal val="#ppt_y"/>
                                          </p:val>
                                        </p:tav>
                                      </p:tavLst>
                                    </p:anim>
                                  </p:childTnLst>
                                </p:cTn>
                              </p:par>
                              <p:par>
                                <p:cTn id="48" presetID="2" presetClass="entr" presetSubtype="8" fill="hold"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0-#ppt_w/2"/>
                                          </p:val>
                                        </p:tav>
                                        <p:tav tm="100000">
                                          <p:val>
                                            <p:strVal val="#ppt_x"/>
                                          </p:val>
                                        </p:tav>
                                      </p:tavLst>
                                    </p:anim>
                                    <p:anim calcmode="lin" valueType="num">
                                      <p:cBhvr additive="base">
                                        <p:cTn id="51" dur="500" fill="hold"/>
                                        <p:tgtEl>
                                          <p:spTgt spid="26"/>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500" fill="hold"/>
                                        <p:tgtEl>
                                          <p:spTgt spid="31"/>
                                        </p:tgtEl>
                                        <p:attrNameLst>
                                          <p:attrName>ppt_x</p:attrName>
                                        </p:attrNameLst>
                                      </p:cBhvr>
                                      <p:tavLst>
                                        <p:tav tm="0">
                                          <p:val>
                                            <p:strVal val="0-#ppt_w/2"/>
                                          </p:val>
                                        </p:tav>
                                        <p:tav tm="100000">
                                          <p:val>
                                            <p:strVal val="#ppt_x"/>
                                          </p:val>
                                        </p:tav>
                                      </p:tavLst>
                                    </p:anim>
                                    <p:anim calcmode="lin" valueType="num">
                                      <p:cBhvr additive="base">
                                        <p:cTn id="55" dur="500" fill="hold"/>
                                        <p:tgtEl>
                                          <p:spTgt spid="31"/>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500" fill="hold"/>
                                        <p:tgtEl>
                                          <p:spTgt spid="32"/>
                                        </p:tgtEl>
                                        <p:attrNameLst>
                                          <p:attrName>ppt_x</p:attrName>
                                        </p:attrNameLst>
                                      </p:cBhvr>
                                      <p:tavLst>
                                        <p:tav tm="0">
                                          <p:val>
                                            <p:strVal val="0-#ppt_w/2"/>
                                          </p:val>
                                        </p:tav>
                                        <p:tav tm="100000">
                                          <p:val>
                                            <p:strVal val="#ppt_x"/>
                                          </p:val>
                                        </p:tav>
                                      </p:tavLst>
                                    </p:anim>
                                    <p:anim calcmode="lin" valueType="num">
                                      <p:cBhvr additive="base">
                                        <p:cTn id="59" dur="500" fill="hold"/>
                                        <p:tgtEl>
                                          <p:spTgt spid="32"/>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500" fill="hold"/>
                                        <p:tgtEl>
                                          <p:spTgt spid="33"/>
                                        </p:tgtEl>
                                        <p:attrNameLst>
                                          <p:attrName>ppt_x</p:attrName>
                                        </p:attrNameLst>
                                      </p:cBhvr>
                                      <p:tavLst>
                                        <p:tav tm="0">
                                          <p:val>
                                            <p:strVal val="0-#ppt_w/2"/>
                                          </p:val>
                                        </p:tav>
                                        <p:tav tm="100000">
                                          <p:val>
                                            <p:strVal val="#ppt_x"/>
                                          </p:val>
                                        </p:tav>
                                      </p:tavLst>
                                    </p:anim>
                                    <p:anim calcmode="lin" valueType="num">
                                      <p:cBhvr additive="base">
                                        <p:cTn id="63" dur="500" fill="hold"/>
                                        <p:tgtEl>
                                          <p:spTgt spid="33"/>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500" fill="hold"/>
                                        <p:tgtEl>
                                          <p:spTgt spid="34"/>
                                        </p:tgtEl>
                                        <p:attrNameLst>
                                          <p:attrName>ppt_x</p:attrName>
                                        </p:attrNameLst>
                                      </p:cBhvr>
                                      <p:tavLst>
                                        <p:tav tm="0">
                                          <p:val>
                                            <p:strVal val="0-#ppt_w/2"/>
                                          </p:val>
                                        </p:tav>
                                        <p:tav tm="100000">
                                          <p:val>
                                            <p:strVal val="#ppt_x"/>
                                          </p:val>
                                        </p:tav>
                                      </p:tavLst>
                                    </p:anim>
                                    <p:anim calcmode="lin" valueType="num">
                                      <p:cBhvr additive="base">
                                        <p:cTn id="67"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31" grpId="0" animBg="1"/>
      <p:bldP spid="32" grpId="0" animBg="1"/>
      <p:bldP spid="33" grpId="0" animBg="1"/>
      <p:bldP spid="34"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rot="16200000">
            <a:off x="-1410133" y="2261604"/>
            <a:ext cx="5081498" cy="921523"/>
          </a:xfrm>
        </p:spPr>
        <p:txBody>
          <a:bodyPr/>
          <a:lstStyle/>
          <a:p>
            <a:r>
              <a:rPr lang="en-US" dirty="0" smtClean="0"/>
              <a:t>Reference Model</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1967023" y="0"/>
            <a:ext cx="9654363" cy="6858000"/>
          </a:xfrm>
          <a:prstGeom prst="rect">
            <a:avLst/>
          </a:prstGeom>
        </p:spPr>
      </p:pic>
      <p:sp>
        <p:nvSpPr>
          <p:cNvPr id="6" name="Rectangle 5"/>
          <p:cNvSpPr/>
          <p:nvPr/>
        </p:nvSpPr>
        <p:spPr bwMode="auto">
          <a:xfrm rot="5400000">
            <a:off x="8553089" y="2799272"/>
            <a:ext cx="3976778" cy="966159"/>
          </a:xfrm>
          <a:prstGeom prst="rect">
            <a:avLst/>
          </a:prstGeom>
          <a:noFill/>
          <a:ln w="38100">
            <a:solidFill>
              <a:schemeClr val="tx1"/>
            </a:solidFill>
            <a:headEnd type="none" w="med" len="med"/>
            <a:tailEnd type="none" w="med" len="med"/>
          </a:ln>
          <a:effectLst>
            <a:glow rad="101600">
              <a:srgbClr val="FFFF00">
                <a:alpha val="40000"/>
              </a:srgb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 name="Rectangle 6"/>
          <p:cNvSpPr/>
          <p:nvPr/>
        </p:nvSpPr>
        <p:spPr bwMode="auto">
          <a:xfrm rot="5400000">
            <a:off x="6990193" y="2927159"/>
            <a:ext cx="4687019" cy="1449383"/>
          </a:xfrm>
          <a:prstGeom prst="rect">
            <a:avLst/>
          </a:prstGeom>
          <a:noFill/>
          <a:ln w="38100">
            <a:solidFill>
              <a:schemeClr val="tx1"/>
            </a:solidFill>
            <a:headEnd type="none" w="med" len="med"/>
            <a:tailEnd type="none" w="med" len="med"/>
          </a:ln>
          <a:effectLst>
            <a:glow rad="101600">
              <a:srgbClr val="FFFF00">
                <a:alpha val="40000"/>
              </a:srgb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 name="Rectangle 7"/>
          <p:cNvSpPr/>
          <p:nvPr/>
        </p:nvSpPr>
        <p:spPr bwMode="auto">
          <a:xfrm>
            <a:off x="2281149" y="3886200"/>
            <a:ext cx="6129606" cy="2147977"/>
          </a:xfrm>
          <a:prstGeom prst="rect">
            <a:avLst/>
          </a:prstGeom>
          <a:noFill/>
          <a:ln w="38100">
            <a:solidFill>
              <a:schemeClr val="tx1"/>
            </a:solidFill>
            <a:headEnd type="none" w="med" len="med"/>
            <a:tailEnd type="none" w="med" len="med"/>
          </a:ln>
          <a:effectLst>
            <a:glow rad="101600">
              <a:srgbClr val="FFFF00">
                <a:alpha val="40000"/>
              </a:srgb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 name="Rectangle 8"/>
          <p:cNvSpPr/>
          <p:nvPr/>
        </p:nvSpPr>
        <p:spPr bwMode="auto">
          <a:xfrm>
            <a:off x="3088257" y="2666999"/>
            <a:ext cx="5322498" cy="1098073"/>
          </a:xfrm>
          <a:prstGeom prst="rect">
            <a:avLst/>
          </a:prstGeom>
          <a:noFill/>
          <a:ln w="38100">
            <a:solidFill>
              <a:schemeClr val="tx1"/>
            </a:solidFill>
            <a:headEnd type="none" w="med" len="med"/>
            <a:tailEnd type="none" w="med" len="med"/>
          </a:ln>
          <a:effectLst>
            <a:glow rad="101600">
              <a:srgbClr val="FFFF00">
                <a:alpha val="40000"/>
              </a:srgb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auto">
          <a:xfrm>
            <a:off x="3769743" y="1447800"/>
            <a:ext cx="4641012" cy="1079739"/>
          </a:xfrm>
          <a:prstGeom prst="rect">
            <a:avLst/>
          </a:prstGeom>
          <a:noFill/>
          <a:ln w="38100">
            <a:solidFill>
              <a:schemeClr val="tx1"/>
            </a:solidFill>
            <a:headEnd type="none" w="med" len="med"/>
            <a:tailEnd type="none" w="med" len="med"/>
          </a:ln>
          <a:effectLst>
            <a:glow rad="101600">
              <a:srgbClr val="FFFF00">
                <a:alpha val="40000"/>
              </a:srgb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1" name="Rectangle 10"/>
          <p:cNvSpPr/>
          <p:nvPr/>
        </p:nvSpPr>
        <p:spPr bwMode="auto">
          <a:xfrm>
            <a:off x="2281150" y="598099"/>
            <a:ext cx="8639892" cy="544902"/>
          </a:xfrm>
          <a:prstGeom prst="rect">
            <a:avLst/>
          </a:prstGeom>
          <a:noFill/>
          <a:ln w="38100">
            <a:solidFill>
              <a:schemeClr val="tx1"/>
            </a:solidFill>
            <a:headEnd type="none" w="med" len="med"/>
            <a:tailEnd type="none" w="med" len="med"/>
          </a:ln>
          <a:effectLst>
            <a:glow rad="101600">
              <a:srgbClr val="FFFF00">
                <a:alpha val="40000"/>
              </a:srgb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3" name="Rectangle 12"/>
          <p:cNvSpPr/>
          <p:nvPr/>
        </p:nvSpPr>
        <p:spPr bwMode="auto">
          <a:xfrm rot="5400000">
            <a:off x="6575485" y="3498731"/>
            <a:ext cx="3899139" cy="228600"/>
          </a:xfrm>
          <a:prstGeom prst="rect">
            <a:avLst/>
          </a:prstGeom>
          <a:noFill/>
          <a:ln w="38100">
            <a:solidFill>
              <a:schemeClr val="tx1"/>
            </a:solidFill>
            <a:headEnd type="none" w="med" len="med"/>
            <a:tailEnd type="none" w="med" len="med"/>
          </a:ln>
          <a:effectLst>
            <a:glow rad="101600">
              <a:srgbClr val="FFFF00">
                <a:alpha val="40000"/>
              </a:srgb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4" name="Rectangle 13"/>
          <p:cNvSpPr/>
          <p:nvPr/>
        </p:nvSpPr>
        <p:spPr bwMode="auto">
          <a:xfrm>
            <a:off x="6071156" y="1035890"/>
            <a:ext cx="1318655" cy="411910"/>
          </a:xfrm>
          <a:prstGeom prst="rect">
            <a:avLst/>
          </a:prstGeom>
          <a:noFill/>
          <a:ln w="38100">
            <a:solidFill>
              <a:schemeClr val="tx1"/>
            </a:solidFill>
            <a:headEnd type="none" w="med" len="med"/>
            <a:tailEnd type="none" w="med" len="med"/>
          </a:ln>
          <a:effectLst>
            <a:glow rad="101600">
              <a:srgbClr val="FFFF00">
                <a:alpha val="40000"/>
              </a:srgb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5" name="Rectangle 14"/>
          <p:cNvSpPr/>
          <p:nvPr/>
        </p:nvSpPr>
        <p:spPr bwMode="auto">
          <a:xfrm>
            <a:off x="6038810" y="2394549"/>
            <a:ext cx="970002" cy="348651"/>
          </a:xfrm>
          <a:prstGeom prst="rect">
            <a:avLst/>
          </a:prstGeom>
          <a:noFill/>
          <a:ln w="38100">
            <a:solidFill>
              <a:schemeClr val="tx1"/>
            </a:solidFill>
            <a:headEnd type="none" w="med" len="med"/>
            <a:tailEnd type="none" w="med" len="med"/>
          </a:ln>
          <a:effectLst>
            <a:glow rad="101600">
              <a:srgbClr val="FFFF00">
                <a:alpha val="40000"/>
              </a:srgb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6" name="Rectangle 15"/>
          <p:cNvSpPr/>
          <p:nvPr/>
        </p:nvSpPr>
        <p:spPr bwMode="auto">
          <a:xfrm>
            <a:off x="6090248" y="3628848"/>
            <a:ext cx="1147163" cy="272451"/>
          </a:xfrm>
          <a:prstGeom prst="rect">
            <a:avLst/>
          </a:prstGeom>
          <a:noFill/>
          <a:ln w="38100">
            <a:solidFill>
              <a:schemeClr val="tx1"/>
            </a:solidFill>
            <a:headEnd type="none" w="med" len="med"/>
            <a:tailEnd type="none" w="med" len="med"/>
          </a:ln>
          <a:effectLst>
            <a:glow rad="101600">
              <a:srgbClr val="FFFF00">
                <a:alpha val="40000"/>
              </a:srgb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2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925" y="1293962"/>
            <a:ext cx="11882968" cy="426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7"/>
          <p:cNvSpPr/>
          <p:nvPr/>
        </p:nvSpPr>
        <p:spPr bwMode="auto">
          <a:xfrm>
            <a:off x="5256212" y="1293962"/>
            <a:ext cx="1524000" cy="458638"/>
          </a:xfrm>
          <a:prstGeom prst="rect">
            <a:avLst/>
          </a:prstGeom>
          <a:noFill/>
          <a:ln w="63500">
            <a:solidFill>
              <a:schemeClr val="accent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9" name="Rectangle 28"/>
          <p:cNvSpPr/>
          <p:nvPr/>
        </p:nvSpPr>
        <p:spPr bwMode="auto">
          <a:xfrm>
            <a:off x="2513012" y="2362200"/>
            <a:ext cx="1524000" cy="458638"/>
          </a:xfrm>
          <a:prstGeom prst="rect">
            <a:avLst/>
          </a:prstGeom>
          <a:noFill/>
          <a:ln w="63500">
            <a:solidFill>
              <a:schemeClr val="accent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30" name="Rectangle 29"/>
          <p:cNvSpPr/>
          <p:nvPr/>
        </p:nvSpPr>
        <p:spPr bwMode="auto">
          <a:xfrm>
            <a:off x="5330409" y="2362200"/>
            <a:ext cx="1524000" cy="458638"/>
          </a:xfrm>
          <a:prstGeom prst="rect">
            <a:avLst/>
          </a:prstGeom>
          <a:noFill/>
          <a:ln w="63500">
            <a:solidFill>
              <a:schemeClr val="accent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31" name="Rectangle 30"/>
          <p:cNvSpPr/>
          <p:nvPr/>
        </p:nvSpPr>
        <p:spPr bwMode="auto">
          <a:xfrm>
            <a:off x="8380412" y="2362200"/>
            <a:ext cx="1524000" cy="458638"/>
          </a:xfrm>
          <a:prstGeom prst="rect">
            <a:avLst/>
          </a:prstGeom>
          <a:noFill/>
          <a:ln w="63500">
            <a:solidFill>
              <a:schemeClr val="accent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0693872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grpId="1" nodeType="clickEffect">
                                  <p:stCondLst>
                                    <p:cond delay="0"/>
                                  </p:stCondLst>
                                  <p:childTnLst>
                                    <p:animEffect transition="out" filter="wipe(down)">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xit" presetSubtype="4" fill="hold" grpId="1" nodeType="clickEffect">
                                  <p:stCondLst>
                                    <p:cond delay="0"/>
                                  </p:stCondLst>
                                  <p:childTnLst>
                                    <p:animEffect transition="out" filter="wipe(down)">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par>
                          <p:cTn id="31" fill="hold">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xit" presetSubtype="4" fill="hold" grpId="1" nodeType="clickEffect">
                                  <p:stCondLst>
                                    <p:cond delay="0"/>
                                  </p:stCondLst>
                                  <p:childTnLst>
                                    <p:animEffect transition="out" filter="wipe(down)">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childTnLst>
                          </p:cTn>
                        </p:par>
                        <p:par>
                          <p:cTn id="40" fill="hold">
                            <p:stCondLst>
                              <p:cond delay="500"/>
                            </p:stCondLst>
                            <p:childTnLst>
                              <p:par>
                                <p:cTn id="41" presetID="22" presetClass="entr" presetSubtype="4"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xit" presetSubtype="4" fill="hold" grpId="1" nodeType="clickEffect">
                                  <p:stCondLst>
                                    <p:cond delay="0"/>
                                  </p:stCondLst>
                                  <p:childTnLst>
                                    <p:animEffect transition="out" filter="wipe(down)">
                                      <p:cBhvr>
                                        <p:cTn id="47" dur="500"/>
                                        <p:tgtEl>
                                          <p:spTgt spid="16"/>
                                        </p:tgtEl>
                                      </p:cBhvr>
                                    </p:animEffect>
                                    <p:set>
                                      <p:cBhvr>
                                        <p:cTn id="48" dur="1" fill="hold">
                                          <p:stCondLst>
                                            <p:cond delay="499"/>
                                          </p:stCondLst>
                                        </p:cTn>
                                        <p:tgtEl>
                                          <p:spTgt spid="16"/>
                                        </p:tgtEl>
                                        <p:attrNameLst>
                                          <p:attrName>style.visibility</p:attrName>
                                        </p:attrNameLst>
                                      </p:cBhvr>
                                      <p:to>
                                        <p:strVal val="hidden"/>
                                      </p:to>
                                    </p:set>
                                  </p:childTnLst>
                                </p:cTn>
                              </p:par>
                            </p:childTnLst>
                          </p:cTn>
                        </p:par>
                        <p:par>
                          <p:cTn id="49" fill="hold">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down)">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xit" presetSubtype="4" fill="hold" grpId="1" nodeType="clickEffect">
                                  <p:stCondLst>
                                    <p:cond delay="0"/>
                                  </p:stCondLst>
                                  <p:childTnLst>
                                    <p:animEffect transition="out" filter="wipe(down)">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childTnLst>
                          </p:cTn>
                        </p:par>
                        <p:par>
                          <p:cTn id="58" fill="hold">
                            <p:stCondLst>
                              <p:cond delay="500"/>
                            </p:stCondLst>
                            <p:childTnLst>
                              <p:par>
                                <p:cTn id="59" presetID="2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down)">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xit" presetSubtype="4" fill="hold" grpId="1" nodeType="clickEffect">
                                  <p:stCondLst>
                                    <p:cond delay="0"/>
                                  </p:stCondLst>
                                  <p:childTnLst>
                                    <p:animEffect transition="out" filter="wipe(down)">
                                      <p:cBhvr>
                                        <p:cTn id="65" dur="500"/>
                                        <p:tgtEl>
                                          <p:spTgt spid="15"/>
                                        </p:tgtEl>
                                      </p:cBhvr>
                                    </p:animEffect>
                                    <p:set>
                                      <p:cBhvr>
                                        <p:cTn id="66" dur="1" fill="hold">
                                          <p:stCondLst>
                                            <p:cond delay="499"/>
                                          </p:stCondLst>
                                        </p:cTn>
                                        <p:tgtEl>
                                          <p:spTgt spid="15"/>
                                        </p:tgtEl>
                                        <p:attrNameLst>
                                          <p:attrName>style.visibility</p:attrName>
                                        </p:attrNameLst>
                                      </p:cBhvr>
                                      <p:to>
                                        <p:strVal val="hidden"/>
                                      </p:to>
                                    </p:set>
                                  </p:childTnLst>
                                </p:cTn>
                              </p:par>
                            </p:childTnLst>
                          </p:cTn>
                        </p:par>
                        <p:par>
                          <p:cTn id="67" fill="hold">
                            <p:stCondLst>
                              <p:cond delay="500"/>
                            </p:stCondLst>
                            <p:childTnLst>
                              <p:par>
                                <p:cTn id="68" presetID="22" presetClass="entr" presetSubtype="4" fill="hold" grpId="0" nodeType="after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wipe(down)">
                                      <p:cBhvr>
                                        <p:cTn id="70" dur="500"/>
                                        <p:tgtEl>
                                          <p:spTgt spid="1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xit" presetSubtype="4" fill="hold" grpId="1" nodeType="clickEffect">
                                  <p:stCondLst>
                                    <p:cond delay="0"/>
                                  </p:stCondLst>
                                  <p:childTnLst>
                                    <p:animEffect transition="out" filter="wipe(down)">
                                      <p:cBhvr>
                                        <p:cTn id="74" dur="500"/>
                                        <p:tgtEl>
                                          <p:spTgt spid="10"/>
                                        </p:tgtEl>
                                      </p:cBhvr>
                                    </p:animEffect>
                                    <p:set>
                                      <p:cBhvr>
                                        <p:cTn id="75" dur="1" fill="hold">
                                          <p:stCondLst>
                                            <p:cond delay="499"/>
                                          </p:stCondLst>
                                        </p:cTn>
                                        <p:tgtEl>
                                          <p:spTgt spid="10"/>
                                        </p:tgtEl>
                                        <p:attrNameLst>
                                          <p:attrName>style.visibility</p:attrName>
                                        </p:attrNameLst>
                                      </p:cBhvr>
                                      <p:to>
                                        <p:strVal val="hidden"/>
                                      </p:to>
                                    </p:set>
                                  </p:childTnLst>
                                </p:cTn>
                              </p:par>
                            </p:childTnLst>
                          </p:cTn>
                        </p:par>
                        <p:par>
                          <p:cTn id="76" fill="hold">
                            <p:stCondLst>
                              <p:cond delay="500"/>
                            </p:stCondLst>
                            <p:childTnLst>
                              <p:par>
                                <p:cTn id="77" presetID="22" presetClass="entr" presetSubtype="4"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5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xit" presetSubtype="4" fill="hold" grpId="1" nodeType="clickEffect">
                                  <p:stCondLst>
                                    <p:cond delay="0"/>
                                  </p:stCondLst>
                                  <p:childTnLst>
                                    <p:animEffect transition="out" filter="wipe(down)">
                                      <p:cBhvr>
                                        <p:cTn id="83" dur="500"/>
                                        <p:tgtEl>
                                          <p:spTgt spid="14"/>
                                        </p:tgtEl>
                                      </p:cBhvr>
                                    </p:animEffect>
                                    <p:set>
                                      <p:cBhvr>
                                        <p:cTn id="84" dur="1" fill="hold">
                                          <p:stCondLst>
                                            <p:cond delay="499"/>
                                          </p:stCondLst>
                                        </p:cTn>
                                        <p:tgtEl>
                                          <p:spTgt spid="14"/>
                                        </p:tgtEl>
                                        <p:attrNameLst>
                                          <p:attrName>style.visibility</p:attrName>
                                        </p:attrNameLst>
                                      </p:cBhvr>
                                      <p:to>
                                        <p:strVal val="hidden"/>
                                      </p:to>
                                    </p:set>
                                  </p:childTnLst>
                                </p:cTn>
                              </p:par>
                            </p:childTnLst>
                          </p:cTn>
                        </p:par>
                        <p:par>
                          <p:cTn id="85" fill="hold">
                            <p:stCondLst>
                              <p:cond delay="500"/>
                            </p:stCondLst>
                            <p:childTnLst>
                              <p:par>
                                <p:cTn id="86" presetID="22" presetClass="entr" presetSubtype="4" fill="hold" grpId="0" nodeType="after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wipe(down)">
                                      <p:cBhvr>
                                        <p:cTn id="88" dur="500"/>
                                        <p:tgtEl>
                                          <p:spTgt spid="11"/>
                                        </p:tgtEl>
                                      </p:cBhvr>
                                    </p:animEffect>
                                  </p:childTnLst>
                                </p:cTn>
                              </p:par>
                            </p:childTnLst>
                          </p:cTn>
                        </p:par>
                      </p:childTnLst>
                    </p:cTn>
                  </p:par>
                  <p:par>
                    <p:cTn id="89" fill="hold">
                      <p:stCondLst>
                        <p:cond delay="indefinite"/>
                      </p:stCondLst>
                      <p:childTnLst>
                        <p:par>
                          <p:cTn id="90" fill="hold">
                            <p:stCondLst>
                              <p:cond delay="0"/>
                            </p:stCondLst>
                            <p:childTnLst>
                              <p:par>
                                <p:cTn id="91" presetID="6" presetClass="exit" presetSubtype="32" fill="hold" grpId="2" nodeType="clickEffect">
                                  <p:stCondLst>
                                    <p:cond delay="0"/>
                                  </p:stCondLst>
                                  <p:childTnLst>
                                    <p:animEffect transition="out" filter="circle(out)">
                                      <p:cBhvr>
                                        <p:cTn id="92" dur="2000"/>
                                        <p:tgtEl>
                                          <p:spTgt spid="6"/>
                                        </p:tgtEl>
                                      </p:cBhvr>
                                    </p:animEffect>
                                    <p:set>
                                      <p:cBhvr>
                                        <p:cTn id="93" dur="1" fill="hold">
                                          <p:stCondLst>
                                            <p:cond delay="1999"/>
                                          </p:stCondLst>
                                        </p:cTn>
                                        <p:tgtEl>
                                          <p:spTgt spid="6"/>
                                        </p:tgtEl>
                                        <p:attrNameLst>
                                          <p:attrName>style.visibility</p:attrName>
                                        </p:attrNameLst>
                                      </p:cBhvr>
                                      <p:to>
                                        <p:strVal val="hidden"/>
                                      </p:to>
                                    </p:set>
                                  </p:childTnLst>
                                </p:cTn>
                              </p:par>
                              <p:par>
                                <p:cTn id="94" presetID="6" presetClass="exit" presetSubtype="32" fill="hold" grpId="2" nodeType="withEffect">
                                  <p:stCondLst>
                                    <p:cond delay="0"/>
                                  </p:stCondLst>
                                  <p:childTnLst>
                                    <p:animEffect transition="out" filter="circle(out)">
                                      <p:cBhvr>
                                        <p:cTn id="95" dur="2000"/>
                                        <p:tgtEl>
                                          <p:spTgt spid="7"/>
                                        </p:tgtEl>
                                      </p:cBhvr>
                                    </p:animEffect>
                                    <p:set>
                                      <p:cBhvr>
                                        <p:cTn id="96" dur="1" fill="hold">
                                          <p:stCondLst>
                                            <p:cond delay="1999"/>
                                          </p:stCondLst>
                                        </p:cTn>
                                        <p:tgtEl>
                                          <p:spTgt spid="7"/>
                                        </p:tgtEl>
                                        <p:attrNameLst>
                                          <p:attrName>style.visibility</p:attrName>
                                        </p:attrNameLst>
                                      </p:cBhvr>
                                      <p:to>
                                        <p:strVal val="hidden"/>
                                      </p:to>
                                    </p:set>
                                  </p:childTnLst>
                                </p:cTn>
                              </p:par>
                              <p:par>
                                <p:cTn id="97" presetID="6" presetClass="exit" presetSubtype="32" fill="hold" grpId="2" nodeType="withEffect">
                                  <p:stCondLst>
                                    <p:cond delay="0"/>
                                  </p:stCondLst>
                                  <p:childTnLst>
                                    <p:animEffect transition="out" filter="circle(out)">
                                      <p:cBhvr>
                                        <p:cTn id="98" dur="2000"/>
                                        <p:tgtEl>
                                          <p:spTgt spid="13"/>
                                        </p:tgtEl>
                                      </p:cBhvr>
                                    </p:animEffect>
                                    <p:set>
                                      <p:cBhvr>
                                        <p:cTn id="99" dur="1" fill="hold">
                                          <p:stCondLst>
                                            <p:cond delay="1999"/>
                                          </p:stCondLst>
                                        </p:cTn>
                                        <p:tgtEl>
                                          <p:spTgt spid="13"/>
                                        </p:tgtEl>
                                        <p:attrNameLst>
                                          <p:attrName>style.visibility</p:attrName>
                                        </p:attrNameLst>
                                      </p:cBhvr>
                                      <p:to>
                                        <p:strVal val="hidden"/>
                                      </p:to>
                                    </p:set>
                                  </p:childTnLst>
                                </p:cTn>
                              </p:par>
                              <p:par>
                                <p:cTn id="100" presetID="6" presetClass="exit" presetSubtype="32" fill="hold" grpId="2" nodeType="withEffect">
                                  <p:stCondLst>
                                    <p:cond delay="0"/>
                                  </p:stCondLst>
                                  <p:childTnLst>
                                    <p:animEffect transition="out" filter="circle(out)">
                                      <p:cBhvr>
                                        <p:cTn id="101" dur="2000"/>
                                        <p:tgtEl>
                                          <p:spTgt spid="8"/>
                                        </p:tgtEl>
                                      </p:cBhvr>
                                    </p:animEffect>
                                    <p:set>
                                      <p:cBhvr>
                                        <p:cTn id="102" dur="1" fill="hold">
                                          <p:stCondLst>
                                            <p:cond delay="1999"/>
                                          </p:stCondLst>
                                        </p:cTn>
                                        <p:tgtEl>
                                          <p:spTgt spid="8"/>
                                        </p:tgtEl>
                                        <p:attrNameLst>
                                          <p:attrName>style.visibility</p:attrName>
                                        </p:attrNameLst>
                                      </p:cBhvr>
                                      <p:to>
                                        <p:strVal val="hidden"/>
                                      </p:to>
                                    </p:set>
                                  </p:childTnLst>
                                </p:cTn>
                              </p:par>
                              <p:par>
                                <p:cTn id="103" presetID="6" presetClass="exit" presetSubtype="32" fill="hold" grpId="2" nodeType="withEffect">
                                  <p:stCondLst>
                                    <p:cond delay="0"/>
                                  </p:stCondLst>
                                  <p:childTnLst>
                                    <p:animEffect transition="out" filter="circle(out)">
                                      <p:cBhvr>
                                        <p:cTn id="104" dur="2000"/>
                                        <p:tgtEl>
                                          <p:spTgt spid="16"/>
                                        </p:tgtEl>
                                      </p:cBhvr>
                                    </p:animEffect>
                                    <p:set>
                                      <p:cBhvr>
                                        <p:cTn id="105" dur="1" fill="hold">
                                          <p:stCondLst>
                                            <p:cond delay="1999"/>
                                          </p:stCondLst>
                                        </p:cTn>
                                        <p:tgtEl>
                                          <p:spTgt spid="16"/>
                                        </p:tgtEl>
                                        <p:attrNameLst>
                                          <p:attrName>style.visibility</p:attrName>
                                        </p:attrNameLst>
                                      </p:cBhvr>
                                      <p:to>
                                        <p:strVal val="hidden"/>
                                      </p:to>
                                    </p:set>
                                  </p:childTnLst>
                                </p:cTn>
                              </p:par>
                              <p:par>
                                <p:cTn id="106" presetID="6" presetClass="exit" presetSubtype="32" fill="hold" grpId="2" nodeType="withEffect">
                                  <p:stCondLst>
                                    <p:cond delay="0"/>
                                  </p:stCondLst>
                                  <p:childTnLst>
                                    <p:animEffect transition="out" filter="circle(out)">
                                      <p:cBhvr>
                                        <p:cTn id="107" dur="2000"/>
                                        <p:tgtEl>
                                          <p:spTgt spid="9"/>
                                        </p:tgtEl>
                                      </p:cBhvr>
                                    </p:animEffect>
                                    <p:set>
                                      <p:cBhvr>
                                        <p:cTn id="108" dur="1" fill="hold">
                                          <p:stCondLst>
                                            <p:cond delay="1999"/>
                                          </p:stCondLst>
                                        </p:cTn>
                                        <p:tgtEl>
                                          <p:spTgt spid="9"/>
                                        </p:tgtEl>
                                        <p:attrNameLst>
                                          <p:attrName>style.visibility</p:attrName>
                                        </p:attrNameLst>
                                      </p:cBhvr>
                                      <p:to>
                                        <p:strVal val="hidden"/>
                                      </p:to>
                                    </p:set>
                                  </p:childTnLst>
                                </p:cTn>
                              </p:par>
                              <p:par>
                                <p:cTn id="109" presetID="6" presetClass="exit" presetSubtype="32" fill="hold" grpId="2" nodeType="withEffect">
                                  <p:stCondLst>
                                    <p:cond delay="0"/>
                                  </p:stCondLst>
                                  <p:childTnLst>
                                    <p:animEffect transition="out" filter="circle(out)">
                                      <p:cBhvr>
                                        <p:cTn id="110" dur="2000"/>
                                        <p:tgtEl>
                                          <p:spTgt spid="15"/>
                                        </p:tgtEl>
                                      </p:cBhvr>
                                    </p:animEffect>
                                    <p:set>
                                      <p:cBhvr>
                                        <p:cTn id="111" dur="1" fill="hold">
                                          <p:stCondLst>
                                            <p:cond delay="1999"/>
                                          </p:stCondLst>
                                        </p:cTn>
                                        <p:tgtEl>
                                          <p:spTgt spid="15"/>
                                        </p:tgtEl>
                                        <p:attrNameLst>
                                          <p:attrName>style.visibility</p:attrName>
                                        </p:attrNameLst>
                                      </p:cBhvr>
                                      <p:to>
                                        <p:strVal val="hidden"/>
                                      </p:to>
                                    </p:set>
                                  </p:childTnLst>
                                </p:cTn>
                              </p:par>
                              <p:par>
                                <p:cTn id="112" presetID="6" presetClass="exit" presetSubtype="32" fill="hold" grpId="2" nodeType="withEffect">
                                  <p:stCondLst>
                                    <p:cond delay="0"/>
                                  </p:stCondLst>
                                  <p:childTnLst>
                                    <p:animEffect transition="out" filter="circle(out)">
                                      <p:cBhvr>
                                        <p:cTn id="113" dur="2000"/>
                                        <p:tgtEl>
                                          <p:spTgt spid="10"/>
                                        </p:tgtEl>
                                      </p:cBhvr>
                                    </p:animEffect>
                                    <p:set>
                                      <p:cBhvr>
                                        <p:cTn id="114" dur="1" fill="hold">
                                          <p:stCondLst>
                                            <p:cond delay="1999"/>
                                          </p:stCondLst>
                                        </p:cTn>
                                        <p:tgtEl>
                                          <p:spTgt spid="10"/>
                                        </p:tgtEl>
                                        <p:attrNameLst>
                                          <p:attrName>style.visibility</p:attrName>
                                        </p:attrNameLst>
                                      </p:cBhvr>
                                      <p:to>
                                        <p:strVal val="hidden"/>
                                      </p:to>
                                    </p:set>
                                  </p:childTnLst>
                                </p:cTn>
                              </p:par>
                              <p:par>
                                <p:cTn id="115" presetID="6" presetClass="exit" presetSubtype="32" fill="hold" grpId="2" nodeType="withEffect">
                                  <p:stCondLst>
                                    <p:cond delay="0"/>
                                  </p:stCondLst>
                                  <p:childTnLst>
                                    <p:animEffect transition="out" filter="circle(out)">
                                      <p:cBhvr>
                                        <p:cTn id="116" dur="2000"/>
                                        <p:tgtEl>
                                          <p:spTgt spid="14"/>
                                        </p:tgtEl>
                                      </p:cBhvr>
                                    </p:animEffect>
                                    <p:set>
                                      <p:cBhvr>
                                        <p:cTn id="117" dur="1" fill="hold">
                                          <p:stCondLst>
                                            <p:cond delay="1999"/>
                                          </p:stCondLst>
                                        </p:cTn>
                                        <p:tgtEl>
                                          <p:spTgt spid="14"/>
                                        </p:tgtEl>
                                        <p:attrNameLst>
                                          <p:attrName>style.visibility</p:attrName>
                                        </p:attrNameLst>
                                      </p:cBhvr>
                                      <p:to>
                                        <p:strVal val="hidden"/>
                                      </p:to>
                                    </p:set>
                                  </p:childTnLst>
                                </p:cTn>
                              </p:par>
                              <p:par>
                                <p:cTn id="118" presetID="6" presetClass="exit" presetSubtype="32" fill="hold" grpId="1" nodeType="withEffect">
                                  <p:stCondLst>
                                    <p:cond delay="0"/>
                                  </p:stCondLst>
                                  <p:childTnLst>
                                    <p:animEffect transition="out" filter="circle(out)">
                                      <p:cBhvr>
                                        <p:cTn id="119" dur="2000"/>
                                        <p:tgtEl>
                                          <p:spTgt spid="11"/>
                                        </p:tgtEl>
                                      </p:cBhvr>
                                    </p:animEffect>
                                    <p:set>
                                      <p:cBhvr>
                                        <p:cTn id="120" dur="1" fill="hold">
                                          <p:stCondLst>
                                            <p:cond delay="1999"/>
                                          </p:stCondLst>
                                        </p:cTn>
                                        <p:tgtEl>
                                          <p:spTgt spid="11"/>
                                        </p:tgtEl>
                                        <p:attrNameLst>
                                          <p:attrName>style.visibility</p:attrName>
                                        </p:attrNameLst>
                                      </p:cBhvr>
                                      <p:to>
                                        <p:strVal val="hidden"/>
                                      </p:to>
                                    </p:set>
                                  </p:childTnLst>
                                </p:cTn>
                              </p:par>
                              <p:par>
                                <p:cTn id="121" presetID="6" presetClass="exit" presetSubtype="32" fill="hold" grpId="0" nodeType="withEffect">
                                  <p:stCondLst>
                                    <p:cond delay="0"/>
                                  </p:stCondLst>
                                  <p:childTnLst>
                                    <p:animEffect transition="out" filter="circle(out)">
                                      <p:cBhvr>
                                        <p:cTn id="122" dur="2000"/>
                                        <p:tgtEl>
                                          <p:spTgt spid="4"/>
                                        </p:tgtEl>
                                      </p:cBhvr>
                                    </p:animEffect>
                                    <p:set>
                                      <p:cBhvr>
                                        <p:cTn id="123" dur="1" fill="hold">
                                          <p:stCondLst>
                                            <p:cond delay="1999"/>
                                          </p:stCondLst>
                                        </p:cTn>
                                        <p:tgtEl>
                                          <p:spTgt spid="4"/>
                                        </p:tgtEl>
                                        <p:attrNameLst>
                                          <p:attrName>style.visibility</p:attrName>
                                        </p:attrNameLst>
                                      </p:cBhvr>
                                      <p:to>
                                        <p:strVal val="hidden"/>
                                      </p:to>
                                    </p:set>
                                  </p:childTnLst>
                                </p:cTn>
                              </p:par>
                              <p:par>
                                <p:cTn id="124" presetID="6" presetClass="exit" presetSubtype="32" fill="hold" nodeType="withEffect">
                                  <p:stCondLst>
                                    <p:cond delay="0"/>
                                  </p:stCondLst>
                                  <p:childTnLst>
                                    <p:animEffect transition="out" filter="circle(out)">
                                      <p:cBhvr>
                                        <p:cTn id="125" dur="2000"/>
                                        <p:tgtEl>
                                          <p:spTgt spid="5"/>
                                        </p:tgtEl>
                                      </p:cBhvr>
                                    </p:animEffect>
                                    <p:set>
                                      <p:cBhvr>
                                        <p:cTn id="126" dur="1" fill="hold">
                                          <p:stCondLst>
                                            <p:cond delay="1999"/>
                                          </p:stCondLst>
                                        </p:cTn>
                                        <p:tgtEl>
                                          <p:spTgt spid="5"/>
                                        </p:tgtEl>
                                        <p:attrNameLst>
                                          <p:attrName>style.visibility</p:attrName>
                                        </p:attrNameLst>
                                      </p:cBhvr>
                                      <p:to>
                                        <p:strVal val="hidden"/>
                                      </p:to>
                                    </p:set>
                                  </p:childTnLst>
                                </p:cTn>
                              </p:par>
                            </p:childTnLst>
                          </p:cTn>
                        </p:par>
                        <p:par>
                          <p:cTn id="127" fill="hold">
                            <p:stCondLst>
                              <p:cond delay="2000"/>
                            </p:stCondLst>
                            <p:childTnLst>
                              <p:par>
                                <p:cTn id="128" presetID="42" presetClass="entr" presetSubtype="0" fill="hold" nodeType="afterEffect">
                                  <p:stCondLst>
                                    <p:cond delay="0"/>
                                  </p:stCondLst>
                                  <p:childTnLst>
                                    <p:set>
                                      <p:cBhvr>
                                        <p:cTn id="129" dur="1" fill="hold">
                                          <p:stCondLst>
                                            <p:cond delay="0"/>
                                          </p:stCondLst>
                                        </p:cTn>
                                        <p:tgtEl>
                                          <p:spTgt spid="27"/>
                                        </p:tgtEl>
                                        <p:attrNameLst>
                                          <p:attrName>style.visibility</p:attrName>
                                        </p:attrNameLst>
                                      </p:cBhvr>
                                      <p:to>
                                        <p:strVal val="visible"/>
                                      </p:to>
                                    </p:set>
                                    <p:animEffect transition="in" filter="fade">
                                      <p:cBhvr>
                                        <p:cTn id="130" dur="1000"/>
                                        <p:tgtEl>
                                          <p:spTgt spid="27"/>
                                        </p:tgtEl>
                                      </p:cBhvr>
                                    </p:animEffect>
                                    <p:anim calcmode="lin" valueType="num">
                                      <p:cBhvr>
                                        <p:cTn id="131" dur="1000" fill="hold"/>
                                        <p:tgtEl>
                                          <p:spTgt spid="27"/>
                                        </p:tgtEl>
                                        <p:attrNameLst>
                                          <p:attrName>ppt_x</p:attrName>
                                        </p:attrNameLst>
                                      </p:cBhvr>
                                      <p:tavLst>
                                        <p:tav tm="0">
                                          <p:val>
                                            <p:strVal val="#ppt_x"/>
                                          </p:val>
                                        </p:tav>
                                        <p:tav tm="100000">
                                          <p:val>
                                            <p:strVal val="#ppt_x"/>
                                          </p:val>
                                        </p:tav>
                                      </p:tavLst>
                                    </p:anim>
                                    <p:anim calcmode="lin" valueType="num">
                                      <p:cBhvr>
                                        <p:cTn id="13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1" presetClass="entr" presetSubtype="1" fill="hold" grpId="0" nodeType="clickEffect">
                                  <p:stCondLst>
                                    <p:cond delay="0"/>
                                  </p:stCondLst>
                                  <p:childTnLst>
                                    <p:set>
                                      <p:cBhvr>
                                        <p:cTn id="136" dur="1" fill="hold">
                                          <p:stCondLst>
                                            <p:cond delay="0"/>
                                          </p:stCondLst>
                                        </p:cTn>
                                        <p:tgtEl>
                                          <p:spTgt spid="28"/>
                                        </p:tgtEl>
                                        <p:attrNameLst>
                                          <p:attrName>style.visibility</p:attrName>
                                        </p:attrNameLst>
                                      </p:cBhvr>
                                      <p:to>
                                        <p:strVal val="visible"/>
                                      </p:to>
                                    </p:set>
                                    <p:animEffect transition="in" filter="wheel(1)">
                                      <p:cBhvr>
                                        <p:cTn id="137" dur="2000"/>
                                        <p:tgtEl>
                                          <p:spTgt spid="28"/>
                                        </p:tgtEl>
                                      </p:cBhvr>
                                    </p:animEffect>
                                  </p:childTnLst>
                                </p:cTn>
                              </p:par>
                            </p:childTnLst>
                          </p:cTn>
                        </p:par>
                      </p:childTnLst>
                    </p:cTn>
                  </p:par>
                  <p:par>
                    <p:cTn id="138" fill="hold">
                      <p:stCondLst>
                        <p:cond delay="indefinite"/>
                      </p:stCondLst>
                      <p:childTnLst>
                        <p:par>
                          <p:cTn id="139" fill="hold">
                            <p:stCondLst>
                              <p:cond delay="0"/>
                            </p:stCondLst>
                            <p:childTnLst>
                              <p:par>
                                <p:cTn id="140" presetID="21" presetClass="entr" presetSubtype="1" fill="hold" grpId="0" nodeType="click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wheel(1)">
                                      <p:cBhvr>
                                        <p:cTn id="142" dur="2000"/>
                                        <p:tgtEl>
                                          <p:spTgt spid="29"/>
                                        </p:tgtEl>
                                      </p:cBhvr>
                                    </p:animEffect>
                                  </p:childTnLst>
                                </p:cTn>
                              </p:par>
                            </p:childTnLst>
                          </p:cTn>
                        </p:par>
                      </p:childTnLst>
                    </p:cTn>
                  </p:par>
                  <p:par>
                    <p:cTn id="143" fill="hold">
                      <p:stCondLst>
                        <p:cond delay="indefinite"/>
                      </p:stCondLst>
                      <p:childTnLst>
                        <p:par>
                          <p:cTn id="144" fill="hold">
                            <p:stCondLst>
                              <p:cond delay="0"/>
                            </p:stCondLst>
                            <p:childTnLst>
                              <p:par>
                                <p:cTn id="145" presetID="21" presetClass="entr" presetSubtype="1" fill="hold" grpId="0" nodeType="click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heel(1)">
                                      <p:cBhvr>
                                        <p:cTn id="147" dur="2000"/>
                                        <p:tgtEl>
                                          <p:spTgt spid="30"/>
                                        </p:tgtEl>
                                      </p:cBhvr>
                                    </p:animEffect>
                                  </p:childTnLst>
                                </p:cTn>
                              </p:par>
                            </p:childTnLst>
                          </p:cTn>
                        </p:par>
                      </p:childTnLst>
                    </p:cTn>
                  </p:par>
                  <p:par>
                    <p:cTn id="148" fill="hold">
                      <p:stCondLst>
                        <p:cond delay="indefinite"/>
                      </p:stCondLst>
                      <p:childTnLst>
                        <p:par>
                          <p:cTn id="149" fill="hold">
                            <p:stCondLst>
                              <p:cond delay="0"/>
                            </p:stCondLst>
                            <p:childTnLst>
                              <p:par>
                                <p:cTn id="150" presetID="21" presetClass="entr" presetSubtype="1" fill="hold" grpId="0" nodeType="clickEffect">
                                  <p:stCondLst>
                                    <p:cond delay="0"/>
                                  </p:stCondLst>
                                  <p:childTnLst>
                                    <p:set>
                                      <p:cBhvr>
                                        <p:cTn id="151" dur="1" fill="hold">
                                          <p:stCondLst>
                                            <p:cond delay="0"/>
                                          </p:stCondLst>
                                        </p:cTn>
                                        <p:tgtEl>
                                          <p:spTgt spid="31"/>
                                        </p:tgtEl>
                                        <p:attrNameLst>
                                          <p:attrName>style.visibility</p:attrName>
                                        </p:attrNameLst>
                                      </p:cBhvr>
                                      <p:to>
                                        <p:strVal val="visible"/>
                                      </p:to>
                                    </p:set>
                                    <p:animEffect transition="in" filter="wheel(1)">
                                      <p:cBhvr>
                                        <p:cTn id="152"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6" grpId="1" animBg="1"/>
      <p:bldP spid="6"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P spid="10" grpId="1" animBg="1"/>
      <p:bldP spid="10" grpId="2" animBg="1"/>
      <p:bldP spid="11" grpId="0" animBg="1"/>
      <p:bldP spid="11" grpId="1" animBg="1"/>
      <p:bldP spid="13" grpId="0" animBg="1"/>
      <p:bldP spid="13" grpId="1" animBg="1"/>
      <p:bldP spid="13" grpId="2" animBg="1"/>
      <p:bldP spid="14" grpId="0" animBg="1"/>
      <p:bldP spid="14" grpId="1" animBg="1"/>
      <p:bldP spid="14" grpId="2" animBg="1"/>
      <p:bldP spid="15" grpId="0" animBg="1"/>
      <p:bldP spid="15" grpId="1" animBg="1"/>
      <p:bldP spid="15" grpId="2" animBg="1"/>
      <p:bldP spid="16" grpId="0" animBg="1"/>
      <p:bldP spid="16" grpId="1" animBg="1"/>
      <p:bldP spid="16" grpId="2" animBg="1"/>
      <p:bldP spid="28" grpId="0" animBg="1"/>
      <p:bldP spid="29"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Scenarios</a:t>
            </a:r>
          </a:p>
        </p:txBody>
      </p:sp>
      <p:sp>
        <p:nvSpPr>
          <p:cNvPr id="2" name="Title 1"/>
          <p:cNvSpPr>
            <a:spLocks noGrp="1"/>
          </p:cNvSpPr>
          <p:nvPr>
            <p:ph type="ctrTitle"/>
          </p:nvPr>
        </p:nvSpPr>
        <p:spPr/>
        <p:txBody>
          <a:bodyPr/>
          <a:lstStyle/>
          <a:p>
            <a:r>
              <a:rPr lang="en-US" dirty="0"/>
              <a:t>Practical </a:t>
            </a:r>
            <a:r>
              <a:rPr lang="en-US" dirty="0" smtClean="0"/>
              <a:t>scenarios</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8" name="Picture 2" descr="Yuri Diogenes [MSFT]'s ava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5612" y="4953000"/>
            <a:ext cx="780790" cy="876398"/>
          </a:xfrm>
          <a:prstGeom prst="rect">
            <a:avLst/>
          </a:prstGeom>
          <a:noFill/>
          <a:extLst>
            <a:ext uri="{909E8E84-426E-40DD-AFC4-6F175D3DCCD1}">
              <a14:hiddenFill xmlns:a14="http://schemas.microsoft.com/office/drawing/2010/main">
                <a:solidFill>
                  <a:srgbClr val="FFFFFF"/>
                </a:solidFill>
              </a14:hiddenFill>
            </a:ext>
          </a:extLst>
        </p:spPr>
      </p:pic>
      <p:sp>
        <p:nvSpPr>
          <p:cNvPr id="11" name="Presentation Title Rectangle"/>
          <p:cNvSpPr txBox="1">
            <a:spLocks/>
          </p:cNvSpPr>
          <p:nvPr/>
        </p:nvSpPr>
        <p:spPr>
          <a:xfrm>
            <a:off x="8780202" y="5029200"/>
            <a:ext cx="2209800" cy="916830"/>
          </a:xfrm>
          <a:prstGeom prst="rect">
            <a:avLst/>
          </a:prstGeom>
          <a:noFill/>
        </p:spPr>
        <p:txBody>
          <a:bodyPr lIns="182880" rIns="137160" anchor="ctr" anchorCtr="0">
            <a:noAutofit/>
          </a:bodyPr>
          <a:lstStyle>
            <a:lvl1pPr algn="l" defTabSz="914363"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charset="0"/>
              </a:defRPr>
            </a:lvl1pPr>
          </a:lstStyle>
          <a:p>
            <a:r>
              <a:rPr lang="en-US" sz="2000" b="0" dirty="0" smtClean="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rPr>
              <a:t>Yuri Diogenes</a:t>
            </a:r>
            <a:endParaRPr lang="en-US" sz="2000" b="0" dirty="0">
              <a:gradFill flip="none" rotWithShape="1">
                <a:gsLst>
                  <a:gs pos="15000">
                    <a:srgbClr val="000000"/>
                  </a:gs>
                  <a:gs pos="40000">
                    <a:srgbClr val="000000"/>
                  </a:gs>
                </a:gsLst>
                <a:lin ang="5400000" scaled="0"/>
                <a:tileRect/>
              </a:gradFill>
              <a:latin typeface="Segoe UI" pitchFamily="34" charset="0"/>
              <a:ea typeface="Segoe UI" pitchFamily="34" charset="0"/>
              <a:cs typeface="Segoe UI" pitchFamily="34" charset="0"/>
            </a:endParaRPr>
          </a:p>
          <a:p>
            <a:r>
              <a:rPr lang="en-US" sz="1000" b="0" spc="-70" dirty="0" smtClean="0">
                <a:gradFill flip="none" rotWithShape="1">
                  <a:gsLst>
                    <a:gs pos="15000">
                      <a:srgbClr val="000000"/>
                    </a:gs>
                    <a:gs pos="40000">
                      <a:srgbClr val="000000"/>
                    </a:gs>
                  </a:gsLst>
                  <a:lin ang="5400000" scaled="0"/>
                  <a:tileRect/>
                </a:gradFill>
                <a:latin typeface="+mn-lt"/>
              </a:rPr>
              <a:t>Senior Technical Writer</a:t>
            </a:r>
          </a:p>
          <a:p>
            <a:r>
              <a:rPr lang="en-US" sz="1000" b="0" spc="-70" dirty="0" smtClean="0">
                <a:gradFill flip="none" rotWithShape="1">
                  <a:gsLst>
                    <a:gs pos="15000">
                      <a:srgbClr val="000000"/>
                    </a:gs>
                    <a:gs pos="40000">
                      <a:srgbClr val="000000"/>
                    </a:gs>
                  </a:gsLst>
                  <a:lin ang="5400000" scaled="0"/>
                  <a:tileRect/>
                </a:gradFill>
                <a:latin typeface="+mn-lt"/>
              </a:rPr>
              <a:t>Microsoft SCD </a:t>
            </a:r>
            <a:r>
              <a:rPr lang="en-US" sz="1000" b="0" spc="-70" dirty="0" err="1" smtClean="0">
                <a:gradFill flip="none" rotWithShape="1">
                  <a:gsLst>
                    <a:gs pos="15000">
                      <a:srgbClr val="000000"/>
                    </a:gs>
                    <a:gs pos="40000">
                      <a:srgbClr val="000000"/>
                    </a:gs>
                  </a:gsLst>
                  <a:lin ang="5400000" scaled="0"/>
                  <a:tileRect/>
                </a:gradFill>
                <a:latin typeface="+mn-lt"/>
              </a:rPr>
              <a:t>iX</a:t>
            </a:r>
            <a:r>
              <a:rPr lang="en-US" sz="1000" b="0" spc="-70" dirty="0" smtClean="0">
                <a:gradFill flip="none" rotWithShape="1">
                  <a:gsLst>
                    <a:gs pos="15000">
                      <a:srgbClr val="000000"/>
                    </a:gs>
                    <a:gs pos="40000">
                      <a:srgbClr val="000000"/>
                    </a:gs>
                  </a:gsLst>
                  <a:lin ang="5400000" scaled="0"/>
                  <a:tileRect/>
                </a:gradFill>
                <a:latin typeface="+mn-lt"/>
              </a:rPr>
              <a:t> Foundations Group</a:t>
            </a:r>
            <a:endParaRPr lang="en-US" sz="1000" b="0" spc="-70" dirty="0">
              <a:gradFill flip="none" rotWithShape="1">
                <a:gsLst>
                  <a:gs pos="15000">
                    <a:srgbClr val="000000"/>
                  </a:gs>
                  <a:gs pos="40000">
                    <a:srgbClr val="000000"/>
                  </a:gs>
                </a:gsLst>
                <a:lin ang="5400000" scaled="0"/>
                <a:tileRect/>
              </a:gradFill>
              <a:latin typeface="+mn-lt"/>
            </a:endParaRPr>
          </a:p>
        </p:txBody>
      </p:sp>
    </p:spTree>
    <p:extLst>
      <p:ext uri="{BB962C8B-B14F-4D97-AF65-F5344CB8AC3E}">
        <p14:creationId xmlns:p14="http://schemas.microsoft.com/office/powerpoint/2010/main" val="42146661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smtClean="0"/>
              <a:t>Practical Scenarios</a:t>
            </a:r>
            <a:endParaRPr lang="en-US" dirty="0"/>
          </a:p>
        </p:txBody>
      </p:sp>
      <p:sp>
        <p:nvSpPr>
          <p:cNvPr id="3" name="Text Placeholder 2"/>
          <p:cNvSpPr>
            <a:spLocks noGrp="1"/>
          </p:cNvSpPr>
          <p:nvPr>
            <p:ph type="body" sz="quarter" idx="10"/>
          </p:nvPr>
        </p:nvSpPr>
        <p:spPr>
          <a:xfrm>
            <a:off x="519112" y="990601"/>
            <a:ext cx="11149013" cy="4659737"/>
          </a:xfrm>
        </p:spPr>
        <p:txBody>
          <a:bodyPr/>
          <a:lstStyle/>
          <a:p>
            <a:r>
              <a:rPr lang="en-US" dirty="0" smtClean="0"/>
              <a:t>Building your </a:t>
            </a:r>
            <a:r>
              <a:rPr lang="en-US" dirty="0"/>
              <a:t>cloud infrastructure </a:t>
            </a:r>
            <a:r>
              <a:rPr lang="en-US" dirty="0" smtClean="0"/>
              <a:t>allows </a:t>
            </a:r>
            <a:r>
              <a:rPr lang="en-US" dirty="0"/>
              <a:t>you to design a Hyper-V cluster </a:t>
            </a:r>
            <a:r>
              <a:rPr lang="en-US" dirty="0" smtClean="0"/>
              <a:t>for:</a:t>
            </a:r>
          </a:p>
          <a:p>
            <a:pPr lvl="1"/>
            <a:r>
              <a:rPr lang="en-US" dirty="0" smtClean="0"/>
              <a:t>Hosting virtual </a:t>
            </a:r>
            <a:r>
              <a:rPr lang="en-US" dirty="0"/>
              <a:t>machines </a:t>
            </a:r>
            <a:r>
              <a:rPr lang="en-US" dirty="0" smtClean="0"/>
              <a:t>on an </a:t>
            </a:r>
            <a:r>
              <a:rPr lang="en-US" dirty="0"/>
              <a:t>IaaS </a:t>
            </a:r>
            <a:r>
              <a:rPr lang="en-US" dirty="0" smtClean="0"/>
              <a:t>cloud</a:t>
            </a:r>
          </a:p>
          <a:p>
            <a:pPr lvl="1"/>
            <a:r>
              <a:rPr lang="en-US" dirty="0" smtClean="0"/>
              <a:t>Performing </a:t>
            </a:r>
            <a:r>
              <a:rPr lang="en-US" dirty="0"/>
              <a:t>operations such as </a:t>
            </a:r>
            <a:r>
              <a:rPr lang="en-US" dirty="0" smtClean="0"/>
              <a:t>on </a:t>
            </a:r>
            <a:r>
              <a:rPr lang="en-US" dirty="0"/>
              <a:t>boarding of </a:t>
            </a:r>
            <a:r>
              <a:rPr lang="en-US" dirty="0" smtClean="0"/>
              <a:t>new and existing </a:t>
            </a:r>
            <a:r>
              <a:rPr lang="en-US" dirty="0"/>
              <a:t>virtual machines </a:t>
            </a:r>
            <a:endParaRPr lang="en-US" dirty="0" smtClean="0"/>
          </a:p>
          <a:p>
            <a:pPr lvl="1"/>
            <a:r>
              <a:rPr lang="en-US" dirty="0" smtClean="0"/>
              <a:t>Virtual </a:t>
            </a:r>
            <a:r>
              <a:rPr lang="en-US" dirty="0"/>
              <a:t>machine </a:t>
            </a:r>
            <a:r>
              <a:rPr lang="en-US" dirty="0" smtClean="0"/>
              <a:t>maintenance</a:t>
            </a:r>
          </a:p>
          <a:p>
            <a:r>
              <a:rPr lang="pt-BR" dirty="0" smtClean="0"/>
              <a:t>Proposed Cloud Infrastructure Scenarios</a:t>
            </a:r>
          </a:p>
          <a:p>
            <a:pPr lvl="1"/>
            <a:r>
              <a:rPr lang="en-US" dirty="0"/>
              <a:t>Non-Converged Enterprise Configuration</a:t>
            </a:r>
          </a:p>
          <a:p>
            <a:pPr lvl="1"/>
            <a:r>
              <a:rPr lang="en-US" dirty="0"/>
              <a:t>Converged Data Center with File Server Storage</a:t>
            </a:r>
          </a:p>
          <a:p>
            <a:pPr lvl="1"/>
            <a:r>
              <a:rPr lang="en-US" dirty="0"/>
              <a:t>Converged Data Center without Dedicated Storage Nodes</a:t>
            </a:r>
          </a:p>
        </p:txBody>
      </p:sp>
      <p:sp>
        <p:nvSpPr>
          <p:cNvPr id="4" name="Rectangle 3"/>
          <p:cNvSpPr/>
          <p:nvPr/>
        </p:nvSpPr>
        <p:spPr bwMode="auto">
          <a:xfrm>
            <a:off x="3427412" y="5791200"/>
            <a:ext cx="5410200" cy="8382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This is the Cloud Infrastructure </a:t>
            </a:r>
            <a:br>
              <a:rPr lang="en-US" sz="2200" dirty="0" smtClean="0">
                <a:solidFill>
                  <a:srgbClr val="FFFFFF">
                    <a:alpha val="98824"/>
                  </a:srgbClr>
                </a:solidFill>
                <a:latin typeface="Segoe UI" pitchFamily="34" charset="0"/>
                <a:ea typeface="Segoe UI" pitchFamily="34" charset="0"/>
                <a:cs typeface="Segoe UI" pitchFamily="34" charset="0"/>
              </a:rPr>
            </a:br>
            <a:r>
              <a:rPr lang="en-US" sz="2200" dirty="0" smtClean="0">
                <a:solidFill>
                  <a:srgbClr val="FFFFFF">
                    <a:alpha val="98824"/>
                  </a:srgbClr>
                </a:solidFill>
                <a:latin typeface="Segoe UI" pitchFamily="34" charset="0"/>
                <a:ea typeface="Segoe UI" pitchFamily="34" charset="0"/>
                <a:cs typeface="Segoe UI" pitchFamily="34" charset="0"/>
              </a:rPr>
              <a:t>Not a complete IaaS solution</a:t>
            </a:r>
          </a:p>
        </p:txBody>
      </p:sp>
    </p:spTree>
    <p:extLst>
      <p:ext uri="{BB962C8B-B14F-4D97-AF65-F5344CB8AC3E}">
        <p14:creationId xmlns:p14="http://schemas.microsoft.com/office/powerpoint/2010/main" val="29954692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pt-BR" dirty="0"/>
              <a:t>Non-Converged Enterprise </a:t>
            </a:r>
            <a:r>
              <a:rPr lang="pt-BR" dirty="0" smtClean="0"/>
              <a:t>Configuration</a:t>
            </a:r>
            <a:endParaRPr lang="en-US" dirty="0"/>
          </a:p>
        </p:txBody>
      </p:sp>
      <p:sp>
        <p:nvSpPr>
          <p:cNvPr id="5" name="Rectangle 4"/>
          <p:cNvSpPr/>
          <p:nvPr/>
        </p:nvSpPr>
        <p:spPr bwMode="auto">
          <a:xfrm>
            <a:off x="946913" y="1329586"/>
            <a:ext cx="5943401" cy="3505688"/>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100" dirty="0">
              <a:solidFill>
                <a:schemeClr val="bg1"/>
              </a:solidFill>
            </a:endParaRPr>
          </a:p>
        </p:txBody>
      </p:sp>
      <p:sp>
        <p:nvSpPr>
          <p:cNvPr id="6" name="Rectangle 5"/>
          <p:cNvSpPr/>
          <p:nvPr/>
        </p:nvSpPr>
        <p:spPr bwMode="auto">
          <a:xfrm>
            <a:off x="1033395" y="1398906"/>
            <a:ext cx="5943401" cy="3505688"/>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2100" dirty="0">
              <a:solidFill>
                <a:schemeClr val="bg1"/>
              </a:solidFill>
            </a:endParaRPr>
          </a:p>
        </p:txBody>
      </p:sp>
      <p:grpSp>
        <p:nvGrpSpPr>
          <p:cNvPr id="7" name="Group 6"/>
          <p:cNvGrpSpPr/>
          <p:nvPr/>
        </p:nvGrpSpPr>
        <p:grpSpPr>
          <a:xfrm flipH="1">
            <a:off x="1229085" y="4610265"/>
            <a:ext cx="833977" cy="580121"/>
            <a:chOff x="2933395" y="2574950"/>
            <a:chExt cx="775411" cy="434477"/>
          </a:xfrm>
          <a:solidFill>
            <a:schemeClr val="accent5"/>
          </a:solidFill>
        </p:grpSpPr>
        <p:sp>
          <p:nvSpPr>
            <p:cNvPr id="8" name="Rectangle 7"/>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ea typeface="Calibri"/>
                <a:cs typeface="Times New Roman"/>
              </a:endParaRPr>
            </a:p>
          </p:txBody>
        </p:sp>
        <p:sp>
          <p:nvSpPr>
            <p:cNvPr id="9" name="Rectangle 8"/>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latin typeface="Calibri"/>
                  <a:ea typeface="Times New Roman"/>
                  <a:cs typeface="Times New Roman"/>
                </a:rPr>
                <a:t> </a:t>
              </a:r>
              <a:endParaRPr lang="en-US" sz="1200" kern="0">
                <a:latin typeface="Calibri"/>
                <a:ea typeface="Calibri"/>
                <a:cs typeface="Times New Roman"/>
              </a:endParaRPr>
            </a:p>
          </p:txBody>
        </p:sp>
      </p:grpSp>
      <p:sp>
        <p:nvSpPr>
          <p:cNvPr id="10" name="Flowchart: Magnetic Disk 9"/>
          <p:cNvSpPr/>
          <p:nvPr/>
        </p:nvSpPr>
        <p:spPr>
          <a:xfrm>
            <a:off x="544560" y="5910551"/>
            <a:ext cx="1811380" cy="711200"/>
          </a:xfrm>
          <a:prstGeom prst="flowChartMagneticDisk">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b="1" dirty="0" smtClean="0">
                <a:solidFill>
                  <a:schemeClr val="bg1"/>
                </a:solidFill>
              </a:rPr>
              <a:t>SAN</a:t>
            </a:r>
            <a:endParaRPr lang="en-US" b="1" dirty="0">
              <a:solidFill>
                <a:schemeClr val="bg1"/>
              </a:solidFill>
            </a:endParaRPr>
          </a:p>
        </p:txBody>
      </p:sp>
      <p:cxnSp>
        <p:nvCxnSpPr>
          <p:cNvPr id="11" name="Elbow Connector 10"/>
          <p:cNvCxnSpPr>
            <a:stCxn id="10" idx="1"/>
            <a:endCxn id="51" idx="2"/>
          </p:cNvCxnSpPr>
          <p:nvPr/>
        </p:nvCxnSpPr>
        <p:spPr>
          <a:xfrm rot="5400000" flipH="1" flipV="1">
            <a:off x="1258522" y="5470992"/>
            <a:ext cx="631288" cy="247833"/>
          </a:xfrm>
          <a:prstGeom prst="bentConnector3">
            <a:avLst/>
          </a:prstGeom>
          <a:ln w="28575"/>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5908" y="5279397"/>
            <a:ext cx="1205458" cy="323165"/>
          </a:xfrm>
          <a:prstGeom prst="rect">
            <a:avLst/>
          </a:prstGeom>
          <a:noFill/>
        </p:spPr>
        <p:txBody>
          <a:bodyPr wrap="none" lIns="0" tIns="0" rIns="0" bIns="0" rtlCol="0">
            <a:spAutoFit/>
          </a:bodyPr>
          <a:lstStyle/>
          <a:p>
            <a:r>
              <a:rPr lang="en-US" sz="2100" b="1" dirty="0"/>
              <a:t>FC / </a:t>
            </a:r>
            <a:r>
              <a:rPr lang="en-US" sz="2100" b="1" dirty="0" err="1"/>
              <a:t>iSCSI</a:t>
            </a:r>
            <a:endParaRPr lang="en-US" sz="2100" b="1" dirty="0"/>
          </a:p>
        </p:txBody>
      </p:sp>
      <p:grpSp>
        <p:nvGrpSpPr>
          <p:cNvPr id="13" name="Group 12"/>
          <p:cNvGrpSpPr/>
          <p:nvPr/>
        </p:nvGrpSpPr>
        <p:grpSpPr>
          <a:xfrm>
            <a:off x="2284409" y="4699143"/>
            <a:ext cx="833977" cy="580121"/>
            <a:chOff x="2933395" y="2574950"/>
            <a:chExt cx="775411" cy="434477"/>
          </a:xfrm>
          <a:solidFill>
            <a:schemeClr val="bg2"/>
          </a:solidFill>
        </p:grpSpPr>
        <p:sp>
          <p:nvSpPr>
            <p:cNvPr id="14" name="Rectangle 13"/>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ea typeface="Calibri"/>
                <a:cs typeface="Times New Roman"/>
              </a:endParaRPr>
            </a:p>
          </p:txBody>
        </p:sp>
        <p:sp>
          <p:nvSpPr>
            <p:cNvPr id="15" name="Rectangle 14"/>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latin typeface="Calibri"/>
                  <a:ea typeface="Times New Roman"/>
                  <a:cs typeface="Times New Roman"/>
                </a:rPr>
                <a:t> </a:t>
              </a:r>
              <a:endParaRPr lang="en-US" sz="1200" kern="0">
                <a:latin typeface="Calibri"/>
                <a:ea typeface="Calibri"/>
                <a:cs typeface="Times New Roman"/>
              </a:endParaRPr>
            </a:p>
          </p:txBody>
        </p:sp>
      </p:grpSp>
      <p:sp>
        <p:nvSpPr>
          <p:cNvPr id="16" name="Rectangle 15"/>
          <p:cNvSpPr/>
          <p:nvPr/>
        </p:nvSpPr>
        <p:spPr bwMode="auto">
          <a:xfrm>
            <a:off x="4846879" y="3395673"/>
            <a:ext cx="1901339" cy="780333"/>
          </a:xfrm>
          <a:prstGeom prst="rect">
            <a:avLst/>
          </a:prstGeom>
          <a:noFill/>
          <a:ln w="12700">
            <a:solidFill>
              <a:schemeClr val="tx1"/>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700" b="1" dirty="0">
                <a:solidFill>
                  <a:schemeClr val="tx1"/>
                </a:solidFill>
                <a:effectLst>
                  <a:outerShdw blurRad="38100" dist="38100" dir="2700000" algn="tl">
                    <a:srgbClr val="000000">
                      <a:alpha val="43137"/>
                    </a:srgbClr>
                  </a:outerShdw>
                </a:effectLst>
              </a:rPr>
              <a:t>Hyper-V</a:t>
            </a:r>
            <a:br>
              <a:rPr lang="en-US" sz="1700" b="1" dirty="0">
                <a:solidFill>
                  <a:schemeClr val="tx1"/>
                </a:solidFill>
                <a:effectLst>
                  <a:outerShdw blurRad="38100" dist="38100" dir="2700000" algn="tl">
                    <a:srgbClr val="000000">
                      <a:alpha val="43137"/>
                    </a:srgbClr>
                  </a:outerShdw>
                </a:effectLst>
              </a:rPr>
            </a:br>
            <a:r>
              <a:rPr lang="en-US" sz="1700" b="1" dirty="0">
                <a:solidFill>
                  <a:schemeClr val="tx1"/>
                </a:solidFill>
                <a:effectLst>
                  <a:outerShdw blurRad="38100" dist="38100" dir="2700000" algn="tl">
                    <a:srgbClr val="000000">
                      <a:alpha val="43137"/>
                    </a:srgbClr>
                  </a:outerShdw>
                </a:effectLst>
              </a:rPr>
              <a:t> Extensible Switch</a:t>
            </a:r>
          </a:p>
        </p:txBody>
      </p:sp>
      <p:grpSp>
        <p:nvGrpSpPr>
          <p:cNvPr id="17" name="Group 16"/>
          <p:cNvGrpSpPr/>
          <p:nvPr/>
        </p:nvGrpSpPr>
        <p:grpSpPr>
          <a:xfrm>
            <a:off x="4672952" y="1870910"/>
            <a:ext cx="1038172" cy="1589623"/>
            <a:chOff x="6705600" y="1135825"/>
            <a:chExt cx="915350" cy="1620813"/>
          </a:xfrm>
        </p:grpSpPr>
        <p:sp>
          <p:nvSpPr>
            <p:cNvPr id="18" name="Rectangle 17"/>
            <p:cNvSpPr/>
            <p:nvPr/>
          </p:nvSpPr>
          <p:spPr bwMode="auto">
            <a:xfrm>
              <a:off x="6705600" y="1135825"/>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2100" b="1" dirty="0">
                  <a:solidFill>
                    <a:schemeClr val="bg1"/>
                  </a:solidFill>
                  <a:effectLst>
                    <a:outerShdw blurRad="38100" dist="38100" dir="2700000" algn="tl">
                      <a:srgbClr val="000000">
                        <a:alpha val="43137"/>
                      </a:srgbClr>
                    </a:outerShdw>
                  </a:effectLst>
                </a:rPr>
                <a:t>VM 1</a:t>
              </a:r>
            </a:p>
          </p:txBody>
        </p:sp>
        <p:grpSp>
          <p:nvGrpSpPr>
            <p:cNvPr id="19" name="Group 18"/>
            <p:cNvGrpSpPr/>
            <p:nvPr/>
          </p:nvGrpSpPr>
          <p:grpSpPr>
            <a:xfrm>
              <a:off x="6921216" y="1964018"/>
              <a:ext cx="442719" cy="332738"/>
              <a:chOff x="0" y="0"/>
              <a:chExt cx="248717" cy="198934"/>
            </a:xfrm>
          </p:grpSpPr>
          <p:sp>
            <p:nvSpPr>
              <p:cNvPr id="22" name="Rectangle 21"/>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Times New Roman"/>
                    <a:ea typeface="Calibri"/>
                  </a:rPr>
                  <a:t> </a:t>
                </a:r>
                <a:endParaRPr lang="en-US" sz="1300" kern="0">
                  <a:solidFill>
                    <a:schemeClr val="bg1"/>
                  </a:solidFill>
                  <a:latin typeface="Times New Roman"/>
                  <a:ea typeface="SimSun"/>
                </a:endParaRPr>
              </a:p>
            </p:txBody>
          </p:sp>
          <p:sp>
            <p:nvSpPr>
              <p:cNvPr id="23" name="Rectangle 22"/>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Times New Roman"/>
                    <a:ea typeface="Times New Roman"/>
                  </a:rPr>
                  <a:t> </a:t>
                </a:r>
                <a:endParaRPr lang="en-US" sz="1300" kern="0">
                  <a:solidFill>
                    <a:schemeClr val="bg1"/>
                  </a:solidFill>
                  <a:latin typeface="Times New Roman"/>
                  <a:ea typeface="SimSun"/>
                </a:endParaRPr>
              </a:p>
            </p:txBody>
          </p:sp>
        </p:grpSp>
        <p:sp>
          <p:nvSpPr>
            <p:cNvPr id="20" name="Oval 19"/>
            <p:cNvSpPr/>
            <p:nvPr/>
          </p:nvSpPr>
          <p:spPr>
            <a:xfrm>
              <a:off x="7027959" y="2610588"/>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cxnSp>
          <p:nvCxnSpPr>
            <p:cNvPr id="21" name="Straight Connector 20"/>
            <p:cNvCxnSpPr>
              <a:stCxn id="20" idx="0"/>
              <a:endCxn id="23" idx="2"/>
            </p:cNvCxnSpPr>
            <p:nvPr/>
          </p:nvCxnSpPr>
          <p:spPr>
            <a:xfrm flipH="1" flipV="1">
              <a:off x="7093054" y="2296756"/>
              <a:ext cx="11423"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5796471" y="1859264"/>
            <a:ext cx="1038172" cy="1589623"/>
            <a:chOff x="7848600" y="1123950"/>
            <a:chExt cx="915350" cy="1620813"/>
          </a:xfrm>
        </p:grpSpPr>
        <p:sp>
          <p:nvSpPr>
            <p:cNvPr id="25" name="Rectangle 24"/>
            <p:cNvSpPr/>
            <p:nvPr/>
          </p:nvSpPr>
          <p:spPr bwMode="auto">
            <a:xfrm>
              <a:off x="7848600" y="1123950"/>
              <a:ext cx="915350" cy="854037"/>
            </a:xfrm>
            <a:prstGeom prst="rect">
              <a:avLst/>
            </a:prstGeom>
            <a:solidFill>
              <a:schemeClr val="accent5"/>
            </a:solidFill>
            <a:ln>
              <a:solidFill>
                <a:schemeClr val="accent4"/>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2100" b="1" dirty="0">
                  <a:solidFill>
                    <a:schemeClr val="bg1"/>
                  </a:solidFill>
                  <a:effectLst>
                    <a:outerShdw blurRad="38100" dist="38100" dir="2700000" algn="tl">
                      <a:srgbClr val="000000">
                        <a:alpha val="43137"/>
                      </a:srgbClr>
                    </a:outerShdw>
                  </a:effectLst>
                </a:rPr>
                <a:t>VM 2</a:t>
              </a:r>
            </a:p>
          </p:txBody>
        </p:sp>
        <p:grpSp>
          <p:nvGrpSpPr>
            <p:cNvPr id="26" name="Group 25"/>
            <p:cNvGrpSpPr/>
            <p:nvPr/>
          </p:nvGrpSpPr>
          <p:grpSpPr>
            <a:xfrm>
              <a:off x="8049735" y="1952143"/>
              <a:ext cx="442719" cy="332738"/>
              <a:chOff x="0" y="0"/>
              <a:chExt cx="248717" cy="198934"/>
            </a:xfrm>
          </p:grpSpPr>
          <p:sp>
            <p:nvSpPr>
              <p:cNvPr id="29" name="Rectangle 28"/>
              <p:cNvSpPr/>
              <p:nvPr/>
            </p:nvSpPr>
            <p:spPr>
              <a:xfrm>
                <a:off x="0" y="0"/>
                <a:ext cx="248717" cy="134511"/>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Times New Roman"/>
                    <a:ea typeface="Calibri"/>
                  </a:rPr>
                  <a:t> </a:t>
                </a:r>
                <a:endParaRPr lang="en-US" sz="1300" kern="0">
                  <a:solidFill>
                    <a:schemeClr val="bg1"/>
                  </a:solidFill>
                  <a:latin typeface="Times New Roman"/>
                  <a:ea typeface="SimSun"/>
                </a:endParaRPr>
              </a:p>
            </p:txBody>
          </p:sp>
          <p:sp>
            <p:nvSpPr>
              <p:cNvPr id="30" name="Rectangle 29"/>
              <p:cNvSpPr/>
              <p:nvPr/>
            </p:nvSpPr>
            <p:spPr>
              <a:xfrm>
                <a:off x="0" y="137532"/>
                <a:ext cx="193075" cy="61402"/>
              </a:xfrm>
              <a:prstGeom prst="rect">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Times New Roman"/>
                    <a:ea typeface="Times New Roman"/>
                  </a:rPr>
                  <a:t> </a:t>
                </a:r>
                <a:endParaRPr lang="en-US" sz="1300" kern="0">
                  <a:solidFill>
                    <a:schemeClr val="bg1"/>
                  </a:solidFill>
                  <a:latin typeface="Times New Roman"/>
                  <a:ea typeface="SimSun"/>
                </a:endParaRPr>
              </a:p>
            </p:txBody>
          </p:sp>
        </p:grpSp>
        <p:sp>
          <p:nvSpPr>
            <p:cNvPr id="27" name="Oval 26"/>
            <p:cNvSpPr/>
            <p:nvPr/>
          </p:nvSpPr>
          <p:spPr>
            <a:xfrm>
              <a:off x="8144209" y="2598713"/>
              <a:ext cx="153035" cy="146050"/>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solidFill>
                    <a:schemeClr val="bg1"/>
                  </a:solidFill>
                  <a:latin typeface="Calibri"/>
                  <a:ea typeface="Times New Roman"/>
                  <a:cs typeface="Times New Roman"/>
                </a:rPr>
                <a:t> </a:t>
              </a:r>
              <a:endParaRPr lang="en-US" sz="1200" kern="0">
                <a:solidFill>
                  <a:schemeClr val="bg1"/>
                </a:solidFill>
                <a:latin typeface="Calibri"/>
                <a:ea typeface="Calibri"/>
                <a:cs typeface="Times New Roman"/>
              </a:endParaRPr>
            </a:p>
          </p:txBody>
        </p:sp>
        <p:cxnSp>
          <p:nvCxnSpPr>
            <p:cNvPr id="28" name="Straight Connector 27"/>
            <p:cNvCxnSpPr>
              <a:stCxn id="27" idx="0"/>
              <a:endCxn id="30" idx="2"/>
            </p:cNvCxnSpPr>
            <p:nvPr/>
          </p:nvCxnSpPr>
          <p:spPr>
            <a:xfrm flipV="1">
              <a:off x="8220727" y="2284881"/>
              <a:ext cx="846" cy="31383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a:stCxn id="16" idx="2"/>
            <a:endCxn id="46" idx="0"/>
          </p:cNvCxnSpPr>
          <p:nvPr/>
        </p:nvCxnSpPr>
        <p:spPr>
          <a:xfrm>
            <a:off x="5797549" y="4176006"/>
            <a:ext cx="274407" cy="52313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auto">
          <a:xfrm>
            <a:off x="2360898" y="2611543"/>
            <a:ext cx="617287" cy="1027603"/>
          </a:xfrm>
          <a:prstGeom prst="rect">
            <a:avLst/>
          </a:prstGeom>
          <a:noFill/>
          <a:ln w="12700">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Live Migration</a:t>
            </a:r>
          </a:p>
        </p:txBody>
      </p:sp>
      <p:sp>
        <p:nvSpPr>
          <p:cNvPr id="33" name="Rectangle 32"/>
          <p:cNvSpPr/>
          <p:nvPr/>
        </p:nvSpPr>
        <p:spPr bwMode="auto">
          <a:xfrm>
            <a:off x="3079183" y="2616310"/>
            <a:ext cx="617287" cy="1027603"/>
          </a:xfrm>
          <a:prstGeom prst="rect">
            <a:avLst/>
          </a:prstGeom>
          <a:noFill/>
          <a:ln w="12700">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Cluster </a:t>
            </a:r>
          </a:p>
        </p:txBody>
      </p:sp>
      <p:sp>
        <p:nvSpPr>
          <p:cNvPr id="34" name="Rectangle 33"/>
          <p:cNvSpPr/>
          <p:nvPr/>
        </p:nvSpPr>
        <p:spPr bwMode="auto">
          <a:xfrm>
            <a:off x="3809784" y="2616310"/>
            <a:ext cx="617287" cy="1027603"/>
          </a:xfrm>
          <a:prstGeom prst="rect">
            <a:avLst/>
          </a:prstGeom>
          <a:noFill/>
          <a:ln w="12700">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Manage</a:t>
            </a:r>
          </a:p>
        </p:txBody>
      </p:sp>
      <p:cxnSp>
        <p:nvCxnSpPr>
          <p:cNvPr id="35" name="Straight Connector 34"/>
          <p:cNvCxnSpPr>
            <a:stCxn id="33" idx="2"/>
            <a:endCxn id="40" idx="0"/>
          </p:cNvCxnSpPr>
          <p:nvPr/>
        </p:nvCxnSpPr>
        <p:spPr>
          <a:xfrm>
            <a:off x="3387827" y="3643913"/>
            <a:ext cx="350666" cy="105522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43" idx="0"/>
            <a:endCxn id="34" idx="2"/>
          </p:cNvCxnSpPr>
          <p:nvPr/>
        </p:nvCxnSpPr>
        <p:spPr>
          <a:xfrm flipH="1" flipV="1">
            <a:off x="4118428" y="3643913"/>
            <a:ext cx="657161" cy="1055229"/>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32" idx="2"/>
            <a:endCxn id="14" idx="0"/>
          </p:cNvCxnSpPr>
          <p:nvPr/>
        </p:nvCxnSpPr>
        <p:spPr>
          <a:xfrm>
            <a:off x="2669542" y="3639146"/>
            <a:ext cx="31856" cy="10599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124120" y="1501578"/>
            <a:ext cx="1664495" cy="276999"/>
          </a:xfrm>
          <a:prstGeom prst="rect">
            <a:avLst/>
          </a:prstGeom>
          <a:noFill/>
        </p:spPr>
        <p:txBody>
          <a:bodyPr wrap="none" lIns="0" tIns="0" rIns="0" bIns="0" rtlCol="0">
            <a:spAutoFit/>
          </a:bodyPr>
          <a:lstStyle/>
          <a:p>
            <a:r>
              <a:rPr lang="en-US" b="1" dirty="0" smtClean="0"/>
              <a:t>Hyper-V Server</a:t>
            </a:r>
          </a:p>
        </p:txBody>
      </p:sp>
      <p:grpSp>
        <p:nvGrpSpPr>
          <p:cNvPr id="39" name="Group 38"/>
          <p:cNvGrpSpPr/>
          <p:nvPr/>
        </p:nvGrpSpPr>
        <p:grpSpPr>
          <a:xfrm>
            <a:off x="3321504" y="4699143"/>
            <a:ext cx="833977" cy="580121"/>
            <a:chOff x="2933395" y="2574950"/>
            <a:chExt cx="775411" cy="434477"/>
          </a:xfrm>
          <a:solidFill>
            <a:schemeClr val="bg2"/>
          </a:solidFill>
        </p:grpSpPr>
        <p:sp>
          <p:nvSpPr>
            <p:cNvPr id="40" name="Rectangle 39"/>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r" defTabSz="1218987">
                <a:lnSpc>
                  <a:spcPct val="115000"/>
                </a:lnSpc>
                <a:spcAft>
                  <a:spcPts val="1333"/>
                </a:spcAft>
                <a:defRPr/>
              </a:pPr>
              <a:endParaRPr lang="en-US" sz="1200" b="1" kern="0" dirty="0">
                <a:ea typeface="Calibri"/>
                <a:cs typeface="Times New Roman"/>
              </a:endParaRPr>
            </a:p>
          </p:txBody>
        </p:sp>
        <p:sp>
          <p:nvSpPr>
            <p:cNvPr id="41" name="Rectangle 40"/>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r" defTabSz="1218987">
                <a:lnSpc>
                  <a:spcPct val="115000"/>
                </a:lnSpc>
                <a:spcAft>
                  <a:spcPts val="1333"/>
                </a:spcAft>
                <a:defRPr/>
              </a:pPr>
              <a:r>
                <a:rPr lang="en-US" sz="1200" kern="0">
                  <a:latin typeface="Calibri"/>
                  <a:ea typeface="Times New Roman"/>
                  <a:cs typeface="Times New Roman"/>
                </a:rPr>
                <a:t> </a:t>
              </a:r>
              <a:endParaRPr lang="en-US" sz="1200" kern="0">
                <a:latin typeface="Calibri"/>
                <a:ea typeface="Calibri"/>
                <a:cs typeface="Times New Roman"/>
              </a:endParaRPr>
            </a:p>
          </p:txBody>
        </p:sp>
      </p:grpSp>
      <p:grpSp>
        <p:nvGrpSpPr>
          <p:cNvPr id="42" name="Group 41"/>
          <p:cNvGrpSpPr/>
          <p:nvPr/>
        </p:nvGrpSpPr>
        <p:grpSpPr>
          <a:xfrm>
            <a:off x="4358599" y="4699143"/>
            <a:ext cx="833977" cy="580121"/>
            <a:chOff x="2933395" y="2574950"/>
            <a:chExt cx="775411" cy="434477"/>
          </a:xfrm>
          <a:solidFill>
            <a:schemeClr val="bg2"/>
          </a:solidFill>
        </p:grpSpPr>
        <p:sp>
          <p:nvSpPr>
            <p:cNvPr id="43" name="Rectangle 42"/>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r" defTabSz="1218987">
                <a:lnSpc>
                  <a:spcPct val="115000"/>
                </a:lnSpc>
                <a:spcAft>
                  <a:spcPts val="1333"/>
                </a:spcAft>
                <a:defRPr/>
              </a:pPr>
              <a:endParaRPr lang="en-US" sz="1200" b="1" kern="0" dirty="0">
                <a:ea typeface="Calibri"/>
                <a:cs typeface="Times New Roman"/>
              </a:endParaRPr>
            </a:p>
          </p:txBody>
        </p:sp>
        <p:sp>
          <p:nvSpPr>
            <p:cNvPr id="44" name="Rectangle 43"/>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r" defTabSz="1218987">
                <a:lnSpc>
                  <a:spcPct val="115000"/>
                </a:lnSpc>
                <a:spcAft>
                  <a:spcPts val="1333"/>
                </a:spcAft>
                <a:defRPr/>
              </a:pPr>
              <a:r>
                <a:rPr lang="en-US" sz="1200" kern="0">
                  <a:latin typeface="Calibri"/>
                  <a:ea typeface="Times New Roman"/>
                  <a:cs typeface="Times New Roman"/>
                </a:rPr>
                <a:t> </a:t>
              </a:r>
              <a:endParaRPr lang="en-US" sz="1200" kern="0">
                <a:latin typeface="Calibri"/>
                <a:ea typeface="Calibri"/>
                <a:cs typeface="Times New Roman"/>
              </a:endParaRPr>
            </a:p>
          </p:txBody>
        </p:sp>
      </p:grpSp>
      <p:grpSp>
        <p:nvGrpSpPr>
          <p:cNvPr id="45" name="Group 44"/>
          <p:cNvGrpSpPr/>
          <p:nvPr/>
        </p:nvGrpSpPr>
        <p:grpSpPr>
          <a:xfrm>
            <a:off x="5395693" y="4699143"/>
            <a:ext cx="1352525" cy="580121"/>
            <a:chOff x="2933395" y="2574950"/>
            <a:chExt cx="775411" cy="434477"/>
          </a:xfrm>
          <a:solidFill>
            <a:schemeClr val="bg2"/>
          </a:solidFill>
        </p:grpSpPr>
        <p:sp>
          <p:nvSpPr>
            <p:cNvPr id="46" name="Rectangle 45"/>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ea typeface="Calibri"/>
                <a:cs typeface="Times New Roman"/>
              </a:endParaRPr>
            </a:p>
          </p:txBody>
        </p:sp>
        <p:sp>
          <p:nvSpPr>
            <p:cNvPr id="47" name="Rectangle 46"/>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latin typeface="Calibri"/>
                  <a:ea typeface="Times New Roman"/>
                  <a:cs typeface="Times New Roman"/>
                </a:rPr>
                <a:t> </a:t>
              </a:r>
              <a:endParaRPr lang="en-US" sz="1200" kern="0">
                <a:latin typeface="Calibri"/>
                <a:ea typeface="Calibri"/>
                <a:cs typeface="Times New Roman"/>
              </a:endParaRPr>
            </a:p>
          </p:txBody>
        </p:sp>
      </p:grpSp>
      <p:sp>
        <p:nvSpPr>
          <p:cNvPr id="48" name="Rectangle 47"/>
          <p:cNvSpPr/>
          <p:nvPr/>
        </p:nvSpPr>
        <p:spPr bwMode="auto">
          <a:xfrm>
            <a:off x="1623073" y="2616992"/>
            <a:ext cx="617287" cy="1027603"/>
          </a:xfrm>
          <a:prstGeom prst="rect">
            <a:avLst/>
          </a:prstGeom>
          <a:noFill/>
          <a:ln w="12700">
            <a:solidFill>
              <a:schemeClr val="tx1"/>
            </a:solidFill>
            <a:headEnd type="none" w="med" len="med"/>
            <a:tailEnd type="none" w="med" len="med"/>
          </a:ln>
          <a:effectLst/>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Storage</a:t>
            </a:r>
          </a:p>
        </p:txBody>
      </p:sp>
      <p:grpSp>
        <p:nvGrpSpPr>
          <p:cNvPr id="49" name="Group 48"/>
          <p:cNvGrpSpPr/>
          <p:nvPr/>
        </p:nvGrpSpPr>
        <p:grpSpPr>
          <a:xfrm flipH="1">
            <a:off x="1111940" y="4699143"/>
            <a:ext cx="833977" cy="580121"/>
            <a:chOff x="2933395" y="2574950"/>
            <a:chExt cx="775411" cy="434477"/>
          </a:xfrm>
          <a:solidFill>
            <a:schemeClr val="accent5"/>
          </a:solidFill>
        </p:grpSpPr>
        <p:sp>
          <p:nvSpPr>
            <p:cNvPr id="50" name="Rectangle 49"/>
            <p:cNvSpPr/>
            <p:nvPr/>
          </p:nvSpPr>
          <p:spPr>
            <a:xfrm>
              <a:off x="2933395" y="2574950"/>
              <a:ext cx="775411" cy="299923"/>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ea typeface="Calibri"/>
                <a:cs typeface="Times New Roman"/>
              </a:endParaRPr>
            </a:p>
          </p:txBody>
        </p:sp>
        <p:sp>
          <p:nvSpPr>
            <p:cNvPr id="51" name="Rectangle 50"/>
            <p:cNvSpPr/>
            <p:nvPr/>
          </p:nvSpPr>
          <p:spPr>
            <a:xfrm>
              <a:off x="2933396" y="2874873"/>
              <a:ext cx="460858" cy="134554"/>
            </a:xfrm>
            <a:prstGeom prst="rect">
              <a:avLst/>
            </a:prstGeom>
            <a:gr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latin typeface="Calibri"/>
                  <a:ea typeface="Times New Roman"/>
                  <a:cs typeface="Times New Roman"/>
                </a:rPr>
                <a:t> </a:t>
              </a:r>
              <a:endParaRPr lang="en-US" sz="1200" kern="0">
                <a:latin typeface="Calibri"/>
                <a:ea typeface="Calibri"/>
                <a:cs typeface="Times New Roman"/>
              </a:endParaRPr>
            </a:p>
          </p:txBody>
        </p:sp>
      </p:grpSp>
      <p:cxnSp>
        <p:nvCxnSpPr>
          <p:cNvPr id="52" name="Straight Connector 51"/>
          <p:cNvCxnSpPr>
            <a:stCxn id="48" idx="2"/>
            <a:endCxn id="50" idx="0"/>
          </p:cNvCxnSpPr>
          <p:nvPr/>
        </p:nvCxnSpPr>
        <p:spPr>
          <a:xfrm flipH="1">
            <a:off x="1528928" y="3644595"/>
            <a:ext cx="402788" cy="1054547"/>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269678" y="4759197"/>
            <a:ext cx="436017" cy="338554"/>
          </a:xfrm>
          <a:prstGeom prst="rect">
            <a:avLst/>
          </a:prstGeom>
          <a:noFill/>
        </p:spPr>
        <p:txBody>
          <a:bodyPr wrap="none" lIns="0" tIns="0" rIns="0" bIns="0" rtlCol="0">
            <a:spAutoFit/>
          </a:bodyPr>
          <a:lstStyle/>
          <a:p>
            <a:r>
              <a:rPr lang="en-US" sz="1100" b="1" dirty="0">
                <a:effectLst>
                  <a:outerShdw blurRad="38100" dist="38100" dir="2700000" algn="tl">
                    <a:srgbClr val="000000">
                      <a:alpha val="43137"/>
                    </a:srgbClr>
                  </a:outerShdw>
                </a:effectLst>
              </a:rPr>
              <a:t>HBA / </a:t>
            </a:r>
          </a:p>
          <a:p>
            <a:r>
              <a:rPr lang="en-US" sz="1100" b="1" dirty="0">
                <a:effectLst>
                  <a:outerShdw blurRad="38100" dist="38100" dir="2700000" algn="tl">
                    <a:srgbClr val="000000">
                      <a:alpha val="43137"/>
                    </a:srgbClr>
                  </a:outerShdw>
                </a:effectLst>
              </a:rPr>
              <a:t>10GbE</a:t>
            </a:r>
          </a:p>
        </p:txBody>
      </p:sp>
      <p:sp>
        <p:nvSpPr>
          <p:cNvPr id="54" name="TextBox 53"/>
          <p:cNvSpPr txBox="1"/>
          <p:nvPr/>
        </p:nvSpPr>
        <p:spPr>
          <a:xfrm>
            <a:off x="2345890" y="4785729"/>
            <a:ext cx="711015" cy="246221"/>
          </a:xfrm>
          <a:prstGeom prst="rect">
            <a:avLst/>
          </a:prstGeom>
          <a:noFill/>
        </p:spPr>
        <p:txBody>
          <a:bodyPr wrap="square" lIns="0" tIns="0" rIns="0" bIns="0" rtlCol="0">
            <a:spAutoFit/>
          </a:bodyPr>
          <a:lstStyle/>
          <a:p>
            <a:r>
              <a:rPr lang="en-US" sz="1600" b="1" dirty="0">
                <a:effectLst>
                  <a:outerShdw blurRad="38100" dist="38100" dir="2700000" algn="tl">
                    <a:srgbClr val="000000">
                      <a:alpha val="43137"/>
                    </a:srgbClr>
                  </a:outerShdw>
                </a:effectLst>
              </a:rPr>
              <a:t>1 GbE</a:t>
            </a:r>
          </a:p>
        </p:txBody>
      </p:sp>
      <p:sp>
        <p:nvSpPr>
          <p:cNvPr id="55" name="TextBox 54"/>
          <p:cNvSpPr txBox="1"/>
          <p:nvPr/>
        </p:nvSpPr>
        <p:spPr>
          <a:xfrm>
            <a:off x="3382985" y="4785729"/>
            <a:ext cx="711015" cy="246221"/>
          </a:xfrm>
          <a:prstGeom prst="rect">
            <a:avLst/>
          </a:prstGeom>
          <a:noFill/>
        </p:spPr>
        <p:txBody>
          <a:bodyPr wrap="square" lIns="0" tIns="0" rIns="0" bIns="0" rtlCol="0">
            <a:spAutoFit/>
          </a:bodyPr>
          <a:lstStyle/>
          <a:p>
            <a:r>
              <a:rPr lang="en-US" sz="1600" b="1" dirty="0">
                <a:effectLst>
                  <a:outerShdw blurRad="38100" dist="38100" dir="2700000" algn="tl">
                    <a:srgbClr val="000000">
                      <a:alpha val="43137"/>
                    </a:srgbClr>
                  </a:outerShdw>
                </a:effectLst>
              </a:rPr>
              <a:t>1 GbE</a:t>
            </a:r>
          </a:p>
        </p:txBody>
      </p:sp>
      <p:sp>
        <p:nvSpPr>
          <p:cNvPr id="56" name="TextBox 55"/>
          <p:cNvSpPr txBox="1"/>
          <p:nvPr/>
        </p:nvSpPr>
        <p:spPr>
          <a:xfrm>
            <a:off x="4443294" y="4785729"/>
            <a:ext cx="711015" cy="246221"/>
          </a:xfrm>
          <a:prstGeom prst="rect">
            <a:avLst/>
          </a:prstGeom>
          <a:noFill/>
        </p:spPr>
        <p:txBody>
          <a:bodyPr wrap="square" lIns="0" tIns="0" rIns="0" bIns="0" rtlCol="0">
            <a:spAutoFit/>
          </a:bodyPr>
          <a:lstStyle/>
          <a:p>
            <a:r>
              <a:rPr lang="en-US" sz="1600" b="1" dirty="0">
                <a:effectLst>
                  <a:outerShdw blurRad="38100" dist="38100" dir="2700000" algn="tl">
                    <a:srgbClr val="000000">
                      <a:alpha val="43137"/>
                    </a:srgbClr>
                  </a:outerShdw>
                </a:effectLst>
              </a:rPr>
              <a:t>1 GbE</a:t>
            </a:r>
          </a:p>
        </p:txBody>
      </p:sp>
      <p:sp>
        <p:nvSpPr>
          <p:cNvPr id="57" name="TextBox 56"/>
          <p:cNvSpPr txBox="1"/>
          <p:nvPr/>
        </p:nvSpPr>
        <p:spPr>
          <a:xfrm>
            <a:off x="5457174" y="4749672"/>
            <a:ext cx="1222704" cy="338554"/>
          </a:xfrm>
          <a:prstGeom prst="rect">
            <a:avLst/>
          </a:prstGeom>
          <a:noFill/>
        </p:spPr>
        <p:txBody>
          <a:bodyPr wrap="square" lIns="0" tIns="0" rIns="0" bIns="0" rtlCol="0">
            <a:spAutoFit/>
          </a:bodyPr>
          <a:lstStyle/>
          <a:p>
            <a:r>
              <a:rPr lang="en-US" sz="1100" b="1" dirty="0" smtClean="0">
                <a:effectLst>
                  <a:outerShdw blurRad="38100" dist="38100" dir="2700000" algn="tl">
                    <a:srgbClr val="000000">
                      <a:alpha val="43137"/>
                    </a:srgbClr>
                  </a:outerShdw>
                </a:effectLst>
              </a:rPr>
              <a:t>1GbE /</a:t>
            </a:r>
          </a:p>
          <a:p>
            <a:r>
              <a:rPr lang="en-US" sz="1100" b="1" dirty="0" smtClean="0">
                <a:effectLst>
                  <a:outerShdw blurRad="38100" dist="38100" dir="2700000" algn="tl">
                    <a:srgbClr val="000000">
                      <a:alpha val="43137"/>
                    </a:srgbClr>
                  </a:outerShdw>
                </a:effectLst>
              </a:rPr>
              <a:t>10 </a:t>
            </a:r>
            <a:r>
              <a:rPr lang="en-US" sz="1100" b="1" dirty="0" err="1">
                <a:effectLst>
                  <a:outerShdw blurRad="38100" dist="38100" dir="2700000" algn="tl">
                    <a:srgbClr val="000000">
                      <a:alpha val="43137"/>
                    </a:srgbClr>
                  </a:outerShdw>
                </a:effectLst>
              </a:rPr>
              <a:t>GbE</a:t>
            </a:r>
            <a:r>
              <a:rPr lang="en-US" sz="1100" b="1" dirty="0">
                <a:effectLst>
                  <a:outerShdw blurRad="38100" dist="38100" dir="2700000" algn="tl">
                    <a:srgbClr val="000000">
                      <a:alpha val="43137"/>
                    </a:srgbClr>
                  </a:outerShdw>
                </a:effectLst>
              </a:rPr>
              <a:t> </a:t>
            </a:r>
            <a:r>
              <a:rPr lang="en-US" sz="1100" b="1" dirty="0" smtClean="0">
                <a:effectLst>
                  <a:outerShdw blurRad="38100" dist="38100" dir="2700000" algn="tl">
                    <a:srgbClr val="000000">
                      <a:alpha val="43137"/>
                    </a:srgbClr>
                  </a:outerShdw>
                </a:effectLst>
              </a:rPr>
              <a:t>+ SR-IOV</a:t>
            </a:r>
            <a:endParaRPr lang="en-US" sz="1100" b="1" dirty="0">
              <a:effectLst>
                <a:outerShdw blurRad="38100" dist="38100" dir="2700000" algn="tl">
                  <a:srgbClr val="000000">
                    <a:alpha val="43137"/>
                  </a:srgbClr>
                </a:outerShdw>
              </a:effectLst>
            </a:endParaRPr>
          </a:p>
        </p:txBody>
      </p:sp>
      <p:grpSp>
        <p:nvGrpSpPr>
          <p:cNvPr id="58" name="Group 57"/>
          <p:cNvGrpSpPr/>
          <p:nvPr/>
        </p:nvGrpSpPr>
        <p:grpSpPr>
          <a:xfrm>
            <a:off x="6219491" y="2997854"/>
            <a:ext cx="615153" cy="1701288"/>
            <a:chOff x="4741103" y="2139827"/>
            <a:chExt cx="461485" cy="1275966"/>
          </a:xfrm>
        </p:grpSpPr>
        <p:cxnSp>
          <p:nvCxnSpPr>
            <p:cNvPr id="59" name="Elbow Connector 58"/>
            <p:cNvCxnSpPr/>
            <p:nvPr/>
          </p:nvCxnSpPr>
          <p:spPr>
            <a:xfrm>
              <a:off x="4741103" y="2139827"/>
              <a:ext cx="461485" cy="124157"/>
            </a:xfrm>
            <a:prstGeom prst="bentConnector3">
              <a:avLst>
                <a:gd name="adj1" fmla="val -992"/>
              </a:avLst>
            </a:prstGeom>
            <a:ln>
              <a:prstDash val="dash"/>
            </a:ln>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rot="5400000">
              <a:off x="4412641" y="2625846"/>
              <a:ext cx="1160544" cy="419350"/>
            </a:xfrm>
            <a:prstGeom prst="bentConnector3">
              <a:avLst>
                <a:gd name="adj1" fmla="val 81285"/>
              </a:avLst>
            </a:prstGeom>
            <a:ln>
              <a:prstDash val="dash"/>
            </a:ln>
          </p:spPr>
          <p:style>
            <a:lnRef idx="1">
              <a:schemeClr val="accent1"/>
            </a:lnRef>
            <a:fillRef idx="0">
              <a:schemeClr val="accent1"/>
            </a:fillRef>
            <a:effectRef idx="0">
              <a:schemeClr val="accent1"/>
            </a:effectRef>
            <a:fontRef idx="minor">
              <a:schemeClr val="tx1"/>
            </a:fontRef>
          </p:style>
        </p:cxnSp>
      </p:grpSp>
      <p:sp>
        <p:nvSpPr>
          <p:cNvPr id="67" name="TextBox 66"/>
          <p:cNvSpPr txBox="1"/>
          <p:nvPr/>
        </p:nvSpPr>
        <p:spPr>
          <a:xfrm>
            <a:off x="7723178" y="1228875"/>
            <a:ext cx="4062942" cy="1538861"/>
          </a:xfrm>
          <a:prstGeom prst="rect">
            <a:avLst/>
          </a:prstGeom>
          <a:noFill/>
        </p:spPr>
        <p:txBody>
          <a:bodyPr wrap="square" lIns="121899" tIns="60949" rIns="121899" bIns="60949" rtlCol="0">
            <a:spAutoFit/>
          </a:bodyPr>
          <a:lstStyle/>
          <a:p>
            <a:r>
              <a:rPr lang="en-US" sz="2700" b="1" dirty="0" smtClean="0"/>
              <a:t>Non-Converged Networking with SAN</a:t>
            </a:r>
            <a:endParaRPr lang="en-US" sz="1900" dirty="0"/>
          </a:p>
          <a:p>
            <a:pPr marL="380933" indent="-380933">
              <a:buFont typeface="Arial" pitchFamily="34" charset="0"/>
              <a:buChar char="•"/>
            </a:pPr>
            <a:r>
              <a:rPr lang="en-US" sz="1900" dirty="0"/>
              <a:t>Physically isolated networks</a:t>
            </a:r>
          </a:p>
          <a:p>
            <a:pPr marL="380933" indent="-380933">
              <a:buFont typeface="Arial" pitchFamily="34" charset="0"/>
              <a:buChar char="•"/>
            </a:pPr>
            <a:r>
              <a:rPr lang="en-US" sz="1900" dirty="0" smtClean="0"/>
              <a:t>Traditional SANs</a:t>
            </a:r>
            <a:endParaRPr lang="en-US" sz="1900" dirty="0"/>
          </a:p>
        </p:txBody>
      </p:sp>
      <p:sp>
        <p:nvSpPr>
          <p:cNvPr id="3" name="Rectangle 2"/>
          <p:cNvSpPr/>
          <p:nvPr/>
        </p:nvSpPr>
        <p:spPr bwMode="auto">
          <a:xfrm>
            <a:off x="3275880" y="5910550"/>
            <a:ext cx="6944674" cy="79504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Infrastructure Network:</a:t>
            </a:r>
          </a:p>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Storage/Live Migration/Cluster/Management</a:t>
            </a:r>
          </a:p>
        </p:txBody>
      </p:sp>
    </p:spTree>
    <p:extLst>
      <p:ext uri="{BB962C8B-B14F-4D97-AF65-F5344CB8AC3E}">
        <p14:creationId xmlns:p14="http://schemas.microsoft.com/office/powerpoint/2010/main" val="18764130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pt-BR" dirty="0" err="1" smtClean="0"/>
              <a:t>Converged</a:t>
            </a:r>
            <a:r>
              <a:rPr lang="pt-BR" dirty="0" smtClean="0"/>
              <a:t> </a:t>
            </a:r>
            <a:r>
              <a:rPr lang="pt-BR" dirty="0" err="1" smtClean="0"/>
              <a:t>Datacenter</a:t>
            </a:r>
            <a:r>
              <a:rPr lang="pt-BR" dirty="0" smtClean="0"/>
              <a:t> Network + File Server </a:t>
            </a:r>
            <a:r>
              <a:rPr lang="pt-BR" dirty="0" err="1" smtClean="0"/>
              <a:t>Storage</a:t>
            </a:r>
            <a:endParaRPr lang="en-US" dirty="0"/>
          </a:p>
        </p:txBody>
      </p:sp>
      <p:sp>
        <p:nvSpPr>
          <p:cNvPr id="67" name="TextBox 66"/>
          <p:cNvSpPr txBox="1"/>
          <p:nvPr/>
        </p:nvSpPr>
        <p:spPr>
          <a:xfrm>
            <a:off x="8066853" y="1093186"/>
            <a:ext cx="4121972" cy="1831248"/>
          </a:xfrm>
          <a:prstGeom prst="rect">
            <a:avLst/>
          </a:prstGeom>
          <a:noFill/>
        </p:spPr>
        <p:txBody>
          <a:bodyPr wrap="square" lIns="121899" tIns="60949" rIns="121899" bIns="60949" rtlCol="0">
            <a:spAutoFit/>
          </a:bodyPr>
          <a:lstStyle/>
          <a:p>
            <a:r>
              <a:rPr lang="en-US" sz="2700" b="1" dirty="0" smtClean="0"/>
              <a:t>Converged Networking and File Based Storage</a:t>
            </a:r>
            <a:endParaRPr lang="en-US" sz="1900" dirty="0"/>
          </a:p>
          <a:p>
            <a:pPr marL="380933" indent="-380933">
              <a:buFont typeface="Arial" pitchFamily="34" charset="0"/>
              <a:buChar char="•"/>
            </a:pPr>
            <a:r>
              <a:rPr lang="en-US" sz="1900" dirty="0" smtClean="0"/>
              <a:t>Separate Infrastructure and Tenant Networks</a:t>
            </a:r>
          </a:p>
          <a:p>
            <a:pPr marL="380933" indent="-380933">
              <a:buFont typeface="Arial" pitchFamily="34" charset="0"/>
              <a:buChar char="•"/>
            </a:pPr>
            <a:r>
              <a:rPr lang="en-US" sz="1900" dirty="0" smtClean="0"/>
              <a:t>File Server for VM storage</a:t>
            </a:r>
          </a:p>
        </p:txBody>
      </p:sp>
      <p:sp>
        <p:nvSpPr>
          <p:cNvPr id="68" name="Rectangle 67"/>
          <p:cNvSpPr/>
          <p:nvPr/>
        </p:nvSpPr>
        <p:spPr bwMode="auto">
          <a:xfrm>
            <a:off x="3614590" y="1536289"/>
            <a:ext cx="4164515"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solidFill>
                <a:schemeClr val="bg1"/>
              </a:solidFill>
            </a:endParaRPr>
          </a:p>
        </p:txBody>
      </p:sp>
      <p:sp>
        <p:nvSpPr>
          <p:cNvPr id="69" name="Rectangle 68"/>
          <p:cNvSpPr/>
          <p:nvPr/>
        </p:nvSpPr>
        <p:spPr bwMode="auto">
          <a:xfrm>
            <a:off x="344802" y="1537421"/>
            <a:ext cx="3064153" cy="3317341"/>
          </a:xfrm>
          <a:prstGeom prst="rect">
            <a:avLst/>
          </a:prstGeom>
          <a:solidFill>
            <a:srgbClr val="0070C0"/>
          </a:solidFill>
          <a:ln w="381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solidFill>
                <a:schemeClr val="bg1"/>
              </a:solidFill>
            </a:endParaRPr>
          </a:p>
        </p:txBody>
      </p:sp>
      <p:sp>
        <p:nvSpPr>
          <p:cNvPr id="70" name="Rectangle 69"/>
          <p:cNvSpPr/>
          <p:nvPr/>
        </p:nvSpPr>
        <p:spPr bwMode="auto">
          <a:xfrm>
            <a:off x="421907" y="1637889"/>
            <a:ext cx="3064153" cy="3317341"/>
          </a:xfrm>
          <a:prstGeom prst="rect">
            <a:avLst/>
          </a:prstGeom>
          <a:solidFill>
            <a:srgbClr val="0070C0"/>
          </a:solidFill>
          <a:ln w="38100">
            <a:solidFill>
              <a:srgbClr val="FFFF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solidFill>
                <a:schemeClr val="bg1"/>
              </a:solidFill>
            </a:endParaRPr>
          </a:p>
        </p:txBody>
      </p:sp>
      <p:sp>
        <p:nvSpPr>
          <p:cNvPr id="71" name="Flowchart: Magnetic Disk 70"/>
          <p:cNvSpPr/>
          <p:nvPr/>
        </p:nvSpPr>
        <p:spPr>
          <a:xfrm>
            <a:off x="65499" y="5994400"/>
            <a:ext cx="1811380" cy="711200"/>
          </a:xfrm>
          <a:prstGeom prst="flowChartMagneticDisk">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2000" b="1" dirty="0">
                <a:solidFill>
                  <a:schemeClr val="bg1"/>
                </a:solidFill>
              </a:rPr>
              <a:t>SAN / JBODs</a:t>
            </a:r>
          </a:p>
        </p:txBody>
      </p:sp>
      <p:cxnSp>
        <p:nvCxnSpPr>
          <p:cNvPr id="72" name="Elbow Connector 71"/>
          <p:cNvCxnSpPr>
            <a:stCxn id="71" idx="1"/>
            <a:endCxn id="85" idx="2"/>
          </p:cNvCxnSpPr>
          <p:nvPr/>
        </p:nvCxnSpPr>
        <p:spPr>
          <a:xfrm rot="5400000" flipH="1" flipV="1">
            <a:off x="763980" y="5537128"/>
            <a:ext cx="664480" cy="250063"/>
          </a:xfrm>
          <a:prstGeom prst="bentConnector3">
            <a:avLst/>
          </a:prstGeom>
          <a:ln w="12700">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10625" y="1663289"/>
            <a:ext cx="1324209" cy="323165"/>
          </a:xfrm>
          <a:prstGeom prst="rect">
            <a:avLst/>
          </a:prstGeom>
          <a:noFill/>
        </p:spPr>
        <p:txBody>
          <a:bodyPr wrap="none" lIns="0" tIns="0" rIns="0" bIns="0" rtlCol="0">
            <a:spAutoFit/>
          </a:bodyPr>
          <a:lstStyle/>
          <a:p>
            <a:r>
              <a:rPr lang="en-US" sz="2100" b="1" dirty="0">
                <a:solidFill>
                  <a:schemeClr val="bg1"/>
                </a:solidFill>
              </a:rPr>
              <a:t>File Server</a:t>
            </a:r>
          </a:p>
        </p:txBody>
      </p:sp>
      <p:grpSp>
        <p:nvGrpSpPr>
          <p:cNvPr id="74" name="Group 73"/>
          <p:cNvGrpSpPr/>
          <p:nvPr/>
        </p:nvGrpSpPr>
        <p:grpSpPr>
          <a:xfrm>
            <a:off x="2135802" y="4749796"/>
            <a:ext cx="621038" cy="548955"/>
            <a:chOff x="2933395" y="2574950"/>
            <a:chExt cx="775411" cy="434477"/>
          </a:xfrm>
          <a:solidFill>
            <a:schemeClr val="accent2">
              <a:lumMod val="75000"/>
            </a:schemeClr>
          </a:solidFill>
        </p:grpSpPr>
        <p:sp>
          <p:nvSpPr>
            <p:cNvPr id="75" name="Rectangle 74"/>
            <p:cNvSpPr/>
            <p:nvPr/>
          </p:nvSpPr>
          <p:spPr>
            <a:xfrm>
              <a:off x="2933395" y="2574950"/>
              <a:ext cx="775411" cy="299923"/>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ea typeface="Calibri"/>
                <a:cs typeface="Times New Roman"/>
              </a:endParaRPr>
            </a:p>
          </p:txBody>
        </p:sp>
        <p:sp>
          <p:nvSpPr>
            <p:cNvPr id="76" name="Rectangle 75"/>
            <p:cNvSpPr/>
            <p:nvPr/>
          </p:nvSpPr>
          <p:spPr>
            <a:xfrm>
              <a:off x="2933396" y="2874873"/>
              <a:ext cx="460858" cy="134554"/>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grpSp>
      <p:sp>
        <p:nvSpPr>
          <p:cNvPr id="77" name="Rectangle 76"/>
          <p:cNvSpPr/>
          <p:nvPr/>
        </p:nvSpPr>
        <p:spPr bwMode="auto">
          <a:xfrm>
            <a:off x="1546278" y="2202071"/>
            <a:ext cx="459675" cy="982492"/>
          </a:xfrm>
          <a:prstGeom prst="rect">
            <a:avLst/>
          </a:prstGeom>
          <a:no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effectLst>
                  <a:outerShdw blurRad="38100" dist="38100" dir="2700000" algn="tl">
                    <a:srgbClr val="000000">
                      <a:alpha val="43137"/>
                    </a:srgbClr>
                  </a:outerShdw>
                </a:effectLst>
              </a:rPr>
              <a:t>Cluster</a:t>
            </a:r>
          </a:p>
        </p:txBody>
      </p:sp>
      <p:sp>
        <p:nvSpPr>
          <p:cNvPr id="78" name="Rectangle 77"/>
          <p:cNvSpPr/>
          <p:nvPr/>
        </p:nvSpPr>
        <p:spPr bwMode="auto">
          <a:xfrm>
            <a:off x="2061140" y="2211259"/>
            <a:ext cx="459675" cy="982492"/>
          </a:xfrm>
          <a:prstGeom prst="rect">
            <a:avLst/>
          </a:prstGeom>
          <a:no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effectLst>
                  <a:outerShdw blurRad="38100" dist="38100" dir="2700000" algn="tl">
                    <a:srgbClr val="000000">
                      <a:alpha val="43137"/>
                    </a:srgbClr>
                  </a:outerShdw>
                </a:effectLst>
              </a:rPr>
              <a:t>Storage</a:t>
            </a:r>
          </a:p>
        </p:txBody>
      </p:sp>
      <p:sp>
        <p:nvSpPr>
          <p:cNvPr id="79" name="Rectangle 78"/>
          <p:cNvSpPr/>
          <p:nvPr/>
        </p:nvSpPr>
        <p:spPr bwMode="auto">
          <a:xfrm>
            <a:off x="2585172" y="2211259"/>
            <a:ext cx="459675" cy="982492"/>
          </a:xfrm>
          <a:prstGeom prst="rect">
            <a:avLst/>
          </a:prstGeom>
          <a:noFill/>
          <a:ln w="12700">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500" b="1" dirty="0">
                <a:solidFill>
                  <a:schemeClr val="tx1"/>
                </a:solidFill>
                <a:effectLst>
                  <a:outerShdw blurRad="38100" dist="38100" dir="2700000" algn="tl">
                    <a:srgbClr val="000000">
                      <a:alpha val="43137"/>
                    </a:srgbClr>
                  </a:outerShdw>
                </a:effectLst>
              </a:rPr>
              <a:t>Manage</a:t>
            </a:r>
          </a:p>
        </p:txBody>
      </p:sp>
      <p:cxnSp>
        <p:nvCxnSpPr>
          <p:cNvPr id="80" name="Straight Connector 79"/>
          <p:cNvCxnSpPr>
            <a:endCxn id="75" idx="0"/>
          </p:cNvCxnSpPr>
          <p:nvPr/>
        </p:nvCxnSpPr>
        <p:spPr>
          <a:xfrm>
            <a:off x="2323918" y="3193751"/>
            <a:ext cx="122403" cy="1556045"/>
          </a:xfrm>
          <a:prstGeom prst="line">
            <a:avLst/>
          </a:prstGeom>
          <a:solidFill>
            <a:schemeClr val="accent2">
              <a:lumMod val="75000"/>
            </a:schemeClr>
          </a:solid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a:stCxn id="77" idx="2"/>
            <a:endCxn id="75" idx="0"/>
          </p:cNvCxnSpPr>
          <p:nvPr/>
        </p:nvCxnSpPr>
        <p:spPr>
          <a:xfrm>
            <a:off x="1776116" y="3184563"/>
            <a:ext cx="670205" cy="156523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79" idx="2"/>
            <a:endCxn id="75" idx="0"/>
          </p:cNvCxnSpPr>
          <p:nvPr/>
        </p:nvCxnSpPr>
        <p:spPr>
          <a:xfrm flipH="1">
            <a:off x="2446321" y="3193751"/>
            <a:ext cx="368689" cy="1556045"/>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flipH="1">
            <a:off x="698689" y="4838328"/>
            <a:ext cx="743514" cy="491592"/>
            <a:chOff x="2933395" y="2574950"/>
            <a:chExt cx="775411" cy="434477"/>
          </a:xfrm>
          <a:solidFill>
            <a:schemeClr val="tx1">
              <a:lumMod val="50000"/>
            </a:schemeClr>
          </a:solidFill>
        </p:grpSpPr>
        <p:sp>
          <p:nvSpPr>
            <p:cNvPr id="84" name="Rectangle 83"/>
            <p:cNvSpPr/>
            <p:nvPr/>
          </p:nvSpPr>
          <p:spPr>
            <a:xfrm>
              <a:off x="2933395" y="2574950"/>
              <a:ext cx="775411" cy="299923"/>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200" b="1" kern="0" dirty="0">
                <a:ea typeface="Calibri"/>
                <a:cs typeface="Times New Roman"/>
              </a:endParaRPr>
            </a:p>
          </p:txBody>
        </p:sp>
        <p:sp>
          <p:nvSpPr>
            <p:cNvPr id="85" name="Rectangle 84"/>
            <p:cNvSpPr/>
            <p:nvPr/>
          </p:nvSpPr>
          <p:spPr>
            <a:xfrm>
              <a:off x="2933396" y="2874873"/>
              <a:ext cx="460858" cy="134554"/>
            </a:xfrm>
            <a:prstGeom prst="rect">
              <a:avLst/>
            </a:prstGeom>
            <a:grpFill/>
            <a:ln>
              <a:solidFill>
                <a:schemeClr val="bg1">
                  <a:lumMod val="6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200" kern="0">
                  <a:latin typeface="Calibri"/>
                  <a:ea typeface="Times New Roman"/>
                  <a:cs typeface="Times New Roman"/>
                </a:rPr>
                <a:t> </a:t>
              </a:r>
              <a:endParaRPr lang="en-US" sz="1200" kern="0">
                <a:latin typeface="Calibri"/>
                <a:ea typeface="Calibri"/>
                <a:cs typeface="Times New Roman"/>
              </a:endParaRPr>
            </a:p>
          </p:txBody>
        </p:sp>
      </p:grpSp>
      <p:sp>
        <p:nvSpPr>
          <p:cNvPr id="86" name="TextBox 85"/>
          <p:cNvSpPr txBox="1"/>
          <p:nvPr/>
        </p:nvSpPr>
        <p:spPr>
          <a:xfrm>
            <a:off x="741335" y="4854164"/>
            <a:ext cx="621965" cy="338554"/>
          </a:xfrm>
          <a:prstGeom prst="rect">
            <a:avLst/>
          </a:prstGeom>
          <a:noFill/>
        </p:spPr>
        <p:txBody>
          <a:bodyPr wrap="none" lIns="0" tIns="0" rIns="0" bIns="0" rtlCol="0">
            <a:spAutoFit/>
          </a:bodyPr>
          <a:lstStyle/>
          <a:p>
            <a:r>
              <a:rPr lang="en-US" sz="1200" b="1" dirty="0"/>
              <a:t>HBA</a:t>
            </a:r>
          </a:p>
          <a:p>
            <a:r>
              <a:rPr lang="en-US" sz="1000" b="1" dirty="0"/>
              <a:t>(Optional)</a:t>
            </a:r>
          </a:p>
        </p:txBody>
      </p:sp>
      <p:sp>
        <p:nvSpPr>
          <p:cNvPr id="87" name="Rectangle 86"/>
          <p:cNvSpPr/>
          <p:nvPr/>
        </p:nvSpPr>
        <p:spPr bwMode="auto">
          <a:xfrm>
            <a:off x="3697495" y="1637889"/>
            <a:ext cx="4164515" cy="3317341"/>
          </a:xfrm>
          <a:prstGeom prst="rect">
            <a:avLst/>
          </a:prstGeom>
          <a:solidFill>
            <a:srgbClr val="0070C0"/>
          </a:solidFill>
          <a:ln w="381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endParaRPr lang="en-US" sz="1900" dirty="0">
              <a:solidFill>
                <a:schemeClr val="bg1"/>
              </a:solidFill>
            </a:endParaRPr>
          </a:p>
        </p:txBody>
      </p:sp>
      <p:sp>
        <p:nvSpPr>
          <p:cNvPr id="88" name="Rectangle 87"/>
          <p:cNvSpPr/>
          <p:nvPr/>
        </p:nvSpPr>
        <p:spPr bwMode="auto">
          <a:xfrm>
            <a:off x="5928187" y="3007861"/>
            <a:ext cx="1520972" cy="738409"/>
          </a:xfrm>
          <a:prstGeom prst="rect">
            <a:avLst/>
          </a:prstGeom>
          <a:noFill/>
          <a:ln w="12700">
            <a:solidFill>
              <a:schemeClr val="tx1"/>
            </a:solidFill>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vert="horz"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bg1"/>
                </a:solidFill>
                <a:effectLst>
                  <a:outerShdw blurRad="38100" dist="38100" dir="2700000" algn="tl">
                    <a:srgbClr val="000000">
                      <a:alpha val="43137"/>
                    </a:srgbClr>
                  </a:outerShdw>
                </a:effectLst>
              </a:rPr>
              <a:t>Hyper-V</a:t>
            </a:r>
            <a:br>
              <a:rPr lang="en-US" sz="1400" b="1" dirty="0">
                <a:solidFill>
                  <a:schemeClr val="bg1"/>
                </a:solidFill>
                <a:effectLst>
                  <a:outerShdw blurRad="38100" dist="38100" dir="2700000" algn="tl">
                    <a:srgbClr val="000000">
                      <a:alpha val="43137"/>
                    </a:srgbClr>
                  </a:outerShdw>
                </a:effectLst>
              </a:rPr>
            </a:br>
            <a:r>
              <a:rPr lang="en-US" sz="1400" b="1" dirty="0">
                <a:solidFill>
                  <a:schemeClr val="bg1"/>
                </a:solidFill>
                <a:effectLst>
                  <a:outerShdw blurRad="38100" dist="38100" dir="2700000" algn="tl">
                    <a:srgbClr val="000000">
                      <a:alpha val="43137"/>
                    </a:srgbClr>
                  </a:outerShdw>
                </a:effectLst>
              </a:rPr>
              <a:t> Extensible Switch</a:t>
            </a:r>
          </a:p>
        </p:txBody>
      </p:sp>
      <p:grpSp>
        <p:nvGrpSpPr>
          <p:cNvPr id="89" name="Group 88"/>
          <p:cNvGrpSpPr/>
          <p:nvPr/>
        </p:nvGrpSpPr>
        <p:grpSpPr>
          <a:xfrm>
            <a:off x="5856773" y="1777519"/>
            <a:ext cx="830484" cy="1292487"/>
            <a:chOff x="6705600" y="1135825"/>
            <a:chExt cx="915350" cy="1535911"/>
          </a:xfrm>
        </p:grpSpPr>
        <p:sp>
          <p:nvSpPr>
            <p:cNvPr id="90" name="Rectangle 89"/>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effectLst>
                    <a:outerShdw blurRad="38100" dist="38100" dir="2700000" algn="tl">
                      <a:srgbClr val="000000">
                        <a:alpha val="43137"/>
                      </a:srgbClr>
                    </a:outerShdw>
                  </a:effectLst>
                </a:rPr>
                <a:t>VM 1</a:t>
              </a:r>
            </a:p>
          </p:txBody>
        </p:sp>
        <p:grpSp>
          <p:nvGrpSpPr>
            <p:cNvPr id="91" name="Group 84"/>
            <p:cNvGrpSpPr/>
            <p:nvPr/>
          </p:nvGrpSpPr>
          <p:grpSpPr>
            <a:xfrm>
              <a:off x="6921216" y="1964018"/>
              <a:ext cx="442719" cy="332738"/>
              <a:chOff x="0" y="0"/>
              <a:chExt cx="248717" cy="198934"/>
            </a:xfrm>
          </p:grpSpPr>
          <p:sp>
            <p:nvSpPr>
              <p:cNvPr id="94" name="Rectangle 93"/>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Times New Roman"/>
                    <a:ea typeface="Calibri"/>
                  </a:rPr>
                  <a:t> </a:t>
                </a:r>
                <a:endParaRPr lang="en-US" sz="1200" kern="0">
                  <a:solidFill>
                    <a:schemeClr val="bg1"/>
                  </a:solidFill>
                  <a:effectLst>
                    <a:outerShdw blurRad="38100" dist="38100" dir="2700000" algn="tl">
                      <a:srgbClr val="000000">
                        <a:alpha val="43137"/>
                      </a:srgbClr>
                    </a:outerShdw>
                  </a:effectLst>
                  <a:latin typeface="Times New Roman"/>
                  <a:ea typeface="SimSun"/>
                </a:endParaRPr>
              </a:p>
            </p:txBody>
          </p:sp>
          <p:sp>
            <p:nvSpPr>
              <p:cNvPr id="95" name="Rectangle 94"/>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Times New Roman"/>
                    <a:ea typeface="Times New Roman"/>
                  </a:rPr>
                  <a:t> </a:t>
                </a:r>
                <a:endParaRPr lang="en-US" sz="1200" kern="0">
                  <a:solidFill>
                    <a:schemeClr val="bg1"/>
                  </a:solidFill>
                  <a:effectLst>
                    <a:outerShdw blurRad="38100" dist="38100" dir="2700000" algn="tl">
                      <a:srgbClr val="000000">
                        <a:alpha val="43137"/>
                      </a:srgbClr>
                    </a:outerShdw>
                  </a:effectLst>
                  <a:latin typeface="Times New Roman"/>
                  <a:ea typeface="SimSun"/>
                </a:endParaRPr>
              </a:p>
            </p:txBody>
          </p:sp>
        </p:grpSp>
        <p:sp>
          <p:nvSpPr>
            <p:cNvPr id="92" name="Oval 91"/>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Calibri"/>
                  <a:ea typeface="Times New Roman"/>
                  <a:cs typeface="Times New Roman"/>
                </a:rPr>
                <a:t> </a:t>
              </a:r>
              <a:endParaRPr lang="en-US" sz="1100" kern="0">
                <a:solidFill>
                  <a:schemeClr val="bg1"/>
                </a:solidFill>
                <a:effectLst>
                  <a:outerShdw blurRad="38100" dist="38100" dir="2700000" algn="tl">
                    <a:srgbClr val="000000">
                      <a:alpha val="43137"/>
                    </a:srgbClr>
                  </a:outerShdw>
                </a:effectLst>
                <a:latin typeface="Calibri"/>
                <a:ea typeface="Calibri"/>
                <a:cs typeface="Times New Roman"/>
              </a:endParaRPr>
            </a:p>
          </p:txBody>
        </p:sp>
        <p:cxnSp>
          <p:nvCxnSpPr>
            <p:cNvPr id="93" name="Straight Connector 92"/>
            <p:cNvCxnSpPr>
              <a:stCxn id="92" idx="0"/>
              <a:endCxn id="95"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6" name="Straight Connector 95"/>
          <p:cNvCxnSpPr>
            <a:stCxn id="88" idx="2"/>
            <a:endCxn id="113" idx="0"/>
          </p:cNvCxnSpPr>
          <p:nvPr/>
        </p:nvCxnSpPr>
        <p:spPr>
          <a:xfrm flipH="1">
            <a:off x="6675028" y="3746269"/>
            <a:ext cx="13646" cy="1005215"/>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7" name="Rectangle 96"/>
          <p:cNvSpPr/>
          <p:nvPr/>
        </p:nvSpPr>
        <p:spPr bwMode="auto">
          <a:xfrm>
            <a:off x="3964185" y="2202071"/>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Live Migration</a:t>
            </a:r>
          </a:p>
        </p:txBody>
      </p:sp>
      <p:sp>
        <p:nvSpPr>
          <p:cNvPr id="98" name="Rectangle 97"/>
          <p:cNvSpPr/>
          <p:nvPr/>
        </p:nvSpPr>
        <p:spPr bwMode="auto">
          <a:xfrm>
            <a:off x="4517266" y="2211259"/>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Cluster / Storage</a:t>
            </a:r>
          </a:p>
        </p:txBody>
      </p:sp>
      <p:sp>
        <p:nvSpPr>
          <p:cNvPr id="99" name="Rectangle 98"/>
          <p:cNvSpPr/>
          <p:nvPr/>
        </p:nvSpPr>
        <p:spPr bwMode="auto">
          <a:xfrm>
            <a:off x="5080198" y="2211259"/>
            <a:ext cx="493797" cy="982492"/>
          </a:xfrm>
          <a:prstGeom prst="rect">
            <a:avLst/>
          </a:prstGeom>
          <a:noFill/>
          <a:ln w="12700">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vert270" wrap="square" lIns="121893" tIns="60947" rIns="121893" bIns="60947" numCol="1" rtlCol="0" anchor="ctr" anchorCtr="0" compatLnSpc="1">
            <a:prstTxWarp prst="textNoShape">
              <a:avLst/>
            </a:prstTxWarp>
          </a:bodyPr>
          <a:lstStyle/>
          <a:p>
            <a:pPr algn="ctr" defTabSz="1218585" fontAlgn="base">
              <a:spcBef>
                <a:spcPct val="0"/>
              </a:spcBef>
              <a:spcAft>
                <a:spcPct val="0"/>
              </a:spcAft>
            </a:pPr>
            <a:r>
              <a:rPr lang="en-US" sz="1400" b="1" dirty="0">
                <a:solidFill>
                  <a:schemeClr val="tx1"/>
                </a:solidFill>
                <a:effectLst>
                  <a:outerShdw blurRad="38100" dist="38100" dir="2700000" algn="tl">
                    <a:srgbClr val="000000">
                      <a:alpha val="43137"/>
                    </a:srgbClr>
                  </a:outerShdw>
                </a:effectLst>
              </a:rPr>
              <a:t>Manage</a:t>
            </a:r>
          </a:p>
        </p:txBody>
      </p:sp>
      <p:sp>
        <p:nvSpPr>
          <p:cNvPr id="100" name="TextBox 99"/>
          <p:cNvSpPr txBox="1"/>
          <p:nvPr/>
        </p:nvSpPr>
        <p:spPr>
          <a:xfrm>
            <a:off x="3760422" y="1663289"/>
            <a:ext cx="1944571" cy="323165"/>
          </a:xfrm>
          <a:prstGeom prst="rect">
            <a:avLst/>
          </a:prstGeom>
          <a:noFill/>
          <a:ln>
            <a:noFill/>
          </a:ln>
        </p:spPr>
        <p:txBody>
          <a:bodyPr wrap="none" lIns="0" tIns="0" rIns="0" bIns="0" rtlCol="0">
            <a:spAutoFit/>
          </a:bodyPr>
          <a:lstStyle/>
          <a:p>
            <a:r>
              <a:rPr lang="en-US" sz="2100" b="1" dirty="0">
                <a:solidFill>
                  <a:schemeClr val="bg1"/>
                </a:solidFill>
              </a:rPr>
              <a:t>Hyper-V Server</a:t>
            </a:r>
          </a:p>
        </p:txBody>
      </p:sp>
      <p:sp>
        <p:nvSpPr>
          <p:cNvPr id="101" name="Oval 100"/>
          <p:cNvSpPr/>
          <p:nvPr/>
        </p:nvSpPr>
        <p:spPr>
          <a:xfrm>
            <a:off x="6615114" y="3678498"/>
            <a:ext cx="138846" cy="135544"/>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121899" tIns="60949" rIns="121899" bIns="60949"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latin typeface="Calibri"/>
                <a:ea typeface="Times New Roman"/>
                <a:cs typeface="Times New Roman"/>
              </a:rPr>
              <a:t> </a:t>
            </a:r>
            <a:endParaRPr lang="en-US" sz="1100" kern="0">
              <a:solidFill>
                <a:schemeClr val="bg1"/>
              </a:solidFill>
              <a:latin typeface="Calibri"/>
              <a:ea typeface="Calibri"/>
              <a:cs typeface="Times New Roman"/>
            </a:endParaRPr>
          </a:p>
        </p:txBody>
      </p:sp>
      <p:grpSp>
        <p:nvGrpSpPr>
          <p:cNvPr id="102" name="Group 101"/>
          <p:cNvGrpSpPr/>
          <p:nvPr/>
        </p:nvGrpSpPr>
        <p:grpSpPr>
          <a:xfrm>
            <a:off x="6753960" y="1777519"/>
            <a:ext cx="830484" cy="1292487"/>
            <a:chOff x="6705600" y="1135825"/>
            <a:chExt cx="915350" cy="1535911"/>
          </a:xfrm>
        </p:grpSpPr>
        <p:sp>
          <p:nvSpPr>
            <p:cNvPr id="103" name="Rectangle 102"/>
            <p:cNvSpPr/>
            <p:nvPr/>
          </p:nvSpPr>
          <p:spPr bwMode="auto">
            <a:xfrm>
              <a:off x="6705600" y="1135825"/>
              <a:ext cx="915350" cy="854037"/>
            </a:xfrm>
            <a:prstGeom prst="rect">
              <a:avLst/>
            </a:prstGeom>
            <a:solidFill>
              <a:schemeClr val="accent5"/>
            </a:solidFill>
            <a:ln>
              <a:solidFill>
                <a:schemeClr val="tx1"/>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1218585" fontAlgn="base">
                <a:spcBef>
                  <a:spcPct val="0"/>
                </a:spcBef>
                <a:spcAft>
                  <a:spcPct val="0"/>
                </a:spcAft>
              </a:pPr>
              <a:r>
                <a:rPr lang="en-US" sz="1900" b="1" dirty="0">
                  <a:solidFill>
                    <a:schemeClr val="bg1"/>
                  </a:solidFill>
                  <a:effectLst>
                    <a:outerShdw blurRad="38100" dist="38100" dir="2700000" algn="tl">
                      <a:srgbClr val="000000">
                        <a:alpha val="43137"/>
                      </a:srgbClr>
                    </a:outerShdw>
                  </a:effectLst>
                </a:rPr>
                <a:t>VM </a:t>
              </a:r>
              <a:r>
                <a:rPr lang="en-US" sz="1700" b="1" dirty="0">
                  <a:solidFill>
                    <a:schemeClr val="bg1"/>
                  </a:solidFill>
                  <a:effectLst>
                    <a:outerShdw blurRad="38100" dist="38100" dir="2700000" algn="tl">
                      <a:srgbClr val="000000">
                        <a:alpha val="43137"/>
                      </a:srgbClr>
                    </a:outerShdw>
                  </a:effectLst>
                </a:rPr>
                <a:t>n</a:t>
              </a:r>
            </a:p>
          </p:txBody>
        </p:sp>
        <p:grpSp>
          <p:nvGrpSpPr>
            <p:cNvPr id="104" name="Group 97"/>
            <p:cNvGrpSpPr/>
            <p:nvPr/>
          </p:nvGrpSpPr>
          <p:grpSpPr>
            <a:xfrm>
              <a:off x="6921216" y="1964018"/>
              <a:ext cx="442719" cy="332738"/>
              <a:chOff x="0" y="0"/>
              <a:chExt cx="248717" cy="198934"/>
            </a:xfrm>
          </p:grpSpPr>
          <p:sp>
            <p:nvSpPr>
              <p:cNvPr id="107" name="Rectangle 106"/>
              <p:cNvSpPr/>
              <p:nvPr/>
            </p:nvSpPr>
            <p:spPr>
              <a:xfrm>
                <a:off x="0" y="0"/>
                <a:ext cx="248717" cy="134511"/>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Times New Roman"/>
                    <a:ea typeface="Calibri"/>
                  </a:rPr>
                  <a:t> </a:t>
                </a:r>
                <a:endParaRPr lang="en-US" sz="1200" kern="0">
                  <a:solidFill>
                    <a:schemeClr val="bg1"/>
                  </a:solidFill>
                  <a:effectLst>
                    <a:outerShdw blurRad="38100" dist="38100" dir="2700000" algn="tl">
                      <a:srgbClr val="000000">
                        <a:alpha val="43137"/>
                      </a:srgbClr>
                    </a:outerShdw>
                  </a:effectLst>
                  <a:latin typeface="Times New Roman"/>
                  <a:ea typeface="SimSun"/>
                </a:endParaRPr>
              </a:p>
            </p:txBody>
          </p:sp>
          <p:sp>
            <p:nvSpPr>
              <p:cNvPr id="108" name="Rectangle 107"/>
              <p:cNvSpPr/>
              <p:nvPr/>
            </p:nvSpPr>
            <p:spPr>
              <a:xfrm>
                <a:off x="0" y="137532"/>
                <a:ext cx="193075" cy="61402"/>
              </a:xfrm>
              <a:prstGeom prst="rect">
                <a:avLst/>
              </a:prstGeom>
              <a:ln>
                <a:solidFill>
                  <a:schemeClr val="tx1"/>
                </a:solidFill>
              </a:ln>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Times New Roman"/>
                    <a:ea typeface="Times New Roman"/>
                  </a:rPr>
                  <a:t> </a:t>
                </a:r>
                <a:endParaRPr lang="en-US" sz="1200" kern="0">
                  <a:solidFill>
                    <a:schemeClr val="bg1"/>
                  </a:solidFill>
                  <a:effectLst>
                    <a:outerShdw blurRad="38100" dist="38100" dir="2700000" algn="tl">
                      <a:srgbClr val="000000">
                        <a:alpha val="43137"/>
                      </a:srgbClr>
                    </a:outerShdw>
                  </a:effectLst>
                  <a:latin typeface="Times New Roman"/>
                  <a:ea typeface="SimSun"/>
                </a:endParaRPr>
              </a:p>
            </p:txBody>
          </p:sp>
        </p:grpSp>
        <p:sp>
          <p:nvSpPr>
            <p:cNvPr id="105" name="Oval 104"/>
            <p:cNvSpPr/>
            <p:nvPr/>
          </p:nvSpPr>
          <p:spPr>
            <a:xfrm>
              <a:off x="7027536" y="2525687"/>
              <a:ext cx="153035" cy="146049"/>
            </a:xfrm>
            <a:prstGeom prst="ellipse">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solidFill>
                <a:schemeClr val="tx1"/>
              </a:solidFill>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solidFill>
                    <a:schemeClr val="bg1"/>
                  </a:solidFill>
                  <a:effectLst>
                    <a:outerShdw blurRad="38100" dist="38100" dir="2700000" algn="tl">
                      <a:srgbClr val="000000">
                        <a:alpha val="43137"/>
                      </a:srgbClr>
                    </a:outerShdw>
                  </a:effectLst>
                  <a:latin typeface="Calibri"/>
                  <a:ea typeface="Times New Roman"/>
                  <a:cs typeface="Times New Roman"/>
                </a:rPr>
                <a:t> </a:t>
              </a:r>
              <a:endParaRPr lang="en-US" sz="1100" kern="0">
                <a:solidFill>
                  <a:schemeClr val="bg1"/>
                </a:solidFill>
                <a:effectLst>
                  <a:outerShdw blurRad="38100" dist="38100" dir="2700000" algn="tl">
                    <a:srgbClr val="000000">
                      <a:alpha val="43137"/>
                    </a:srgbClr>
                  </a:outerShdw>
                </a:effectLst>
                <a:latin typeface="Calibri"/>
                <a:ea typeface="Calibri"/>
                <a:cs typeface="Times New Roman"/>
              </a:endParaRPr>
            </a:p>
          </p:txBody>
        </p:sp>
        <p:cxnSp>
          <p:nvCxnSpPr>
            <p:cNvPr id="106" name="Straight Connector 105"/>
            <p:cNvCxnSpPr>
              <a:stCxn id="105" idx="0"/>
              <a:endCxn id="108" idx="2"/>
            </p:cNvCxnSpPr>
            <p:nvPr/>
          </p:nvCxnSpPr>
          <p:spPr>
            <a:xfrm flipH="1" flipV="1">
              <a:off x="7093054" y="2296755"/>
              <a:ext cx="11000" cy="2289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4397095" y="4746534"/>
            <a:ext cx="621038" cy="548955"/>
            <a:chOff x="2933395" y="2574950"/>
            <a:chExt cx="775411" cy="434477"/>
          </a:xfrm>
          <a:solidFill>
            <a:schemeClr val="accent2">
              <a:lumMod val="75000"/>
            </a:schemeClr>
          </a:solidFill>
        </p:grpSpPr>
        <p:sp>
          <p:nvSpPr>
            <p:cNvPr id="110" name="Rectangle 109"/>
            <p:cNvSpPr/>
            <p:nvPr/>
          </p:nvSpPr>
          <p:spPr>
            <a:xfrm>
              <a:off x="2933395" y="2574950"/>
              <a:ext cx="775411" cy="299923"/>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ea typeface="Calibri"/>
                <a:cs typeface="Times New Roman"/>
              </a:endParaRPr>
            </a:p>
          </p:txBody>
        </p:sp>
        <p:sp>
          <p:nvSpPr>
            <p:cNvPr id="111" name="Rectangle 110"/>
            <p:cNvSpPr/>
            <p:nvPr/>
          </p:nvSpPr>
          <p:spPr>
            <a:xfrm>
              <a:off x="2933396" y="2874873"/>
              <a:ext cx="460858" cy="134554"/>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grpSp>
      <p:grpSp>
        <p:nvGrpSpPr>
          <p:cNvPr id="112" name="Group 111"/>
          <p:cNvGrpSpPr/>
          <p:nvPr/>
        </p:nvGrpSpPr>
        <p:grpSpPr>
          <a:xfrm>
            <a:off x="6364508" y="4751484"/>
            <a:ext cx="621038" cy="548955"/>
            <a:chOff x="2933395" y="2574950"/>
            <a:chExt cx="775411" cy="434477"/>
          </a:xfrm>
          <a:solidFill>
            <a:schemeClr val="accent2">
              <a:lumMod val="75000"/>
            </a:schemeClr>
          </a:solidFill>
        </p:grpSpPr>
        <p:sp>
          <p:nvSpPr>
            <p:cNvPr id="113" name="Rectangle 112"/>
            <p:cNvSpPr/>
            <p:nvPr/>
          </p:nvSpPr>
          <p:spPr>
            <a:xfrm>
              <a:off x="2933395" y="2574950"/>
              <a:ext cx="775411" cy="299923"/>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1218987">
                <a:lnSpc>
                  <a:spcPct val="115000"/>
                </a:lnSpc>
                <a:spcAft>
                  <a:spcPts val="1333"/>
                </a:spcAft>
                <a:defRPr/>
              </a:pPr>
              <a:endParaRPr lang="en-US" sz="1100" b="1" kern="0" dirty="0">
                <a:ea typeface="Calibri"/>
                <a:cs typeface="Times New Roman"/>
              </a:endParaRPr>
            </a:p>
          </p:txBody>
        </p:sp>
        <p:sp>
          <p:nvSpPr>
            <p:cNvPr id="114" name="Rectangle 113"/>
            <p:cNvSpPr/>
            <p:nvPr/>
          </p:nvSpPr>
          <p:spPr>
            <a:xfrm>
              <a:off x="2933396" y="2874873"/>
              <a:ext cx="460858" cy="134554"/>
            </a:xfrm>
            <a:prstGeom prst="rect">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angle"/>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1218987">
                <a:lnSpc>
                  <a:spcPct val="115000"/>
                </a:lnSpc>
                <a:spcAft>
                  <a:spcPts val="1333"/>
                </a:spcAft>
                <a:defRPr/>
              </a:pPr>
              <a:r>
                <a:rPr lang="en-US" sz="1100" kern="0">
                  <a:latin typeface="Calibri"/>
                  <a:ea typeface="Times New Roman"/>
                  <a:cs typeface="Times New Roman"/>
                </a:rPr>
                <a:t> </a:t>
              </a:r>
              <a:endParaRPr lang="en-US" sz="1100" kern="0">
                <a:latin typeface="Calibri"/>
                <a:ea typeface="Calibri"/>
                <a:cs typeface="Times New Roman"/>
              </a:endParaRPr>
            </a:p>
          </p:txBody>
        </p:sp>
      </p:grpSp>
      <p:cxnSp>
        <p:nvCxnSpPr>
          <p:cNvPr id="115" name="Straight Connector 114"/>
          <p:cNvCxnSpPr/>
          <p:nvPr/>
        </p:nvCxnSpPr>
        <p:spPr>
          <a:xfrm flipH="1">
            <a:off x="1546278" y="5498690"/>
            <a:ext cx="3636730" cy="39729"/>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a:stCxn id="76" idx="2"/>
          </p:cNvCxnSpPr>
          <p:nvPr/>
        </p:nvCxnSpPr>
        <p:spPr>
          <a:xfrm>
            <a:off x="2320357" y="5298751"/>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4586958" y="5259022"/>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1763498" y="5538419"/>
            <a:ext cx="0" cy="455981"/>
          </a:xfrm>
          <a:prstGeom prst="line">
            <a:avLst/>
          </a:prstGeom>
          <a:solidFill>
            <a:schemeClr val="accent2">
              <a:lumMod val="75000"/>
            </a:schemeClr>
          </a:solidFill>
          <a:ln w="38100">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1862373" y="5652908"/>
            <a:ext cx="450444" cy="230832"/>
          </a:xfrm>
          <a:prstGeom prst="rect">
            <a:avLst/>
          </a:prstGeom>
          <a:noFill/>
        </p:spPr>
        <p:txBody>
          <a:bodyPr wrap="none" lIns="0" tIns="0" rIns="0" bIns="0" rtlCol="0">
            <a:spAutoFit/>
          </a:bodyPr>
          <a:lstStyle/>
          <a:p>
            <a:r>
              <a:rPr lang="en-US" sz="1500" b="1" dirty="0" err="1"/>
              <a:t>iSCSI</a:t>
            </a:r>
            <a:endParaRPr lang="en-US" sz="1500" b="1" dirty="0"/>
          </a:p>
        </p:txBody>
      </p:sp>
      <p:sp>
        <p:nvSpPr>
          <p:cNvPr id="120" name="TextBox 119"/>
          <p:cNvSpPr txBox="1"/>
          <p:nvPr/>
        </p:nvSpPr>
        <p:spPr>
          <a:xfrm>
            <a:off x="694195" y="5418584"/>
            <a:ext cx="654025" cy="230832"/>
          </a:xfrm>
          <a:prstGeom prst="rect">
            <a:avLst/>
          </a:prstGeom>
          <a:noFill/>
        </p:spPr>
        <p:txBody>
          <a:bodyPr wrap="none" lIns="0" tIns="0" rIns="0" bIns="0" rtlCol="0">
            <a:spAutoFit/>
          </a:bodyPr>
          <a:lstStyle/>
          <a:p>
            <a:r>
              <a:rPr lang="en-US" sz="1500" b="1" dirty="0"/>
              <a:t>FC/SAS</a:t>
            </a:r>
          </a:p>
        </p:txBody>
      </p:sp>
      <p:cxnSp>
        <p:nvCxnSpPr>
          <p:cNvPr id="121" name="Straight Connector 120"/>
          <p:cNvCxnSpPr/>
          <p:nvPr/>
        </p:nvCxnSpPr>
        <p:spPr>
          <a:xfrm flipH="1">
            <a:off x="5927642" y="5544836"/>
            <a:ext cx="1934368" cy="0"/>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6549063" y="5295490"/>
            <a:ext cx="0" cy="239668"/>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2643669" y="5322386"/>
            <a:ext cx="2092368" cy="230832"/>
          </a:xfrm>
          <a:prstGeom prst="rect">
            <a:avLst/>
          </a:prstGeom>
          <a:noFill/>
        </p:spPr>
        <p:txBody>
          <a:bodyPr wrap="none" lIns="0" tIns="0" rIns="0" bIns="0" rtlCol="0">
            <a:spAutoFit/>
          </a:bodyPr>
          <a:lstStyle/>
          <a:p>
            <a:r>
              <a:rPr lang="en-US" sz="1500" b="1" dirty="0" smtClean="0"/>
              <a:t>Infrastructure Network</a:t>
            </a:r>
            <a:endParaRPr lang="en-US" sz="1500" b="1" dirty="0"/>
          </a:p>
        </p:txBody>
      </p:sp>
      <p:sp>
        <p:nvSpPr>
          <p:cNvPr id="124" name="TextBox 123"/>
          <p:cNvSpPr txBox="1"/>
          <p:nvPr/>
        </p:nvSpPr>
        <p:spPr>
          <a:xfrm>
            <a:off x="6615173" y="5309455"/>
            <a:ext cx="1451679" cy="230832"/>
          </a:xfrm>
          <a:prstGeom prst="rect">
            <a:avLst/>
          </a:prstGeom>
          <a:noFill/>
        </p:spPr>
        <p:txBody>
          <a:bodyPr wrap="none" lIns="0" tIns="0" rIns="0" bIns="0" rtlCol="0">
            <a:spAutoFit/>
          </a:bodyPr>
          <a:lstStyle/>
          <a:p>
            <a:r>
              <a:rPr lang="en-US" sz="1500" b="1" dirty="0" smtClean="0"/>
              <a:t>Tenant </a:t>
            </a:r>
            <a:r>
              <a:rPr lang="en-US" sz="1500" b="1" dirty="0"/>
              <a:t>Network</a:t>
            </a:r>
          </a:p>
        </p:txBody>
      </p:sp>
      <p:cxnSp>
        <p:nvCxnSpPr>
          <p:cNvPr id="125" name="Straight Connector 124"/>
          <p:cNvCxnSpPr>
            <a:stCxn id="98" idx="2"/>
          </p:cNvCxnSpPr>
          <p:nvPr/>
        </p:nvCxnSpPr>
        <p:spPr>
          <a:xfrm flipH="1">
            <a:off x="4707614" y="3193750"/>
            <a:ext cx="56551" cy="1512781"/>
          </a:xfrm>
          <a:prstGeom prst="line">
            <a:avLst/>
          </a:prstGeom>
          <a:solidFill>
            <a:schemeClr val="accent2">
              <a:lumMod val="75000"/>
            </a:schemeClr>
          </a:solid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97" idx="2"/>
          </p:cNvCxnSpPr>
          <p:nvPr/>
        </p:nvCxnSpPr>
        <p:spPr>
          <a:xfrm>
            <a:off x="4211084" y="3184563"/>
            <a:ext cx="496531" cy="1557733"/>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99" idx="2"/>
            <a:endCxn id="110" idx="0"/>
          </p:cNvCxnSpPr>
          <p:nvPr/>
        </p:nvCxnSpPr>
        <p:spPr>
          <a:xfrm flipH="1">
            <a:off x="4707615" y="3193750"/>
            <a:ext cx="619483" cy="1552784"/>
          </a:xfrm>
          <a:prstGeom prst="line">
            <a:avLst/>
          </a:prstGeom>
          <a:solidFill>
            <a:schemeClr val="accent2">
              <a:lumMod val="75000"/>
            </a:schemeClr>
          </a:solid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8" name="Rectangle 127"/>
          <p:cNvSpPr/>
          <p:nvPr/>
        </p:nvSpPr>
        <p:spPr>
          <a:xfrm>
            <a:off x="4338959" y="4755426"/>
            <a:ext cx="716863" cy="430887"/>
          </a:xfrm>
          <a:prstGeom prst="rect">
            <a:avLst/>
          </a:prstGeom>
        </p:spPr>
        <p:txBody>
          <a:bodyPr wrap="none">
            <a:spAutoFit/>
          </a:bodyPr>
          <a:lstStyle/>
          <a:p>
            <a:r>
              <a:rPr lang="en-US" sz="1050" b="1" dirty="0" smtClean="0">
                <a:effectLst>
                  <a:outerShdw blurRad="38100" dist="38100" dir="2700000" algn="tl">
                    <a:srgbClr val="000000">
                      <a:alpha val="43137"/>
                    </a:srgbClr>
                  </a:outerShdw>
                </a:effectLst>
              </a:rPr>
              <a:t>10GbE</a:t>
            </a:r>
            <a:endParaRPr lang="en-US" sz="1050" b="1" dirty="0">
              <a:effectLst>
                <a:outerShdw blurRad="38100" dist="38100" dir="2700000" algn="tl">
                  <a:srgbClr val="000000">
                    <a:alpha val="43137"/>
                  </a:srgbClr>
                </a:outerShdw>
              </a:effectLst>
            </a:endParaRPr>
          </a:p>
          <a:p>
            <a:r>
              <a:rPr lang="en-US" sz="1050" b="1" dirty="0" smtClean="0">
                <a:effectLst>
                  <a:outerShdw blurRad="38100" dist="38100" dir="2700000" algn="tl">
                    <a:srgbClr val="000000">
                      <a:alpha val="43137"/>
                    </a:srgbClr>
                  </a:outerShdw>
                </a:effectLst>
              </a:rPr>
              <a:t>(RDMA)</a:t>
            </a:r>
            <a:endParaRPr lang="en-US" sz="1050" b="1" dirty="0">
              <a:effectLst>
                <a:outerShdw blurRad="38100" dist="38100" dir="2700000" algn="tl">
                  <a:srgbClr val="000000">
                    <a:alpha val="43137"/>
                  </a:srgbClr>
                </a:outerShdw>
              </a:effectLst>
            </a:endParaRPr>
          </a:p>
        </p:txBody>
      </p:sp>
      <p:sp>
        <p:nvSpPr>
          <p:cNvPr id="129" name="Rectangle 128"/>
          <p:cNvSpPr/>
          <p:nvPr/>
        </p:nvSpPr>
        <p:spPr>
          <a:xfrm>
            <a:off x="2084022" y="4747127"/>
            <a:ext cx="716863" cy="430887"/>
          </a:xfrm>
          <a:prstGeom prst="rect">
            <a:avLst/>
          </a:prstGeom>
        </p:spPr>
        <p:txBody>
          <a:bodyPr wrap="none">
            <a:spAutoFit/>
          </a:bodyPr>
          <a:lstStyle/>
          <a:p>
            <a:r>
              <a:rPr lang="en-US" sz="1050" b="1" dirty="0" smtClean="0">
                <a:effectLst>
                  <a:outerShdw blurRad="38100" dist="38100" dir="2700000" algn="tl">
                    <a:srgbClr val="000000">
                      <a:alpha val="43137"/>
                    </a:srgbClr>
                  </a:outerShdw>
                </a:effectLst>
              </a:rPr>
              <a:t>10GbE</a:t>
            </a:r>
            <a:endParaRPr lang="en-US" sz="1050" b="1" dirty="0">
              <a:effectLst>
                <a:outerShdw blurRad="38100" dist="38100" dir="2700000" algn="tl">
                  <a:srgbClr val="000000">
                    <a:alpha val="43137"/>
                  </a:srgbClr>
                </a:outerShdw>
              </a:effectLst>
            </a:endParaRPr>
          </a:p>
          <a:p>
            <a:r>
              <a:rPr lang="en-US" sz="1050" b="1" dirty="0" smtClean="0">
                <a:effectLst>
                  <a:outerShdw blurRad="38100" dist="38100" dir="2700000" algn="tl">
                    <a:srgbClr val="000000">
                      <a:alpha val="43137"/>
                    </a:srgbClr>
                  </a:outerShdw>
                </a:effectLst>
              </a:rPr>
              <a:t>(RDMA)</a:t>
            </a:r>
            <a:endParaRPr lang="en-US" sz="1050" b="1" dirty="0">
              <a:effectLst>
                <a:outerShdw blurRad="38100" dist="38100" dir="2700000" algn="tl">
                  <a:srgbClr val="000000">
                    <a:alpha val="43137"/>
                  </a:srgbClr>
                </a:outerShdw>
              </a:effectLst>
            </a:endParaRPr>
          </a:p>
        </p:txBody>
      </p:sp>
      <p:sp>
        <p:nvSpPr>
          <p:cNvPr id="130" name="Rectangle 129"/>
          <p:cNvSpPr/>
          <p:nvPr/>
        </p:nvSpPr>
        <p:spPr>
          <a:xfrm>
            <a:off x="6320066" y="4828848"/>
            <a:ext cx="726481" cy="253916"/>
          </a:xfrm>
          <a:prstGeom prst="rect">
            <a:avLst/>
          </a:prstGeom>
        </p:spPr>
        <p:txBody>
          <a:bodyPr wrap="none">
            <a:spAutoFit/>
          </a:bodyPr>
          <a:lstStyle/>
          <a:p>
            <a:r>
              <a:rPr lang="en-US" sz="1050" b="1" dirty="0" smtClean="0">
                <a:effectLst>
                  <a:outerShdw blurRad="38100" dist="38100" dir="2700000" algn="tl">
                    <a:srgbClr val="000000">
                      <a:alpha val="43137"/>
                    </a:srgbClr>
                  </a:outerShdw>
                </a:effectLst>
              </a:rPr>
              <a:t>1/10GbE</a:t>
            </a:r>
            <a:endParaRPr lang="en-US" sz="1050" b="1" dirty="0">
              <a:effectLst>
                <a:outerShdw blurRad="38100" dist="38100" dir="2700000" algn="tl">
                  <a:srgbClr val="000000">
                    <a:alpha val="43137"/>
                  </a:srgbClr>
                </a:outerShdw>
              </a:effectLst>
            </a:endParaRPr>
          </a:p>
        </p:txBody>
      </p:sp>
      <p:sp>
        <p:nvSpPr>
          <p:cNvPr id="144" name="Rectangle 143"/>
          <p:cNvSpPr/>
          <p:nvPr/>
        </p:nvSpPr>
        <p:spPr bwMode="auto">
          <a:xfrm>
            <a:off x="3275880" y="5910550"/>
            <a:ext cx="6944674" cy="795049"/>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Infrastructure Network:</a:t>
            </a:r>
          </a:p>
          <a:p>
            <a:pPr algn="ctr" defTabSz="914099"/>
            <a:r>
              <a:rPr lang="en-US" sz="2200" dirty="0" smtClean="0">
                <a:solidFill>
                  <a:srgbClr val="FFFFFF">
                    <a:alpha val="98824"/>
                  </a:srgbClr>
                </a:solidFill>
                <a:latin typeface="Segoe UI" pitchFamily="34" charset="0"/>
                <a:ea typeface="Segoe UI" pitchFamily="34" charset="0"/>
                <a:cs typeface="Segoe UI" pitchFamily="34" charset="0"/>
              </a:rPr>
              <a:t>Storage/Live Migration/Cluster/Management</a:t>
            </a:r>
          </a:p>
        </p:txBody>
      </p:sp>
    </p:spTree>
    <p:extLst>
      <p:ext uri="{BB962C8B-B14F-4D97-AF65-F5344CB8AC3E}">
        <p14:creationId xmlns:p14="http://schemas.microsoft.com/office/powerpoint/2010/main" val="187641309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72533711bacf991a4680f48ae6b725f9">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dde17010d50e6e632f300eac8dfd378e"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Tom Shinder; Yuri Diogenes; Josh Adams</External_x0020_Speaker>
    <Session_x0020_Code xmlns="2295e2e7-0eeb-498e-8716-217bb2ee6ee3"> WSV320</Session_x0020_Code>
    <ProductTaxHTField0 xmlns="2295e2e7-0eeb-498e-8716-217bb2ee6ee3">
      <Terms xmlns="http://schemas.microsoft.com/office/infopath/2007/PartnerControls"/>
    </ProductTaxHTField0>
    <Presentation_x0020_Date xmlns="2295e2e7-0eeb-498e-8716-217bb2ee6ee3">2012-06-13T00:00:00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Audience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documentManagement>
</p:properties>
</file>

<file path=customXml/itemProps1.xml><?xml version="1.0" encoding="utf-8"?>
<ds:datastoreItem xmlns:ds="http://schemas.openxmlformats.org/officeDocument/2006/customXml" ds:itemID="{EF1FE425-EA36-4D8C-A967-84CE3BED24D2}">
  <ds:schemaRefs>
    <ds:schemaRef ds:uri="http://schemas.microsoft.com/sharepoint/v3/contenttype/forms"/>
  </ds:schemaRefs>
</ds:datastoreItem>
</file>

<file path=customXml/itemProps2.xml><?xml version="1.0" encoding="utf-8"?>
<ds:datastoreItem xmlns:ds="http://schemas.openxmlformats.org/officeDocument/2006/customXml" ds:itemID="{B1F76A61-5CBF-46B3-9760-66C9F362D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D92E10-3D8B-4831-9584-7BC82972C8E2}">
  <ds:schemaRefs>
    <ds:schemaRef ds:uri="http://www.w3.org/XML/1998/namespace"/>
    <ds:schemaRef ds:uri="http://purl.org/dc/elements/1.1/"/>
    <ds:schemaRef ds:uri="8b529f77-48ab-4581-b468-93f09345b8aa"/>
    <ds:schemaRef ds:uri="http://purl.org/dc/dcmitype/"/>
    <ds:schemaRef ds:uri="http://schemas.microsoft.com/office/2006/metadata/properties"/>
    <ds:schemaRef ds:uri="2295e2e7-0eeb-498e-8716-217bb2ee6ee3"/>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TechEd_2012_Template_16x9</Template>
  <TotalTime>4411</TotalTime>
  <Words>2557</Words>
  <Application>Microsoft Office PowerPoint</Application>
  <PresentationFormat>Custom</PresentationFormat>
  <Paragraphs>530</Paragraphs>
  <Slides>37</Slides>
  <Notes>18</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TechEd_2012_Template_16x9</vt:lpstr>
      <vt:lpstr>White with Consolas font for code slides</vt:lpstr>
      <vt:lpstr>Understanding and Deploying Hosted Private Cloud: Concepts and Implementation </vt:lpstr>
      <vt:lpstr>Agenda</vt:lpstr>
      <vt:lpstr>Building a Cloud Infrastructure on Windows Server 2012 </vt:lpstr>
      <vt:lpstr>PowerPoint Presentation</vt:lpstr>
      <vt:lpstr>Reference Model</vt:lpstr>
      <vt:lpstr>Practical scenarios</vt:lpstr>
      <vt:lpstr>Practical Scenarios</vt:lpstr>
      <vt:lpstr>Non-Converged Enterprise Configuration</vt:lpstr>
      <vt:lpstr>Converged Datacenter Network + File Server Storage</vt:lpstr>
      <vt:lpstr>Converged Network and Storage</vt:lpstr>
      <vt:lpstr>PowerPoint Presentation</vt:lpstr>
      <vt:lpstr>What’s right for me? </vt:lpstr>
      <vt:lpstr>Storage Options and Decisions</vt:lpstr>
      <vt:lpstr>Storage Options and Decisions</vt:lpstr>
      <vt:lpstr>Network Options and Decisions</vt:lpstr>
      <vt:lpstr>Compute/Virtualization Design</vt:lpstr>
      <vt:lpstr>Example Requirements and Design</vt:lpstr>
      <vt:lpstr>Building a Cloud Infrastructure Demo</vt:lpstr>
      <vt:lpstr>Implementation Steps Part 1: Storage</vt:lpstr>
      <vt:lpstr>Building a Cloud Infrastructure Part 1 - Storage</vt:lpstr>
      <vt:lpstr>Implementation Steps Part 2: Hyper-V</vt:lpstr>
      <vt:lpstr>Building a Cloud Infrastructure Part 2 – Hyper-V</vt:lpstr>
      <vt:lpstr>Implementation Steps Part 3: Validation</vt:lpstr>
      <vt:lpstr>Building a Cloud Infrastructure Part 3 – Validation</vt:lpstr>
      <vt:lpstr>Questions?</vt:lpstr>
      <vt:lpstr>New Windows Server 2012 Book</vt:lpstr>
      <vt:lpstr>Introducing Windows Server 2012</vt:lpstr>
      <vt:lpstr>New Windows Server 2012 Security Book</vt:lpstr>
      <vt:lpstr>Windows Server 2012 Security from End to Edge and Beyond</vt:lpstr>
      <vt:lpstr>For More Information</vt:lpstr>
      <vt:lpstr>Related Content</vt:lpstr>
      <vt:lpstr>SIA, WSV, and VIR Track Resources</vt:lpstr>
      <vt:lpstr>Resources</vt:lpstr>
      <vt:lpstr>PowerPoint Presentation</vt:lpstr>
      <vt:lpstr>MS Tag</vt:lpstr>
      <vt:lpstr>PowerPoint Presentation</vt:lpstr>
      <vt:lpstr>PowerPoint Presentation</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Deploying Hosted Private Cloud: Concepts and Implementation</dc:title>
  <dc:subject>TechEd 2012</dc:subject>
  <dc:creator>YuriD</dc:creator>
  <cp:keywords>TechEd 2012</cp:keywords>
  <dc:description>Template: Jordan Cayabyab, Artitudes Design
Formatting:
Event Date: June 11-14, 2012
Event Location: Orlando, FL
Audience Type: IT Pros, Developers</dc:description>
  <cp:lastModifiedBy>Shows</cp:lastModifiedBy>
  <cp:revision>125</cp:revision>
  <cp:lastPrinted>2010-05-11T05:02:34Z</cp:lastPrinted>
  <dcterms:created xsi:type="dcterms:W3CDTF">2012-05-18T20:32:39Z</dcterms:created>
  <dcterms:modified xsi:type="dcterms:W3CDTF">2012-06-13T22:46:55Z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